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08" r:id="rId2"/>
    <p:sldId id="3160" r:id="rId3"/>
    <p:sldId id="3067" r:id="rId4"/>
    <p:sldId id="867" r:id="rId5"/>
    <p:sldId id="868" r:id="rId6"/>
    <p:sldId id="815" r:id="rId7"/>
    <p:sldId id="3161" r:id="rId8"/>
    <p:sldId id="316" r:id="rId9"/>
    <p:sldId id="492" r:id="rId10"/>
    <p:sldId id="833" r:id="rId11"/>
    <p:sldId id="286" r:id="rId12"/>
    <p:sldId id="283" r:id="rId13"/>
    <p:sldId id="3162" r:id="rId14"/>
    <p:sldId id="317" r:id="rId15"/>
    <p:sldId id="321" r:id="rId16"/>
    <p:sldId id="322" r:id="rId17"/>
    <p:sldId id="323" r:id="rId18"/>
    <p:sldId id="324" r:id="rId19"/>
    <p:sldId id="325" r:id="rId20"/>
    <p:sldId id="326" r:id="rId21"/>
    <p:sldId id="327" r:id="rId22"/>
    <p:sldId id="328" r:id="rId23"/>
    <p:sldId id="319" r:id="rId24"/>
    <p:sldId id="3357" r:id="rId25"/>
    <p:sldId id="393" r:id="rId26"/>
    <p:sldId id="3049" r:id="rId27"/>
    <p:sldId id="329" r:id="rId28"/>
    <p:sldId id="616" r:id="rId29"/>
    <p:sldId id="835" r:id="rId30"/>
    <p:sldId id="837" r:id="rId31"/>
    <p:sldId id="838" r:id="rId32"/>
    <p:sldId id="337" r:id="rId33"/>
    <p:sldId id="866" r:id="rId34"/>
    <p:sldId id="811" r:id="rId35"/>
    <p:sldId id="302" r:id="rId36"/>
    <p:sldId id="814" r:id="rId37"/>
    <p:sldId id="404" r:id="rId38"/>
    <p:sldId id="339" r:id="rId39"/>
    <p:sldId id="858" r:id="rId40"/>
    <p:sldId id="3358" r:id="rId41"/>
    <p:sldId id="257" r:id="rId42"/>
    <p:sldId id="260" r:id="rId43"/>
    <p:sldId id="261" r:id="rId44"/>
    <p:sldId id="262" r:id="rId45"/>
    <p:sldId id="263" r:id="rId46"/>
    <p:sldId id="264" r:id="rId47"/>
    <p:sldId id="3359"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7" autoAdjust="0"/>
    <p:restoredTop sz="85011" autoAdjust="0"/>
  </p:normalViewPr>
  <p:slideViewPr>
    <p:cSldViewPr snapToGrid="0" showGuides="1">
      <p:cViewPr varScale="1">
        <p:scale>
          <a:sx n="94" d="100"/>
          <a:sy n="94" d="100"/>
        </p:scale>
        <p:origin x="90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69516165-A66D-46BF-A073-427A1F556A76}"/>
    <pc:docChg chg="delSld modSld">
      <pc:chgData name="Abe,YutakaTKZIM" userId="4ea0f8c6-cb00-4a5a-9642-b208e11f484d" providerId="ADAL" clId="{69516165-A66D-46BF-A073-427A1F556A76}" dt="2024-11-15T02:10:38.461" v="10" actId="2696"/>
      <pc:docMkLst>
        <pc:docMk/>
      </pc:docMkLst>
      <pc:sldChg chg="modSp mod">
        <pc:chgData name="Abe,YutakaTKZIM" userId="4ea0f8c6-cb00-4a5a-9642-b208e11f484d" providerId="ADAL" clId="{69516165-A66D-46BF-A073-427A1F556A76}" dt="2024-11-06T00:08:45.928" v="7" actId="20577"/>
        <pc:sldMkLst>
          <pc:docMk/>
          <pc:sldMk cId="1667787420" sldId="308"/>
        </pc:sldMkLst>
        <pc:spChg chg="mod">
          <ac:chgData name="Abe,YutakaTKZIM" userId="4ea0f8c6-cb00-4a5a-9642-b208e11f484d" providerId="ADAL" clId="{69516165-A66D-46BF-A073-427A1F556A76}" dt="2024-11-06T00:08:45.928" v="7" actId="20577"/>
          <ac:spMkLst>
            <pc:docMk/>
            <pc:sldMk cId="1667787420" sldId="308"/>
            <ac:spMk id="2" creationId="{FB1EEA5B-6E0B-883B-BEB0-036066FBDF95}"/>
          </ac:spMkLst>
        </pc:spChg>
      </pc:sldChg>
      <pc:sldChg chg="modSp mod">
        <pc:chgData name="Abe,YutakaTKZIM" userId="4ea0f8c6-cb00-4a5a-9642-b208e11f484d" providerId="ADAL" clId="{69516165-A66D-46BF-A073-427A1F556A76}" dt="2024-11-15T02:10:26.195" v="9" actId="1036"/>
        <pc:sldMkLst>
          <pc:docMk/>
          <pc:sldMk cId="1646780942" sldId="316"/>
        </pc:sldMkLst>
        <pc:picChg chg="mod">
          <ac:chgData name="Abe,YutakaTKZIM" userId="4ea0f8c6-cb00-4a5a-9642-b208e11f484d" providerId="ADAL" clId="{69516165-A66D-46BF-A073-427A1F556A76}" dt="2024-11-15T02:10:26.195" v="9" actId="1036"/>
          <ac:picMkLst>
            <pc:docMk/>
            <pc:sldMk cId="1646780942" sldId="316"/>
            <ac:picMk id="4" creationId="{418DD941-F8D4-F9E5-0D7C-4511DDB3B35E}"/>
          </ac:picMkLst>
        </pc:picChg>
      </pc:sldChg>
      <pc:sldChg chg="del">
        <pc:chgData name="Abe,YutakaTKZIM" userId="4ea0f8c6-cb00-4a5a-9642-b208e11f484d" providerId="ADAL" clId="{69516165-A66D-46BF-A073-427A1F556A76}" dt="2024-11-15T02:10:38.461" v="10" actId="2696"/>
        <pc:sldMkLst>
          <pc:docMk/>
          <pc:sldMk cId="342666669" sldId="318"/>
        </pc:sldMkLst>
      </pc:sldChg>
      <pc:sldChg chg="del">
        <pc:chgData name="Abe,YutakaTKZIM" userId="4ea0f8c6-cb00-4a5a-9642-b208e11f484d" providerId="ADAL" clId="{69516165-A66D-46BF-A073-427A1F556A76}" dt="2024-11-15T02:09:58.530" v="8" actId="2696"/>
        <pc:sldMkLst>
          <pc:docMk/>
          <pc:sldMk cId="1566080781" sldId="4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A5BEB-99C5-4119-BE08-CABD27F953FC}" type="datetimeFigureOut">
              <a:rPr kumimoji="1" lang="ja-JP" altLang="en-US" smtClean="0"/>
              <a:t>2024/11/15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97C03-FCF9-462E-AF0F-9B8ABECAF5B1}" type="slidenum">
              <a:rPr kumimoji="1" lang="ja-JP" altLang="en-US" smtClean="0"/>
              <a:t>‹#›</a:t>
            </a:fld>
            <a:endParaRPr kumimoji="1" lang="ja-JP" altLang="en-US"/>
          </a:p>
        </p:txBody>
      </p:sp>
    </p:spTree>
    <p:extLst>
      <p:ext uri="{BB962C8B-B14F-4D97-AF65-F5344CB8AC3E}">
        <p14:creationId xmlns:p14="http://schemas.microsoft.com/office/powerpoint/2010/main" val="518326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318348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a:t>
            </a:fld>
            <a:endParaRPr kumimoji="1" lang="ja-JP" altLang="en-US"/>
          </a:p>
        </p:txBody>
      </p:sp>
    </p:spTree>
    <p:extLst>
      <p:ext uri="{BB962C8B-B14F-4D97-AF65-F5344CB8AC3E}">
        <p14:creationId xmlns:p14="http://schemas.microsoft.com/office/powerpoint/2010/main" val="110368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ACD782-03F5-BF69-CB09-C1B77BF7A25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4B2D339-4EB3-4ED9-3678-F13A131D3B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440A08-6785-D05E-4D86-29C34649B201}"/>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546034AB-6DC3-852B-9C6F-C80D18F71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3D85FE-694A-06FB-5152-E8B32D4A6D41}"/>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356621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81729-C794-47A6-49C8-9D9B545C429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CE27532-0D83-82BB-0910-F6E7A4C5012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C438CD-8486-1299-98AA-096270DFADE0}"/>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EE041D80-CB9A-34E2-D67A-0381CEE4B7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8079AD-7E49-F15F-8A70-B91FA07CB406}"/>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351741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7E61F0B-A8DC-CAAA-54E3-B2301F35952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BB62B5-7834-9518-4E0D-2863263DE87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3CC635-5E65-B53E-BDAB-93672692FD0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C121D72B-B973-DD29-692A-8BD3FCC9BA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6630B8-96B8-4120-A689-412E8C35540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776198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518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4003E-3282-A9E6-4CA5-AAED8A883CF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E25459-5194-4849-6E0F-BCF0547EEE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FF982F-BDF9-2C4B-19B9-41B9F35F745B}"/>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DD1B8D30-CB11-1A5F-0FAA-BA6F051FF5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9AC342-F056-4154-BC79-346CA70C25D4}"/>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5881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04EB8-ACD0-C907-D48F-E0610923DFE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7FD75A-8E99-790C-2FB6-5EF63731B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7761C2-E035-D243-45D7-DE97DFE25EDA}"/>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F747AC77-EEBA-A9B2-A846-FC7C1FE7D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7F3ACC-DF31-EF4C-F802-75E1B3110607}"/>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8450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46897-4D21-56D5-B2A7-E015A56F37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93C3D4-E505-3512-2E31-AA698EE748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257F15-7DD7-8188-FB84-3B95B92CB77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0829067-610D-B12D-5EA8-0459132D89CC}"/>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5694E54B-1A8A-76AC-B250-532C1A4DAB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0D27158-7AE7-4B03-227A-6187FD5E9156}"/>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3750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D07D7-B79E-63F9-D471-0A5A2546FD5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DBD5DC-1343-2352-3163-8A8AF022E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6AD4D4-4288-CBF0-7B58-C727336C61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637046-86FD-7B58-B8AA-534D0A530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E18007B-5471-805E-695B-221A7F05BAC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C1C2F2-22BD-8A50-9CA8-7324CD6A3381}"/>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8" name="フッター プレースホルダー 7">
            <a:extLst>
              <a:ext uri="{FF2B5EF4-FFF2-40B4-BE49-F238E27FC236}">
                <a16:creationId xmlns:a16="http://schemas.microsoft.com/office/drawing/2014/main" id="{8F6F7690-3308-2EAA-447D-FDC22566665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0AE304-48E7-348D-9539-41ACC48ABDA1}"/>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03400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050E3-120F-5CEA-B848-BF109F2A4A6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1C746A-46BB-C552-218E-687A4234FBD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4" name="フッター プレースホルダー 3">
            <a:extLst>
              <a:ext uri="{FF2B5EF4-FFF2-40B4-BE49-F238E27FC236}">
                <a16:creationId xmlns:a16="http://schemas.microsoft.com/office/drawing/2014/main" id="{1AD21A3C-958F-DE5A-CFDD-8CF85B58219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B90075-6EC6-1E3B-532A-62B289D19B5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60561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CBF1D7D-DDAD-3C2E-636F-D24F2160E02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3" name="フッター プレースホルダー 2">
            <a:extLst>
              <a:ext uri="{FF2B5EF4-FFF2-40B4-BE49-F238E27FC236}">
                <a16:creationId xmlns:a16="http://schemas.microsoft.com/office/drawing/2014/main" id="{6B5BB10C-6017-CD42-0B8D-0BEF994A026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D210B2-F1C1-5E3A-A026-A73D95C9191A}"/>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1627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7A822-7739-59A3-426F-F43CC5A560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3E09B4-9E77-3C7C-4F4D-2176586707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AC1662-C9FE-E283-B98C-C3F051F2F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FD3CFF5-F760-0273-298B-446E0B836F29}"/>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5AE861AA-C3EF-1909-C26E-16E6C919D8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32B90D6-9314-2443-566F-E393A63330B5}"/>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981208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B627F-B269-9DCB-29AA-C86A4665A7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A8350EA-0648-89C2-D01E-31E5E2285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CA09BE7-DD96-B5D8-BFBC-6DF783E07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FFED1A0-8A0F-F18B-6ED3-90B85F65B1A6}"/>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9473B7DB-8389-252F-8730-DCFB018EDD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F33C2B-4C22-FEB9-82A1-122C2759181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51283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1B190D-181B-7FDA-A7BE-0DE79E453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494E31-C1CF-CC20-04E6-FC40AC6B7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8E2F88-A3C4-785D-4ACB-A89392240A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1AB29F62-0667-4616-EFC9-B4F1E1A3E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7C4C72A-A801-554E-68AD-D692D2E23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96549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7" Type="http://schemas.openxmlformats.org/officeDocument/2006/relationships/image" Target="../media/image40.png"/><Relationship Id="rId12" Type="http://schemas.openxmlformats.org/officeDocument/2006/relationships/image" Target="../media/image45.jp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2" Type="http://schemas.openxmlformats.org/officeDocument/2006/relationships/image" Target="../media/image35.jpg"/><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jpg"/><Relationship Id="rId28" Type="http://schemas.openxmlformats.org/officeDocument/2006/relationships/image" Target="../media/image61.png"/><Relationship Id="rId36" Type="http://schemas.openxmlformats.org/officeDocument/2006/relationships/image" Target="../media/image69.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jp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jpg"/><Relationship Id="rId35" Type="http://schemas.openxmlformats.org/officeDocument/2006/relationships/image" Target="../media/image68.png"/><Relationship Id="rId8" Type="http://schemas.openxmlformats.org/officeDocument/2006/relationships/image" Target="../media/image41.png"/><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jp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5.jpg"/><Relationship Id="rId2" Type="http://schemas.openxmlformats.org/officeDocument/2006/relationships/image" Target="../media/image35.jp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84.jp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3.jpg"/><Relationship Id="rId4" Type="http://schemas.openxmlformats.org/officeDocument/2006/relationships/image" Target="../media/image78.png"/><Relationship Id="rId9" Type="http://schemas.openxmlformats.org/officeDocument/2006/relationships/image" Target="../media/image82.jp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jp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02.jpg"/><Relationship Id="rId3" Type="http://schemas.openxmlformats.org/officeDocument/2006/relationships/image" Target="../media/image104.png"/><Relationship Id="rId7" Type="http://schemas.openxmlformats.org/officeDocument/2006/relationships/image" Target="../media/image108.jpg"/><Relationship Id="rId12" Type="http://schemas.openxmlformats.org/officeDocument/2006/relationships/image" Target="../media/image113.jpg"/><Relationship Id="rId17" Type="http://schemas.openxmlformats.org/officeDocument/2006/relationships/image" Target="../media/image117.png"/><Relationship Id="rId2" Type="http://schemas.openxmlformats.org/officeDocument/2006/relationships/image" Target="../media/image103.png"/><Relationship Id="rId16"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07.jpg"/><Relationship Id="rId11" Type="http://schemas.openxmlformats.org/officeDocument/2006/relationships/image" Target="../media/image112.png"/><Relationship Id="rId5" Type="http://schemas.openxmlformats.org/officeDocument/2006/relationships/image" Target="../media/image106.jpg"/><Relationship Id="rId15" Type="http://schemas.openxmlformats.org/officeDocument/2006/relationships/image" Target="../media/image115.png"/><Relationship Id="rId10" Type="http://schemas.openxmlformats.org/officeDocument/2006/relationships/image" Target="../media/image111.png"/><Relationship Id="rId4" Type="http://schemas.openxmlformats.org/officeDocument/2006/relationships/image" Target="../media/image105.jpg"/><Relationship Id="rId9" Type="http://schemas.openxmlformats.org/officeDocument/2006/relationships/image" Target="../media/image110.jpg"/><Relationship Id="rId14" Type="http://schemas.openxmlformats.org/officeDocument/2006/relationships/image" Target="../media/image114.png"/></Relationships>
</file>

<file path=ppt/slides/_rels/slide2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jp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35.jpg"/><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102.jpg"/><Relationship Id="rId3" Type="http://schemas.openxmlformats.org/officeDocument/2006/relationships/image" Target="../media/image134.png"/><Relationship Id="rId7"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38.jpg"/><Relationship Id="rId4" Type="http://schemas.openxmlformats.org/officeDocument/2006/relationships/image" Target="../media/image119.png"/><Relationship Id="rId9" Type="http://schemas.openxmlformats.org/officeDocument/2006/relationships/image" Target="../media/image137.png"/></Relationships>
</file>

<file path=ppt/slides/_rels/slide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jpe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2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1.png"/><Relationship Id="rId7" Type="http://schemas.openxmlformats.org/officeDocument/2006/relationships/image" Target="../media/image154.jpeg"/><Relationship Id="rId2" Type="http://schemas.openxmlformats.org/officeDocument/2006/relationships/image" Target="../media/image150.jpeg"/><Relationship Id="rId1" Type="http://schemas.openxmlformats.org/officeDocument/2006/relationships/slideLayout" Target="../slideLayouts/slideLayout1.xml"/><Relationship Id="rId6" Type="http://schemas.openxmlformats.org/officeDocument/2006/relationships/image" Target="../media/image153.wmf"/><Relationship Id="rId5" Type="http://schemas.openxmlformats.org/officeDocument/2006/relationships/oleObject" Target="../embeddings/oleObject1.bin"/><Relationship Id="rId4" Type="http://schemas.openxmlformats.org/officeDocument/2006/relationships/image" Target="../media/image152.png"/><Relationship Id="rId9"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1.png"/><Relationship Id="rId2" Type="http://schemas.openxmlformats.org/officeDocument/2006/relationships/image" Target="../media/image156.jpe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jpeg"/></Relationships>
</file>

<file path=ppt/slides/_rels/slide2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1.xml"/><Relationship Id="rId4" Type="http://schemas.openxmlformats.org/officeDocument/2006/relationships/image" Target="../media/image165.jpeg"/></Relationships>
</file>

<file path=ppt/slides/_rels/slide31.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thecradle.co/article-view/22056/india-uae-seek-rupee-dirham-trade-deal-report" TargetMode="External"/><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iasexam.com/special-rupee-vostro-accounts-srva/" TargetMode="External"/><Relationship Id="rId2" Type="http://schemas.openxmlformats.org/officeDocument/2006/relationships/image" Target="../media/image169.jpeg"/><Relationship Id="rId1" Type="http://schemas.openxmlformats.org/officeDocument/2006/relationships/slideLayout" Target="../slideLayouts/slideLayout1.xml"/><Relationship Id="rId4" Type="http://schemas.openxmlformats.org/officeDocument/2006/relationships/image" Target="../media/image170.jpeg"/></Relationships>
</file>

<file path=ppt/slides/_rels/slide3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71.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slideLayout" Target="../slideLayouts/slideLayout1.xml"/><Relationship Id="rId4" Type="http://schemas.openxmlformats.org/officeDocument/2006/relationships/hyperlink" Target="https://www.aseanbriefing.com/news/asean-finance-ministers-and-central-banks-consider-dropping-us-dollar-euro-and-yen-indonesia-calls-for-phasing-out-visa-and-mastercar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4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4.png"/><Relationship Id="rId2" Type="http://schemas.openxmlformats.org/officeDocument/2006/relationships/image" Target="../media/image179.png"/><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jpg"/><Relationship Id="rId15" Type="http://schemas.openxmlformats.org/officeDocument/2006/relationships/image" Target="../media/image19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42.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 Id="rId14" Type="http://schemas.openxmlformats.org/officeDocument/2006/relationships/image" Target="../media/image207.png"/></Relationships>
</file>

<file path=ppt/slides/_rels/slide4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s>
</file>

<file path=ppt/slides/_rels/slide46.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4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jpe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0" y="2890376"/>
            <a:ext cx="12192000" cy="1569660"/>
          </a:xfrm>
          <a:prstGeom prst="rect">
            <a:avLst/>
          </a:prstGeom>
          <a:noFill/>
          <a:effectLst>
            <a:reflection blurRad="6350" stA="50000" endA="300" endPos="55000" dir="5400000" sy="-100000" algn="bl" rotWithShape="0"/>
          </a:effectLst>
          <a:scene3d>
            <a:camera prst="perspectiveFront"/>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6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大陸</a:t>
            </a:r>
            <a:r>
              <a:rPr kumimoji="1" lang="ja-JP" altLang="en-US" sz="8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の</a:t>
            </a:r>
            <a:r>
              <a:rPr kumimoji="1" lang="ja-JP" altLang="en-US" sz="96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チョークポイント</a:t>
            </a:r>
          </a:p>
        </p:txBody>
      </p:sp>
      <p:sp>
        <p:nvSpPr>
          <p:cNvPr id="2" name="テキスト ボックス 1">
            <a:extLst>
              <a:ext uri="{FF2B5EF4-FFF2-40B4-BE49-F238E27FC236}">
                <a16:creationId xmlns:a16="http://schemas.microsoft.com/office/drawing/2014/main" id="{FB1EEA5B-6E0B-883B-BEB0-036066FBDF95}"/>
              </a:ext>
            </a:extLst>
          </p:cNvPr>
          <p:cNvSpPr txBox="1"/>
          <p:nvPr/>
        </p:nvSpPr>
        <p:spPr>
          <a:xfrm>
            <a:off x="42412" y="4359032"/>
            <a:ext cx="12100560" cy="1015663"/>
          </a:xfrm>
          <a:prstGeom prst="rect">
            <a:avLst/>
          </a:prstGeom>
          <a:noFill/>
        </p:spPr>
        <p:txBody>
          <a:bodyPr wrap="square" rtlCol="0">
            <a:spAutoFit/>
          </a:bodyPr>
          <a:lstStyle/>
          <a:p>
            <a:pPr algn="ctr"/>
            <a:r>
              <a:rPr lang="ja-JP" altLang="en-US" sz="6000" b="1" i="0" dirty="0">
                <a:solidFill>
                  <a:schemeClr val="accent4">
                    <a:lumMod val="20000"/>
                    <a:lumOff val="80000"/>
                  </a:schemeClr>
                </a:solidFill>
                <a:effectLst>
                  <a:outerShdw blurRad="38100" dist="38100" dir="2700000" algn="tl">
                    <a:srgbClr val="000000">
                      <a:alpha val="43137"/>
                    </a:srgbClr>
                  </a:outerShdw>
                </a:effectLst>
                <a:latin typeface="HGS明朝B" panose="02020800000000000000" pitchFamily="18" charset="-128"/>
                <a:ea typeface="HGS明朝B" panose="02020800000000000000" pitchFamily="18" charset="-128"/>
              </a:rPr>
              <a:t>コーカサスと北部インド＝重慶</a:t>
            </a:r>
            <a:endParaRPr kumimoji="1" lang="ja-JP" altLang="en-US" sz="6000" b="1" dirty="0">
              <a:solidFill>
                <a:schemeClr val="accent4">
                  <a:lumMod val="20000"/>
                  <a:lumOff val="80000"/>
                </a:schemeClr>
              </a:solidFill>
              <a:effectLst>
                <a:outerShdw blurRad="38100" dist="38100" dir="2700000" algn="tl">
                  <a:srgbClr val="000000">
                    <a:alpha val="43137"/>
                  </a:srgbClr>
                </a:outerShdw>
              </a:effectLst>
              <a:latin typeface="HGS明朝B" panose="02020800000000000000" pitchFamily="18" charset="-128"/>
              <a:ea typeface="HGS明朝B" panose="02020800000000000000" pitchFamily="18" charset="-128"/>
            </a:endParaRP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solidFill>
              <a:schemeClr val="accent1"/>
            </a:solidFill>
          </a:ln>
          <a:effectLst>
            <a:glow rad="63500">
              <a:schemeClr val="accent3">
                <a:satMod val="175000"/>
                <a:alpha val="40000"/>
              </a:schemeClr>
            </a:glow>
          </a:effectLst>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431782" y="975138"/>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65492"/>
            <a:ext cx="12185384" cy="923330"/>
          </a:xfrm>
          <a:prstGeom prst="rect">
            <a:avLst/>
          </a:prstGeom>
          <a:noFill/>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2024</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kumimoji="1" lang="en-US" altLang="ja-JP" sz="5400" b="1" dirty="0">
                <a:solidFill>
                  <a:schemeClr val="bg1"/>
                </a:solidFill>
                <a:latin typeface="Berlin Sans FB Demi" panose="020E0802020502020306" pitchFamily="34" charset="0"/>
                <a:ea typeface="BIZ UDPゴシック" panose="020B0400000000000000" pitchFamily="50" charset="-128"/>
              </a:rPr>
              <a:t>11</a:t>
            </a:r>
            <a:r>
              <a:rPr kumimoji="1" lang="ja-JP" altLang="en-US" sz="4400" b="1" dirty="0">
                <a:solidFill>
                  <a:schemeClr val="bg1"/>
                </a:solidFill>
                <a:latin typeface="Berlin Sans FB Demi" panose="020E0802020502020306" pitchFamily="34" charset="0"/>
                <a:ea typeface="BIZ UDPゴシック" panose="020B0400000000000000" pitchFamily="50" charset="-128"/>
              </a:rPr>
              <a:t>月</a:t>
            </a:r>
            <a:r>
              <a:rPr kumimoji="1" lang="en-US" altLang="ja-JP" sz="5400" b="1" dirty="0">
                <a:solidFill>
                  <a:schemeClr val="bg1"/>
                </a:solidFill>
                <a:latin typeface="Berlin Sans FB Demi" panose="020E0802020502020306" pitchFamily="34" charset="0"/>
                <a:ea typeface="BIZ UDPゴシック" panose="020B0400000000000000" pitchFamily="50" charset="-128"/>
              </a:rPr>
              <a:t>25</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日（月曜日）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5" y="1910836"/>
            <a:ext cx="3607358" cy="1015663"/>
          </a:xfrm>
          <a:prstGeom prst="rect">
            <a:avLst/>
          </a:prstGeom>
          <a:noFill/>
        </p:spPr>
        <p:txBody>
          <a:bodyPr wrap="square" rtlCol="0">
            <a:spAutoFit/>
          </a:bodyPr>
          <a:lstStyle/>
          <a:p>
            <a:pPr algn="ct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第</a:t>
            </a:r>
            <a:r>
              <a:rPr kumimoji="1" lang="en-US" altLang="ja-JP" sz="6000" b="1" dirty="0">
                <a:solidFill>
                  <a:schemeClr val="accent6">
                    <a:lumMod val="20000"/>
                    <a:lumOff val="80000"/>
                  </a:schemeClr>
                </a:solidFill>
                <a:latin typeface="BIZ UDゴシック" panose="020B0400000000000000" pitchFamily="49" charset="-128"/>
                <a:ea typeface="BIZ UDゴシック" panose="020B0400000000000000" pitchFamily="49" charset="-128"/>
              </a:rPr>
              <a:t>36</a:t>
            </a: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回</a:t>
            </a:r>
          </a:p>
        </p:txBody>
      </p:sp>
      <p:pic>
        <p:nvPicPr>
          <p:cNvPr id="1028" name="Picture 4" descr="ナミのイラスト（ONE PIECE）">
            <a:extLst>
              <a:ext uri="{FF2B5EF4-FFF2-40B4-BE49-F238E27FC236}">
                <a16:creationId xmlns:a16="http://schemas.microsoft.com/office/drawing/2014/main" id="{5F908DD0-9385-0B42-0881-26D8EF32B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80" y="308339"/>
            <a:ext cx="2627106" cy="298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8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F48E55D6-B726-4204-BC7B-ADC358795B0E}"/>
              </a:ext>
            </a:extLst>
          </p:cNvPr>
          <p:cNvSpPr/>
          <p:nvPr/>
        </p:nvSpPr>
        <p:spPr>
          <a:xfrm>
            <a:off x="2366218" y="2187714"/>
            <a:ext cx="8075904" cy="2955786"/>
          </a:xfrm>
          <a:custGeom>
            <a:avLst/>
            <a:gdLst>
              <a:gd name="connsiteX0" fmla="*/ 0 w 8075904"/>
              <a:gd name="connsiteY0" fmla="*/ 319343 h 2955786"/>
              <a:gd name="connsiteX1" fmla="*/ 319343 w 8075904"/>
              <a:gd name="connsiteY1" fmla="*/ 0 h 2955786"/>
              <a:gd name="connsiteX2" fmla="*/ 742692 w 8075904"/>
              <a:gd name="connsiteY2" fmla="*/ 0 h 2955786"/>
              <a:gd name="connsiteX3" fmla="*/ 1091669 w 8075904"/>
              <a:gd name="connsiteY3" fmla="*/ 0 h 2955786"/>
              <a:gd name="connsiteX4" fmla="*/ 1589391 w 8075904"/>
              <a:gd name="connsiteY4" fmla="*/ 0 h 2955786"/>
              <a:gd name="connsiteX5" fmla="*/ 2161485 w 8075904"/>
              <a:gd name="connsiteY5" fmla="*/ 0 h 2955786"/>
              <a:gd name="connsiteX6" fmla="*/ 2882323 w 8075904"/>
              <a:gd name="connsiteY6" fmla="*/ 0 h 2955786"/>
              <a:gd name="connsiteX7" fmla="*/ 3380044 w 8075904"/>
              <a:gd name="connsiteY7" fmla="*/ 0 h 2955786"/>
              <a:gd name="connsiteX8" fmla="*/ 3877766 w 8075904"/>
              <a:gd name="connsiteY8" fmla="*/ 0 h 2955786"/>
              <a:gd name="connsiteX9" fmla="*/ 4226743 w 8075904"/>
              <a:gd name="connsiteY9" fmla="*/ 0 h 2955786"/>
              <a:gd name="connsiteX10" fmla="*/ 4873209 w 8075904"/>
              <a:gd name="connsiteY10" fmla="*/ 0 h 2955786"/>
              <a:gd name="connsiteX11" fmla="*/ 5594047 w 8075904"/>
              <a:gd name="connsiteY11" fmla="*/ 0 h 2955786"/>
              <a:gd name="connsiteX12" fmla="*/ 6240513 w 8075904"/>
              <a:gd name="connsiteY12" fmla="*/ 0 h 2955786"/>
              <a:gd name="connsiteX13" fmla="*/ 6812606 w 8075904"/>
              <a:gd name="connsiteY13" fmla="*/ 0 h 2955786"/>
              <a:gd name="connsiteX14" fmla="*/ 7756561 w 8075904"/>
              <a:gd name="connsiteY14" fmla="*/ 0 h 2955786"/>
              <a:gd name="connsiteX15" fmla="*/ 8075904 w 8075904"/>
              <a:gd name="connsiteY15" fmla="*/ 319343 h 2955786"/>
              <a:gd name="connsiteX16" fmla="*/ 8075904 w 8075904"/>
              <a:gd name="connsiteY16" fmla="*/ 921789 h 2955786"/>
              <a:gd name="connsiteX17" fmla="*/ 8075904 w 8075904"/>
              <a:gd name="connsiteY17" fmla="*/ 1547406 h 2955786"/>
              <a:gd name="connsiteX18" fmla="*/ 8075904 w 8075904"/>
              <a:gd name="connsiteY18" fmla="*/ 2057168 h 2955786"/>
              <a:gd name="connsiteX19" fmla="*/ 8075904 w 8075904"/>
              <a:gd name="connsiteY19" fmla="*/ 2636443 h 2955786"/>
              <a:gd name="connsiteX20" fmla="*/ 7756561 w 8075904"/>
              <a:gd name="connsiteY20" fmla="*/ 2955786 h 2955786"/>
              <a:gd name="connsiteX21" fmla="*/ 7035723 w 8075904"/>
              <a:gd name="connsiteY21" fmla="*/ 2955786 h 2955786"/>
              <a:gd name="connsiteX22" fmla="*/ 6314885 w 8075904"/>
              <a:gd name="connsiteY22" fmla="*/ 2955786 h 2955786"/>
              <a:gd name="connsiteX23" fmla="*/ 5668419 w 8075904"/>
              <a:gd name="connsiteY23" fmla="*/ 2955786 h 2955786"/>
              <a:gd name="connsiteX24" fmla="*/ 5319442 w 8075904"/>
              <a:gd name="connsiteY24" fmla="*/ 2955786 h 2955786"/>
              <a:gd name="connsiteX25" fmla="*/ 4598604 w 8075904"/>
              <a:gd name="connsiteY25" fmla="*/ 2955786 h 2955786"/>
              <a:gd name="connsiteX26" fmla="*/ 4026510 w 8075904"/>
              <a:gd name="connsiteY26" fmla="*/ 2955786 h 2955786"/>
              <a:gd name="connsiteX27" fmla="*/ 3305672 w 8075904"/>
              <a:gd name="connsiteY27" fmla="*/ 2955786 h 2955786"/>
              <a:gd name="connsiteX28" fmla="*/ 2956695 w 8075904"/>
              <a:gd name="connsiteY28" fmla="*/ 2955786 h 2955786"/>
              <a:gd name="connsiteX29" fmla="*/ 2458973 w 8075904"/>
              <a:gd name="connsiteY29" fmla="*/ 2955786 h 2955786"/>
              <a:gd name="connsiteX30" fmla="*/ 1812508 w 8075904"/>
              <a:gd name="connsiteY30" fmla="*/ 2955786 h 2955786"/>
              <a:gd name="connsiteX31" fmla="*/ 1166042 w 8075904"/>
              <a:gd name="connsiteY31" fmla="*/ 2955786 h 2955786"/>
              <a:gd name="connsiteX32" fmla="*/ 319343 w 8075904"/>
              <a:gd name="connsiteY32" fmla="*/ 2955786 h 2955786"/>
              <a:gd name="connsiteX33" fmla="*/ 0 w 8075904"/>
              <a:gd name="connsiteY33" fmla="*/ 2636443 h 2955786"/>
              <a:gd name="connsiteX34" fmla="*/ 0 w 8075904"/>
              <a:gd name="connsiteY34" fmla="*/ 2103510 h 2955786"/>
              <a:gd name="connsiteX35" fmla="*/ 0 w 8075904"/>
              <a:gd name="connsiteY35" fmla="*/ 1570577 h 2955786"/>
              <a:gd name="connsiteX36" fmla="*/ 0 w 8075904"/>
              <a:gd name="connsiteY36" fmla="*/ 991302 h 2955786"/>
              <a:gd name="connsiteX37" fmla="*/ 0 w 8075904"/>
              <a:gd name="connsiteY37" fmla="*/ 319343 h 295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75904" h="2955786" fill="none" extrusionOk="0">
                <a:moveTo>
                  <a:pt x="0" y="319343"/>
                </a:moveTo>
                <a:cubicBezTo>
                  <a:pt x="-34678" y="180637"/>
                  <a:pt x="150971" y="-234"/>
                  <a:pt x="319343" y="0"/>
                </a:cubicBezTo>
                <a:cubicBezTo>
                  <a:pt x="457978" y="-44374"/>
                  <a:pt x="569857" y="20836"/>
                  <a:pt x="742692" y="0"/>
                </a:cubicBezTo>
                <a:cubicBezTo>
                  <a:pt x="915527" y="-20836"/>
                  <a:pt x="980063" y="25369"/>
                  <a:pt x="1091669" y="0"/>
                </a:cubicBezTo>
                <a:cubicBezTo>
                  <a:pt x="1203275" y="-25369"/>
                  <a:pt x="1401442" y="43539"/>
                  <a:pt x="1589391" y="0"/>
                </a:cubicBezTo>
                <a:cubicBezTo>
                  <a:pt x="1777340" y="-43539"/>
                  <a:pt x="1877493" y="32420"/>
                  <a:pt x="2161485" y="0"/>
                </a:cubicBezTo>
                <a:cubicBezTo>
                  <a:pt x="2445477" y="-32420"/>
                  <a:pt x="2722085" y="2154"/>
                  <a:pt x="2882323" y="0"/>
                </a:cubicBezTo>
                <a:cubicBezTo>
                  <a:pt x="3042561" y="-2154"/>
                  <a:pt x="3187583" y="18483"/>
                  <a:pt x="3380044" y="0"/>
                </a:cubicBezTo>
                <a:cubicBezTo>
                  <a:pt x="3572505" y="-18483"/>
                  <a:pt x="3632402" y="31439"/>
                  <a:pt x="3877766" y="0"/>
                </a:cubicBezTo>
                <a:cubicBezTo>
                  <a:pt x="4123130" y="-31439"/>
                  <a:pt x="4154598" y="41667"/>
                  <a:pt x="4226743" y="0"/>
                </a:cubicBezTo>
                <a:cubicBezTo>
                  <a:pt x="4298888" y="-41667"/>
                  <a:pt x="4619490" y="24958"/>
                  <a:pt x="4873209" y="0"/>
                </a:cubicBezTo>
                <a:cubicBezTo>
                  <a:pt x="5126928" y="-24958"/>
                  <a:pt x="5303701" y="59441"/>
                  <a:pt x="5594047" y="0"/>
                </a:cubicBezTo>
                <a:cubicBezTo>
                  <a:pt x="5884393" y="-59441"/>
                  <a:pt x="5919185" y="53059"/>
                  <a:pt x="6240513" y="0"/>
                </a:cubicBezTo>
                <a:cubicBezTo>
                  <a:pt x="6561841" y="-53059"/>
                  <a:pt x="6647917" y="23855"/>
                  <a:pt x="6812606" y="0"/>
                </a:cubicBezTo>
                <a:cubicBezTo>
                  <a:pt x="6977295" y="-23855"/>
                  <a:pt x="7516043" y="32047"/>
                  <a:pt x="7756561" y="0"/>
                </a:cubicBezTo>
                <a:cubicBezTo>
                  <a:pt x="7933224" y="-3731"/>
                  <a:pt x="8080251" y="146339"/>
                  <a:pt x="8075904" y="319343"/>
                </a:cubicBezTo>
                <a:cubicBezTo>
                  <a:pt x="8123204" y="456575"/>
                  <a:pt x="8034694" y="786300"/>
                  <a:pt x="8075904" y="921789"/>
                </a:cubicBezTo>
                <a:cubicBezTo>
                  <a:pt x="8117114" y="1057278"/>
                  <a:pt x="8065439" y="1244034"/>
                  <a:pt x="8075904" y="1547406"/>
                </a:cubicBezTo>
                <a:cubicBezTo>
                  <a:pt x="8086369" y="1850778"/>
                  <a:pt x="8045706" y="1830056"/>
                  <a:pt x="8075904" y="2057168"/>
                </a:cubicBezTo>
                <a:cubicBezTo>
                  <a:pt x="8106102" y="2284280"/>
                  <a:pt x="8065655" y="2450718"/>
                  <a:pt x="8075904" y="2636443"/>
                </a:cubicBezTo>
                <a:cubicBezTo>
                  <a:pt x="8085975" y="2781386"/>
                  <a:pt x="7895599" y="2949473"/>
                  <a:pt x="7756561" y="2955786"/>
                </a:cubicBezTo>
                <a:cubicBezTo>
                  <a:pt x="7553695" y="3014616"/>
                  <a:pt x="7319881" y="2891293"/>
                  <a:pt x="7035723" y="2955786"/>
                </a:cubicBezTo>
                <a:cubicBezTo>
                  <a:pt x="6751565" y="3020279"/>
                  <a:pt x="6548146" y="2931618"/>
                  <a:pt x="6314885" y="2955786"/>
                </a:cubicBezTo>
                <a:cubicBezTo>
                  <a:pt x="6081624" y="2979954"/>
                  <a:pt x="5837596" y="2954192"/>
                  <a:pt x="5668419" y="2955786"/>
                </a:cubicBezTo>
                <a:cubicBezTo>
                  <a:pt x="5499242" y="2957380"/>
                  <a:pt x="5407720" y="2946411"/>
                  <a:pt x="5319442" y="2955786"/>
                </a:cubicBezTo>
                <a:cubicBezTo>
                  <a:pt x="5231164" y="2965161"/>
                  <a:pt x="4825156" y="2916829"/>
                  <a:pt x="4598604" y="2955786"/>
                </a:cubicBezTo>
                <a:cubicBezTo>
                  <a:pt x="4372052" y="2994743"/>
                  <a:pt x="4176764" y="2914382"/>
                  <a:pt x="4026510" y="2955786"/>
                </a:cubicBezTo>
                <a:cubicBezTo>
                  <a:pt x="3876256" y="2997190"/>
                  <a:pt x="3465503" y="2905693"/>
                  <a:pt x="3305672" y="2955786"/>
                </a:cubicBezTo>
                <a:cubicBezTo>
                  <a:pt x="3145841" y="3005879"/>
                  <a:pt x="3112470" y="2923933"/>
                  <a:pt x="2956695" y="2955786"/>
                </a:cubicBezTo>
                <a:cubicBezTo>
                  <a:pt x="2800920" y="2987639"/>
                  <a:pt x="2607274" y="2900182"/>
                  <a:pt x="2458973" y="2955786"/>
                </a:cubicBezTo>
                <a:cubicBezTo>
                  <a:pt x="2310672" y="3011390"/>
                  <a:pt x="1975130" y="2913255"/>
                  <a:pt x="1812508" y="2955786"/>
                </a:cubicBezTo>
                <a:cubicBezTo>
                  <a:pt x="1649887" y="2998317"/>
                  <a:pt x="1477622" y="2940778"/>
                  <a:pt x="1166042" y="2955786"/>
                </a:cubicBezTo>
                <a:cubicBezTo>
                  <a:pt x="854462" y="2970794"/>
                  <a:pt x="520044" y="2945944"/>
                  <a:pt x="319343" y="2955786"/>
                </a:cubicBezTo>
                <a:cubicBezTo>
                  <a:pt x="179660" y="2961029"/>
                  <a:pt x="-2782" y="2820771"/>
                  <a:pt x="0" y="2636443"/>
                </a:cubicBezTo>
                <a:cubicBezTo>
                  <a:pt x="-48967" y="2405720"/>
                  <a:pt x="49156" y="2281755"/>
                  <a:pt x="0" y="2103510"/>
                </a:cubicBezTo>
                <a:cubicBezTo>
                  <a:pt x="-49156" y="1925265"/>
                  <a:pt x="32390" y="1716392"/>
                  <a:pt x="0" y="1570577"/>
                </a:cubicBezTo>
                <a:cubicBezTo>
                  <a:pt x="-32390" y="1424762"/>
                  <a:pt x="44007" y="1180931"/>
                  <a:pt x="0" y="991302"/>
                </a:cubicBezTo>
                <a:cubicBezTo>
                  <a:pt x="-44007" y="801674"/>
                  <a:pt x="61631" y="563811"/>
                  <a:pt x="0" y="319343"/>
                </a:cubicBezTo>
                <a:close/>
              </a:path>
              <a:path w="8075904" h="2955786" stroke="0" extrusionOk="0">
                <a:moveTo>
                  <a:pt x="0" y="319343"/>
                </a:moveTo>
                <a:cubicBezTo>
                  <a:pt x="-37184" y="138427"/>
                  <a:pt x="146865" y="5041"/>
                  <a:pt x="319343" y="0"/>
                </a:cubicBezTo>
                <a:cubicBezTo>
                  <a:pt x="558182" y="-63941"/>
                  <a:pt x="731809" y="24877"/>
                  <a:pt x="965809" y="0"/>
                </a:cubicBezTo>
                <a:cubicBezTo>
                  <a:pt x="1199809" y="-24877"/>
                  <a:pt x="1369561" y="78834"/>
                  <a:pt x="1686647" y="0"/>
                </a:cubicBezTo>
                <a:cubicBezTo>
                  <a:pt x="2003733" y="-78834"/>
                  <a:pt x="2158637" y="35910"/>
                  <a:pt x="2333113" y="0"/>
                </a:cubicBezTo>
                <a:cubicBezTo>
                  <a:pt x="2507589" y="-35910"/>
                  <a:pt x="2550613" y="20940"/>
                  <a:pt x="2756462" y="0"/>
                </a:cubicBezTo>
                <a:cubicBezTo>
                  <a:pt x="2962311" y="-20940"/>
                  <a:pt x="3172151" y="59218"/>
                  <a:pt x="3477300" y="0"/>
                </a:cubicBezTo>
                <a:cubicBezTo>
                  <a:pt x="3782449" y="-59218"/>
                  <a:pt x="3909782" y="48638"/>
                  <a:pt x="4049394" y="0"/>
                </a:cubicBezTo>
                <a:cubicBezTo>
                  <a:pt x="4189006" y="-48638"/>
                  <a:pt x="4358469" y="28305"/>
                  <a:pt x="4472743" y="0"/>
                </a:cubicBezTo>
                <a:cubicBezTo>
                  <a:pt x="4587017" y="-28305"/>
                  <a:pt x="4734993" y="30897"/>
                  <a:pt x="4821720" y="0"/>
                </a:cubicBezTo>
                <a:cubicBezTo>
                  <a:pt x="4908447" y="-30897"/>
                  <a:pt x="5054035" y="40345"/>
                  <a:pt x="5170698" y="0"/>
                </a:cubicBezTo>
                <a:cubicBezTo>
                  <a:pt x="5287361" y="-40345"/>
                  <a:pt x="5450070" y="20935"/>
                  <a:pt x="5668419" y="0"/>
                </a:cubicBezTo>
                <a:cubicBezTo>
                  <a:pt x="5886768" y="-20935"/>
                  <a:pt x="5860527" y="22043"/>
                  <a:pt x="6017396" y="0"/>
                </a:cubicBezTo>
                <a:cubicBezTo>
                  <a:pt x="6174265" y="-22043"/>
                  <a:pt x="6348176" y="15807"/>
                  <a:pt x="6589490" y="0"/>
                </a:cubicBezTo>
                <a:cubicBezTo>
                  <a:pt x="6830804" y="-15807"/>
                  <a:pt x="7075729" y="64915"/>
                  <a:pt x="7235956" y="0"/>
                </a:cubicBezTo>
                <a:cubicBezTo>
                  <a:pt x="7396183" y="-64915"/>
                  <a:pt x="7569030" y="43323"/>
                  <a:pt x="7756561" y="0"/>
                </a:cubicBezTo>
                <a:cubicBezTo>
                  <a:pt x="7881648" y="-335"/>
                  <a:pt x="8092765" y="120811"/>
                  <a:pt x="8075904" y="319343"/>
                </a:cubicBezTo>
                <a:cubicBezTo>
                  <a:pt x="8083946" y="496416"/>
                  <a:pt x="8041304" y="642241"/>
                  <a:pt x="8075904" y="875447"/>
                </a:cubicBezTo>
                <a:cubicBezTo>
                  <a:pt x="8110504" y="1108653"/>
                  <a:pt x="8075473" y="1312786"/>
                  <a:pt x="8075904" y="1431551"/>
                </a:cubicBezTo>
                <a:cubicBezTo>
                  <a:pt x="8076335" y="1550316"/>
                  <a:pt x="8024525" y="1871823"/>
                  <a:pt x="8075904" y="2033997"/>
                </a:cubicBezTo>
                <a:cubicBezTo>
                  <a:pt x="8127283" y="2196171"/>
                  <a:pt x="8066366" y="2365999"/>
                  <a:pt x="8075904" y="2636443"/>
                </a:cubicBezTo>
                <a:cubicBezTo>
                  <a:pt x="8041191" y="2823195"/>
                  <a:pt x="7915067" y="2946021"/>
                  <a:pt x="7756561" y="2955786"/>
                </a:cubicBezTo>
                <a:cubicBezTo>
                  <a:pt x="7641916" y="3000939"/>
                  <a:pt x="7422316" y="2927810"/>
                  <a:pt x="7333212" y="2955786"/>
                </a:cubicBezTo>
                <a:cubicBezTo>
                  <a:pt x="7244108" y="2983762"/>
                  <a:pt x="6931667" y="2922505"/>
                  <a:pt x="6761118" y="2955786"/>
                </a:cubicBezTo>
                <a:cubicBezTo>
                  <a:pt x="6590569" y="2989067"/>
                  <a:pt x="6573114" y="2916712"/>
                  <a:pt x="6412141" y="2955786"/>
                </a:cubicBezTo>
                <a:cubicBezTo>
                  <a:pt x="6251168" y="2994860"/>
                  <a:pt x="6113294" y="2905955"/>
                  <a:pt x="5840047" y="2955786"/>
                </a:cubicBezTo>
                <a:cubicBezTo>
                  <a:pt x="5566800" y="3005617"/>
                  <a:pt x="5473688" y="2936740"/>
                  <a:pt x="5342326" y="2955786"/>
                </a:cubicBezTo>
                <a:cubicBezTo>
                  <a:pt x="5210964" y="2974832"/>
                  <a:pt x="5017276" y="2913271"/>
                  <a:pt x="4918976" y="2955786"/>
                </a:cubicBezTo>
                <a:cubicBezTo>
                  <a:pt x="4820676" y="2998301"/>
                  <a:pt x="4659587" y="2917933"/>
                  <a:pt x="4421255" y="2955786"/>
                </a:cubicBezTo>
                <a:cubicBezTo>
                  <a:pt x="4182923" y="2993639"/>
                  <a:pt x="4093787" y="2934377"/>
                  <a:pt x="3923533" y="2955786"/>
                </a:cubicBezTo>
                <a:cubicBezTo>
                  <a:pt x="3753279" y="2977195"/>
                  <a:pt x="3566103" y="2892564"/>
                  <a:pt x="3277067" y="2955786"/>
                </a:cubicBezTo>
                <a:cubicBezTo>
                  <a:pt x="2988031" y="3019008"/>
                  <a:pt x="2882438" y="2911285"/>
                  <a:pt x="2704974" y="2955786"/>
                </a:cubicBezTo>
                <a:cubicBezTo>
                  <a:pt x="2527510" y="3000287"/>
                  <a:pt x="2514626" y="2922366"/>
                  <a:pt x="2355997" y="2955786"/>
                </a:cubicBezTo>
                <a:cubicBezTo>
                  <a:pt x="2197368" y="2989206"/>
                  <a:pt x="2003957" y="2889102"/>
                  <a:pt x="1709531" y="2955786"/>
                </a:cubicBezTo>
                <a:cubicBezTo>
                  <a:pt x="1415105" y="3022470"/>
                  <a:pt x="1417803" y="2888268"/>
                  <a:pt x="1137437" y="2955786"/>
                </a:cubicBezTo>
                <a:cubicBezTo>
                  <a:pt x="857071" y="3023304"/>
                  <a:pt x="599384" y="2896164"/>
                  <a:pt x="319343" y="2955786"/>
                </a:cubicBezTo>
                <a:cubicBezTo>
                  <a:pt x="147834" y="2957486"/>
                  <a:pt x="-4324" y="2805173"/>
                  <a:pt x="0" y="2636443"/>
                </a:cubicBezTo>
                <a:cubicBezTo>
                  <a:pt x="-28863" y="2514700"/>
                  <a:pt x="39445" y="2312307"/>
                  <a:pt x="0" y="2057168"/>
                </a:cubicBezTo>
                <a:cubicBezTo>
                  <a:pt x="-39445" y="1802029"/>
                  <a:pt x="15532" y="1614049"/>
                  <a:pt x="0" y="1431551"/>
                </a:cubicBezTo>
                <a:cubicBezTo>
                  <a:pt x="-15532" y="1249053"/>
                  <a:pt x="29035" y="1114026"/>
                  <a:pt x="0" y="829105"/>
                </a:cubicBezTo>
                <a:cubicBezTo>
                  <a:pt x="-29035" y="544184"/>
                  <a:pt x="10854" y="503612"/>
                  <a:pt x="0" y="319343"/>
                </a:cubicBezTo>
                <a:close/>
              </a:path>
            </a:pathLst>
          </a:custGeom>
          <a:solidFill>
            <a:schemeClr val="accent3">
              <a:lumMod val="20000"/>
              <a:lumOff val="80000"/>
            </a:schemeClr>
          </a:solidFill>
          <a:ln w="38100">
            <a:solidFill>
              <a:srgbClr val="C00000"/>
            </a:solidFill>
            <a:extLst>
              <a:ext uri="{C807C97D-BFC1-408E-A445-0C87EB9F89A2}">
                <ask:lineSketchStyleProps xmlns:ask="http://schemas.microsoft.com/office/drawing/2018/sketchyshapes" sd="3443506413">
                  <a:prstGeom prst="roundRect">
                    <a:avLst>
                      <a:gd name="adj" fmla="val 10804"/>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A8A7083-ED90-4F33-B9B9-CA86272F7A3C}"/>
              </a:ext>
            </a:extLst>
          </p:cNvPr>
          <p:cNvSpPr/>
          <p:nvPr/>
        </p:nvSpPr>
        <p:spPr>
          <a:xfrm>
            <a:off x="1" y="-5"/>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Amasis MT Pro Black" panose="02040A04050005020304" pitchFamily="18" charset="0"/>
                <a:ea typeface="BIZ UDPゴシック" panose="020B0400000000000000" pitchFamily="50" charset="-128"/>
              </a:rPr>
              <a:t>ハイブリッド戦争＠基軸通貨ドルの地域通貨化</a:t>
            </a:r>
          </a:p>
        </p:txBody>
      </p:sp>
      <p:sp>
        <p:nvSpPr>
          <p:cNvPr id="3" name="テキスト ボックス 2">
            <a:extLst>
              <a:ext uri="{FF2B5EF4-FFF2-40B4-BE49-F238E27FC236}">
                <a16:creationId xmlns:a16="http://schemas.microsoft.com/office/drawing/2014/main" id="{DCE35EEB-AE8E-4EBC-9FFF-4242144A04BA}"/>
              </a:ext>
            </a:extLst>
          </p:cNvPr>
          <p:cNvSpPr txBox="1"/>
          <p:nvPr/>
        </p:nvSpPr>
        <p:spPr>
          <a:xfrm>
            <a:off x="332544" y="1030726"/>
            <a:ext cx="11615691" cy="646331"/>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ロシアは、米国の</a:t>
            </a:r>
            <a:r>
              <a:rPr lang="ja-JP" altLang="en-US" sz="3600" b="1" dirty="0">
                <a:latin typeface="BIZ UDPゴシック" panose="020B0400000000000000" pitchFamily="50" charset="-128"/>
                <a:ea typeface="BIZ UDPゴシック" panose="020B0400000000000000" pitchFamily="50" charset="-128"/>
              </a:rPr>
              <a:t>「</a:t>
            </a:r>
            <a:r>
              <a:rPr lang="ja-JP" altLang="en-US" sz="3600" b="1" u="sng" dirty="0">
                <a:latin typeface="BIZ UDPゴシック" panose="020B0400000000000000" pitchFamily="50" charset="-128"/>
                <a:ea typeface="BIZ UDPゴシック" panose="020B0400000000000000" pitchFamily="50" charset="-128"/>
              </a:rPr>
              <a:t>力の源泉</a:t>
            </a:r>
            <a:r>
              <a:rPr lang="ja-JP" altLang="en-US" sz="3600" b="1" u="sng" dirty="0">
                <a:solidFill>
                  <a:srgbClr val="C00000"/>
                </a:solidFill>
                <a:latin typeface="BIZ UDPゴシック" panose="020B0400000000000000" pitchFamily="50" charset="-128"/>
                <a:ea typeface="BIZ UDPゴシック" panose="020B0400000000000000" pitchFamily="50" charset="-128"/>
              </a:rPr>
              <a:t>＠</a:t>
            </a:r>
            <a:r>
              <a:rPr lang="ja-JP" altLang="en-US" sz="3600" b="1" u="sng" dirty="0">
                <a:latin typeface="BIZ UDPゴシック" panose="020B0400000000000000" pitchFamily="50" charset="-128"/>
                <a:ea typeface="BIZ UDPゴシック" panose="020B0400000000000000" pitchFamily="50" charset="-128"/>
              </a:rPr>
              <a:t>通貨覇権</a:t>
            </a:r>
            <a:r>
              <a:rPr lang="ja-JP" altLang="en-US" sz="3600" b="1" dirty="0">
                <a:latin typeface="BIZ UDPゴシック" panose="020B0400000000000000" pitchFamily="50" charset="-128"/>
                <a:ea typeface="BIZ UDPゴシック" panose="020B0400000000000000" pitchFamily="50" charset="-128"/>
              </a:rPr>
              <a:t>」</a:t>
            </a:r>
            <a:r>
              <a:rPr lang="ja-JP" altLang="en-US" sz="2800" b="1" dirty="0">
                <a:latin typeface="BIZ UDPゴシック" panose="020B0400000000000000" pitchFamily="50" charset="-128"/>
                <a:ea typeface="BIZ UDPゴシック" panose="020B0400000000000000" pitchFamily="50" charset="-128"/>
              </a:rPr>
              <a:t>を弱体化する戦略を実行</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64CE8A9-507F-4520-B4AA-EA5B8AE579F3}"/>
              </a:ext>
            </a:extLst>
          </p:cNvPr>
          <p:cNvSpPr txBox="1"/>
          <p:nvPr/>
        </p:nvSpPr>
        <p:spPr>
          <a:xfrm>
            <a:off x="1811045" y="2276840"/>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米国の政治・経済力は基軸通貨ドルにあり</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E82CD8D9-8DB8-413E-96E6-9E7137D44B99}"/>
              </a:ext>
            </a:extLst>
          </p:cNvPr>
          <p:cNvSpPr txBox="1"/>
          <p:nvPr/>
        </p:nvSpPr>
        <p:spPr>
          <a:xfrm>
            <a:off x="1811044" y="3290678"/>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強大な軍事力と技術開発力の根源もドル</a:t>
            </a:r>
            <a:endParaRPr lang="en-US" altLang="ja-JP" sz="28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F6013919-C14C-49EA-BA53-1C741842CBA1}"/>
              </a:ext>
            </a:extLst>
          </p:cNvPr>
          <p:cNvSpPr txBox="1"/>
          <p:nvPr/>
        </p:nvSpPr>
        <p:spPr>
          <a:xfrm>
            <a:off x="1811044" y="4304516"/>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ドルの</a:t>
            </a:r>
            <a:r>
              <a:rPr lang="ja-JP" altLang="en-US" sz="2800" b="1" dirty="0">
                <a:solidFill>
                  <a:srgbClr val="C00000"/>
                </a:solidFill>
                <a:latin typeface="BIZ UDPゴシック" panose="020B0400000000000000" pitchFamily="50" charset="-128"/>
                <a:ea typeface="BIZ UDPゴシック" panose="020B0400000000000000" pitchFamily="50" charset="-128"/>
              </a:rPr>
              <a:t>地域通貨化</a:t>
            </a:r>
            <a:r>
              <a:rPr lang="ja-JP" altLang="en-US" sz="2800" b="1" dirty="0">
                <a:latin typeface="BIZ UDPゴシック" panose="020B0400000000000000" pitchFamily="50" charset="-128"/>
                <a:ea typeface="BIZ UDPゴシック" panose="020B0400000000000000" pitchFamily="50" charset="-128"/>
              </a:rPr>
              <a:t>は米国の軍事力を低下させる</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7DD8F03D-CDB5-4D4E-9C6F-14FEDA9E3736}"/>
              </a:ext>
            </a:extLst>
          </p:cNvPr>
          <p:cNvSpPr txBox="1"/>
          <p:nvPr/>
        </p:nvSpPr>
        <p:spPr>
          <a:xfrm>
            <a:off x="425388" y="5659796"/>
            <a:ext cx="11341223" cy="646331"/>
          </a:xfrm>
          <a:prstGeom prst="rect">
            <a:avLst/>
          </a:prstGeom>
          <a:noFill/>
        </p:spPr>
        <p:txBody>
          <a:bodyPr wrap="square" rtlCol="0">
            <a:spAutoFit/>
          </a:bodyPr>
          <a:lstStyle/>
          <a:p>
            <a:pPr algn="ctr"/>
            <a:r>
              <a:rPr lang="ja-JP" altLang="en-US" sz="3600" b="1" dirty="0">
                <a:latin typeface="BIZ UDPゴシック" panose="020B0400000000000000" pitchFamily="50" charset="-128"/>
                <a:ea typeface="BIZ UDPゴシック" panose="020B0400000000000000" pitchFamily="50" charset="-128"/>
              </a:rPr>
              <a:t>資源・エネルギー産出国による</a:t>
            </a:r>
            <a:r>
              <a:rPr lang="ja-JP" altLang="en-US" sz="3600" b="1" dirty="0">
                <a:solidFill>
                  <a:srgbClr val="C00000"/>
                </a:solidFill>
                <a:latin typeface="BIZ UDPゴシック" panose="020B0400000000000000" pitchFamily="50" charset="-128"/>
                <a:ea typeface="BIZ UDPゴシック" panose="020B0400000000000000" pitchFamily="50" charset="-128"/>
              </a:rPr>
              <a:t>「</a:t>
            </a:r>
            <a:r>
              <a:rPr lang="ja-JP" altLang="en-US" sz="3600" b="1" u="sng" dirty="0">
                <a:solidFill>
                  <a:srgbClr val="C00000"/>
                </a:solidFill>
                <a:latin typeface="BIZ UDPゴシック" panose="020B0400000000000000" pitchFamily="50" charset="-128"/>
                <a:ea typeface="BIZ UDPゴシック" panose="020B0400000000000000" pitchFamily="50" charset="-128"/>
              </a:rPr>
              <a:t>実物経済の経済圏</a:t>
            </a:r>
            <a:r>
              <a:rPr lang="ja-JP" altLang="en-US" sz="3600" b="1" dirty="0">
                <a:solidFill>
                  <a:srgbClr val="C00000"/>
                </a:solidFill>
                <a:latin typeface="BIZ UDPゴシック" panose="020B0400000000000000" pitchFamily="50" charset="-128"/>
                <a:ea typeface="BIZ UDPゴシック" panose="020B0400000000000000" pitchFamily="50" charset="-128"/>
              </a:rPr>
              <a:t>」</a:t>
            </a:r>
            <a:endParaRPr kumimoji="1" lang="ja-JP" altLang="en-US" sz="3600" b="1" dirty="0">
              <a:solidFill>
                <a:srgbClr val="C00000"/>
              </a:solidFill>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1EFA23F1-4DDE-F0A2-40C6-74E641D468DB}"/>
              </a:ext>
            </a:extLst>
          </p:cNvPr>
          <p:cNvPicPr>
            <a:picLocks noChangeAspect="1"/>
          </p:cNvPicPr>
          <p:nvPr/>
        </p:nvPicPr>
        <p:blipFill>
          <a:blip r:embed="rId2"/>
          <a:stretch>
            <a:fillRect/>
          </a:stretch>
        </p:blipFill>
        <p:spPr>
          <a:xfrm>
            <a:off x="275394" y="2430221"/>
            <a:ext cx="2753555" cy="2595226"/>
          </a:xfrm>
          <a:prstGeom prst="rect">
            <a:avLst/>
          </a:prstGeom>
        </p:spPr>
      </p:pic>
      <p:pic>
        <p:nvPicPr>
          <p:cNvPr id="63490" name="Picture 2" descr="飛んで行くお金のイラスト（ドル）">
            <a:extLst>
              <a:ext uri="{FF2B5EF4-FFF2-40B4-BE49-F238E27FC236}">
                <a16:creationId xmlns:a16="http://schemas.microsoft.com/office/drawing/2014/main" id="{0A7314FD-A54F-B17D-6F9B-59BC27E6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91833">
            <a:off x="9228773" y="2063830"/>
            <a:ext cx="2575474" cy="225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2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e chart of By currency, % of total showing Outbound payments">
            <a:extLst>
              <a:ext uri="{FF2B5EF4-FFF2-40B4-BE49-F238E27FC236}">
                <a16:creationId xmlns:a16="http://schemas.microsoft.com/office/drawing/2014/main" id="{4D6087B1-BE9B-4165-7748-EF757F44F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463" y="1444505"/>
            <a:ext cx="7234184" cy="516727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AB76F3A-36B3-2E2C-DA8A-B122B8417AC2}"/>
              </a:ext>
            </a:extLst>
          </p:cNvPr>
          <p:cNvSpPr txBox="1"/>
          <p:nvPr/>
        </p:nvSpPr>
        <p:spPr>
          <a:xfrm>
            <a:off x="561893" y="448141"/>
            <a:ext cx="10877384" cy="461665"/>
          </a:xfrm>
          <a:prstGeom prst="rect">
            <a:avLst/>
          </a:prstGeom>
          <a:noFill/>
        </p:spPr>
        <p:txBody>
          <a:bodyPr wrap="square">
            <a:spAutoFit/>
          </a:bodyPr>
          <a:lstStyle/>
          <a:p>
            <a:pPr algn="ctr"/>
            <a:r>
              <a:rPr lang="en-US" altLang="ja-JP" sz="2400" b="1" dirty="0">
                <a:latin typeface="BIZ UDPゴシック" panose="020B0400000000000000" pitchFamily="50" charset="-128"/>
                <a:ea typeface="BIZ UDPゴシック" panose="020B0400000000000000" pitchFamily="50" charset="-128"/>
              </a:rPr>
              <a:t>China’s International use of renminbi surges to record highs  </a:t>
            </a:r>
            <a:endParaRPr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25A9B0-F3DA-3EAC-05C6-A6A71EDE81C2}"/>
              </a:ext>
            </a:extLst>
          </p:cNvPr>
          <p:cNvSpPr txBox="1"/>
          <p:nvPr/>
        </p:nvSpPr>
        <p:spPr>
          <a:xfrm>
            <a:off x="4171170" y="6611779"/>
            <a:ext cx="5044392" cy="246221"/>
          </a:xfrm>
          <a:prstGeom prst="rect">
            <a:avLst/>
          </a:prstGeom>
          <a:noFill/>
        </p:spPr>
        <p:txBody>
          <a:bodyPr wrap="square">
            <a:spAutoFit/>
          </a:bodyPr>
          <a:lstStyle/>
          <a:p>
            <a:r>
              <a:rPr lang="en-US" altLang="ja-JP" sz="1000" dirty="0">
                <a:solidFill>
                  <a:srgbClr val="C00000"/>
                </a:solidFill>
                <a:latin typeface="Cascadia Code" panose="020B0609020000020004" pitchFamily="49" charset="0"/>
                <a:cs typeface="Cascadia Code" panose="020B0609020000020004" pitchFamily="49" charset="0"/>
              </a:rPr>
              <a:t>https://www.ft.com/content/ae08b6ed-d323-4a95-a687-0172a98857f4</a:t>
            </a:r>
            <a:endParaRPr lang="ja-JP" altLang="en-US" sz="1000" dirty="0">
              <a:solidFill>
                <a:srgbClr val="C00000"/>
              </a:solidFill>
              <a:latin typeface="Cascadia Code" panose="020B0609020000020004" pitchFamily="49" charset="0"/>
              <a:cs typeface="Cascadia Code" panose="020B0609020000020004" pitchFamily="49" charset="0"/>
            </a:endParaRPr>
          </a:p>
        </p:txBody>
      </p:sp>
      <p:pic>
        <p:nvPicPr>
          <p:cNvPr id="4" name="図 3">
            <a:extLst>
              <a:ext uri="{FF2B5EF4-FFF2-40B4-BE49-F238E27FC236}">
                <a16:creationId xmlns:a16="http://schemas.microsoft.com/office/drawing/2014/main" id="{3BD846CA-A938-803A-8372-59DECABAA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3" y="1597836"/>
            <a:ext cx="4755894" cy="4695245"/>
          </a:xfrm>
          <a:prstGeom prst="rect">
            <a:avLst/>
          </a:prstGeom>
        </p:spPr>
      </p:pic>
      <p:sp>
        <p:nvSpPr>
          <p:cNvPr id="8" name="テキスト ボックス 7">
            <a:extLst>
              <a:ext uri="{FF2B5EF4-FFF2-40B4-BE49-F238E27FC236}">
                <a16:creationId xmlns:a16="http://schemas.microsoft.com/office/drawing/2014/main" id="{BBE0EC93-66E6-1B3C-E2C2-E665C002A568}"/>
              </a:ext>
            </a:extLst>
          </p:cNvPr>
          <p:cNvSpPr txBox="1"/>
          <p:nvPr/>
        </p:nvSpPr>
        <p:spPr>
          <a:xfrm>
            <a:off x="37353" y="909806"/>
            <a:ext cx="12117294" cy="369332"/>
          </a:xfrm>
          <a:prstGeom prst="rect">
            <a:avLst/>
          </a:prstGeom>
          <a:noFill/>
        </p:spPr>
        <p:txBody>
          <a:bodyPr wrap="square">
            <a:spAutoFit/>
          </a:bodyPr>
          <a:lstStyle/>
          <a:p>
            <a:r>
              <a:rPr lang="ja-JP" altLang="en-US" b="1" i="0" dirty="0">
                <a:solidFill>
                  <a:srgbClr val="33302E"/>
                </a:solidFill>
                <a:effectLst/>
                <a:latin typeface="BIZ UDPゴシック" panose="020B0400000000000000" pitchFamily="50" charset="-128"/>
                <a:ea typeface="BIZ UDPゴシック" panose="020B0400000000000000" pitchFamily="50" charset="-128"/>
              </a:rPr>
              <a:t>中国のインバウンドおよびアウトバウンド取引の</a:t>
            </a:r>
            <a:r>
              <a:rPr lang="en-US" altLang="ja-JP" b="1" i="0" dirty="0">
                <a:solidFill>
                  <a:srgbClr val="33302E"/>
                </a:solidFill>
                <a:effectLst/>
                <a:latin typeface="BIZ UDPゴシック" panose="020B0400000000000000" pitchFamily="50" charset="-128"/>
                <a:ea typeface="BIZ UDPゴシック" panose="020B0400000000000000" pitchFamily="50" charset="-128"/>
              </a:rPr>
              <a:t>53%</a:t>
            </a:r>
            <a:r>
              <a:rPr lang="ja-JP" altLang="en-US" b="1" i="0" dirty="0">
                <a:solidFill>
                  <a:srgbClr val="33302E"/>
                </a:solidFill>
                <a:effectLst/>
                <a:latin typeface="BIZ UDPゴシック" panose="020B0400000000000000" pitchFamily="50" charset="-128"/>
                <a:ea typeface="BIZ UDPゴシック" panose="020B0400000000000000" pitchFamily="50" charset="-128"/>
              </a:rPr>
              <a:t>が中国の通貨を使用しており、</a:t>
            </a:r>
            <a:r>
              <a:rPr lang="en-US" altLang="ja-JP" b="1" i="0" dirty="0">
                <a:solidFill>
                  <a:srgbClr val="33302E"/>
                </a:solidFill>
                <a:effectLst/>
                <a:latin typeface="BIZ UDPゴシック" panose="020B0400000000000000" pitchFamily="50" charset="-128"/>
                <a:ea typeface="BIZ UDPゴシック" panose="020B0400000000000000" pitchFamily="50" charset="-128"/>
              </a:rPr>
              <a:t>2021</a:t>
            </a:r>
            <a:r>
              <a:rPr lang="ja-JP" altLang="en-US" b="1" i="0" dirty="0">
                <a:solidFill>
                  <a:srgbClr val="33302E"/>
                </a:solidFill>
                <a:effectLst/>
                <a:latin typeface="BIZ UDPゴシック" panose="020B0400000000000000" pitchFamily="50" charset="-128"/>
                <a:ea typeface="BIZ UDPゴシック" panose="020B0400000000000000" pitchFamily="50" charset="-128"/>
              </a:rPr>
              <a:t>年の同月の約</a:t>
            </a:r>
            <a:r>
              <a:rPr lang="en-US" altLang="ja-JP" b="1" i="0" dirty="0">
                <a:solidFill>
                  <a:srgbClr val="33302E"/>
                </a:solidFill>
                <a:effectLst/>
                <a:latin typeface="BIZ UDPゴシック" panose="020B0400000000000000" pitchFamily="50" charset="-128"/>
                <a:ea typeface="BIZ UDPゴシック" panose="020B0400000000000000" pitchFamily="50" charset="-128"/>
              </a:rPr>
              <a:t>40%</a:t>
            </a:r>
            <a:r>
              <a:rPr lang="ja-JP" altLang="en-US" b="1" i="0" dirty="0">
                <a:solidFill>
                  <a:srgbClr val="33302E"/>
                </a:solidFill>
                <a:effectLst/>
                <a:latin typeface="BIZ UDPゴシック" panose="020B0400000000000000" pitchFamily="50" charset="-128"/>
                <a:ea typeface="BIZ UDPゴシック" panose="020B0400000000000000" pitchFamily="50" charset="-128"/>
              </a:rPr>
              <a:t>から増加。</a:t>
            </a:r>
            <a:endParaRPr lang="ja-JP" altLang="en-US"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3184FC51-0100-5A49-D0CB-97672EB132D0}"/>
              </a:ext>
            </a:extLst>
          </p:cNvPr>
          <p:cNvSpPr txBox="1"/>
          <p:nvPr/>
        </p:nvSpPr>
        <p:spPr>
          <a:xfrm>
            <a:off x="0" y="72"/>
            <a:ext cx="12192000" cy="461665"/>
          </a:xfrm>
          <a:prstGeom prst="rect">
            <a:avLst/>
          </a:prstGeom>
          <a:solidFill>
            <a:schemeClr val="tx2">
              <a:lumMod val="75000"/>
            </a:schemeClr>
          </a:solidFill>
        </p:spPr>
        <p:txBody>
          <a:bodyPr wrap="square" rtlCol="0" anchor="ctr">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人民元建て決済がドル決済を超えた＠基軸通貨ドルの行方</a:t>
            </a:r>
          </a:p>
        </p:txBody>
      </p:sp>
    </p:spTree>
    <p:extLst>
      <p:ext uri="{BB962C8B-B14F-4D97-AF65-F5344CB8AC3E}">
        <p14:creationId xmlns:p14="http://schemas.microsoft.com/office/powerpoint/2010/main" val="235702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955D1A9-767B-80FF-27C8-79437CEA4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24" y="527099"/>
            <a:ext cx="5090074" cy="6297285"/>
          </a:xfrm>
          <a:prstGeom prst="rect">
            <a:avLst/>
          </a:prstGeom>
        </p:spPr>
      </p:pic>
      <p:pic>
        <p:nvPicPr>
          <p:cNvPr id="5" name="図 4">
            <a:extLst>
              <a:ext uri="{FF2B5EF4-FFF2-40B4-BE49-F238E27FC236}">
                <a16:creationId xmlns:a16="http://schemas.microsoft.com/office/drawing/2014/main" id="{972CD049-A940-A325-66BD-6FD09E57C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018" y="588470"/>
            <a:ext cx="5682482" cy="6208557"/>
          </a:xfrm>
          <a:prstGeom prst="rect">
            <a:avLst/>
          </a:prstGeom>
        </p:spPr>
      </p:pic>
      <p:pic>
        <p:nvPicPr>
          <p:cNvPr id="7" name="図 6">
            <a:extLst>
              <a:ext uri="{FF2B5EF4-FFF2-40B4-BE49-F238E27FC236}">
                <a16:creationId xmlns:a16="http://schemas.microsoft.com/office/drawing/2014/main" id="{A9D23EFD-4325-AA8D-DF73-DC0F9CAF4924}"/>
              </a:ext>
            </a:extLst>
          </p:cNvPr>
          <p:cNvPicPr>
            <a:picLocks noChangeAspect="1"/>
          </p:cNvPicPr>
          <p:nvPr/>
        </p:nvPicPr>
        <p:blipFill>
          <a:blip r:embed="rId4"/>
          <a:stretch>
            <a:fillRect/>
          </a:stretch>
        </p:blipFill>
        <p:spPr>
          <a:xfrm>
            <a:off x="9878032" y="2029325"/>
            <a:ext cx="779228" cy="779228"/>
          </a:xfrm>
          <a:prstGeom prst="rect">
            <a:avLst/>
          </a:prstGeom>
        </p:spPr>
      </p:pic>
      <p:pic>
        <p:nvPicPr>
          <p:cNvPr id="9" name="図 8">
            <a:extLst>
              <a:ext uri="{FF2B5EF4-FFF2-40B4-BE49-F238E27FC236}">
                <a16:creationId xmlns:a16="http://schemas.microsoft.com/office/drawing/2014/main" id="{F37467EE-0FB5-8B1A-9030-3E8F4A3E6F4F}"/>
              </a:ext>
            </a:extLst>
          </p:cNvPr>
          <p:cNvPicPr>
            <a:picLocks noChangeAspect="1"/>
          </p:cNvPicPr>
          <p:nvPr/>
        </p:nvPicPr>
        <p:blipFill>
          <a:blip r:embed="rId5"/>
          <a:stretch>
            <a:fillRect/>
          </a:stretch>
        </p:blipFill>
        <p:spPr>
          <a:xfrm>
            <a:off x="5090612" y="1903181"/>
            <a:ext cx="905372" cy="905372"/>
          </a:xfrm>
          <a:prstGeom prst="rect">
            <a:avLst/>
          </a:prstGeom>
        </p:spPr>
      </p:pic>
      <p:sp>
        <p:nvSpPr>
          <p:cNvPr id="11" name="テキスト ボックス 10">
            <a:extLst>
              <a:ext uri="{FF2B5EF4-FFF2-40B4-BE49-F238E27FC236}">
                <a16:creationId xmlns:a16="http://schemas.microsoft.com/office/drawing/2014/main" id="{BCC09F56-F6B1-5764-5FB2-7A1C41BC04B6}"/>
              </a:ext>
            </a:extLst>
          </p:cNvPr>
          <p:cNvSpPr txBox="1"/>
          <p:nvPr/>
        </p:nvSpPr>
        <p:spPr>
          <a:xfrm>
            <a:off x="70525" y="3675741"/>
            <a:ext cx="5855472" cy="646331"/>
          </a:xfrm>
          <a:prstGeom prst="rect">
            <a:avLst/>
          </a:prstGeom>
          <a:noFill/>
        </p:spPr>
        <p:txBody>
          <a:bodyPr wrap="square">
            <a:spAutoFit/>
          </a:bodyPr>
          <a:lstStyle/>
          <a:p>
            <a:r>
              <a:rPr lang="en-US" altLang="ja-JP" dirty="0">
                <a:solidFill>
                  <a:srgbClr val="FF0000"/>
                </a:solidFill>
              </a:rPr>
              <a:t>https://www.rt.com/business/603586-russia-china-us-sanctions-payments/</a:t>
            </a:r>
            <a:endParaRPr lang="ja-JP" altLang="en-US" dirty="0">
              <a:solidFill>
                <a:srgbClr val="FF0000"/>
              </a:solidFill>
            </a:endParaRPr>
          </a:p>
        </p:txBody>
      </p:sp>
      <p:sp>
        <p:nvSpPr>
          <p:cNvPr id="13" name="テキスト ボックス 12">
            <a:extLst>
              <a:ext uri="{FF2B5EF4-FFF2-40B4-BE49-F238E27FC236}">
                <a16:creationId xmlns:a16="http://schemas.microsoft.com/office/drawing/2014/main" id="{92F64D65-C2FA-AC9C-EEF6-980012ECC035}"/>
              </a:ext>
            </a:extLst>
          </p:cNvPr>
          <p:cNvSpPr txBox="1"/>
          <p:nvPr/>
        </p:nvSpPr>
        <p:spPr>
          <a:xfrm>
            <a:off x="6097326" y="3587783"/>
            <a:ext cx="6094674" cy="923330"/>
          </a:xfrm>
          <a:prstGeom prst="rect">
            <a:avLst/>
          </a:prstGeom>
          <a:noFill/>
        </p:spPr>
        <p:txBody>
          <a:bodyPr wrap="square">
            <a:spAutoFit/>
          </a:bodyPr>
          <a:lstStyle/>
          <a:p>
            <a:r>
              <a:rPr lang="en-US" altLang="ja-JP" dirty="0">
                <a:solidFill>
                  <a:srgbClr val="FF0000"/>
                </a:solidFill>
              </a:rPr>
              <a:t>https://www.allsides.com/news/2024-09-07-2215/politics-russia-chinas-us-provoked-payment-problems-caught-most-brics</a:t>
            </a:r>
            <a:endParaRPr lang="ja-JP" altLang="en-US" dirty="0">
              <a:solidFill>
                <a:srgbClr val="FF0000"/>
              </a:solidFill>
            </a:endParaRPr>
          </a:p>
        </p:txBody>
      </p:sp>
      <p:sp>
        <p:nvSpPr>
          <p:cNvPr id="14" name="テキスト ボックス 13">
            <a:extLst>
              <a:ext uri="{FF2B5EF4-FFF2-40B4-BE49-F238E27FC236}">
                <a16:creationId xmlns:a16="http://schemas.microsoft.com/office/drawing/2014/main" id="{8109A1A0-663A-5E54-2702-6309FCCA7F31}"/>
              </a:ext>
            </a:extLst>
          </p:cNvPr>
          <p:cNvSpPr txBox="1"/>
          <p:nvPr/>
        </p:nvSpPr>
        <p:spPr>
          <a:xfrm>
            <a:off x="0" y="8023"/>
            <a:ext cx="12192000" cy="461665"/>
          </a:xfrm>
          <a:prstGeom prst="rect">
            <a:avLst/>
          </a:prstGeom>
          <a:solidFill>
            <a:schemeClr val="tx2">
              <a:lumMod val="75000"/>
            </a:schemeClr>
          </a:solidFill>
        </p:spPr>
        <p:txBody>
          <a:bodyPr wrap="square" rtlCol="0" anchor="ctr">
            <a:spAutoFit/>
          </a:bodyP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中国＝ロシア</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の貿易決済問題</a:t>
            </a:r>
          </a:p>
        </p:txBody>
      </p:sp>
    </p:spTree>
    <p:extLst>
      <p:ext uri="{BB962C8B-B14F-4D97-AF65-F5344CB8AC3E}">
        <p14:creationId xmlns:p14="http://schemas.microsoft.com/office/powerpoint/2010/main" val="263970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BRICS Pay</a:t>
            </a:r>
          </a:p>
        </p:txBody>
      </p:sp>
    </p:spTree>
    <p:extLst>
      <p:ext uri="{BB962C8B-B14F-4D97-AF65-F5344CB8AC3E}">
        <p14:creationId xmlns:p14="http://schemas.microsoft.com/office/powerpoint/2010/main" val="14836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0BAF-8C0C-713F-8BDE-CFA4A02B3F80}"/>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CA6057C7-178B-86BD-A5CB-7E25012DF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52" y="379062"/>
            <a:ext cx="9735811" cy="6475146"/>
          </a:xfrm>
          <a:prstGeom prst="rect">
            <a:avLst/>
          </a:prstGeom>
        </p:spPr>
      </p:pic>
      <p:sp>
        <p:nvSpPr>
          <p:cNvPr id="6" name="正方形/長方形 5">
            <a:extLst>
              <a:ext uri="{FF2B5EF4-FFF2-40B4-BE49-F238E27FC236}">
                <a16:creationId xmlns:a16="http://schemas.microsoft.com/office/drawing/2014/main" id="{DB79519C-4C37-21EB-A097-B322972427C3}"/>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コンソーシアム</a:t>
            </a:r>
          </a:p>
        </p:txBody>
      </p:sp>
    </p:spTree>
    <p:extLst>
      <p:ext uri="{BB962C8B-B14F-4D97-AF65-F5344CB8AC3E}">
        <p14:creationId xmlns:p14="http://schemas.microsoft.com/office/powerpoint/2010/main" val="89506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149FE-5C2A-0944-61B0-E5988B7C25AA}"/>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28995B0F-BCCA-EFC9-36DA-7D847DEF1EF0}"/>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
        <p:nvSpPr>
          <p:cNvPr id="4" name="テキスト ボックス 3">
            <a:extLst>
              <a:ext uri="{FF2B5EF4-FFF2-40B4-BE49-F238E27FC236}">
                <a16:creationId xmlns:a16="http://schemas.microsoft.com/office/drawing/2014/main" id="{E5442DFC-E90D-818F-0059-25FF91E2957A}"/>
              </a:ext>
            </a:extLst>
          </p:cNvPr>
          <p:cNvSpPr txBox="1"/>
          <p:nvPr/>
        </p:nvSpPr>
        <p:spPr>
          <a:xfrm>
            <a:off x="600634" y="829757"/>
            <a:ext cx="11295531" cy="5324535"/>
          </a:xfrm>
          <a:prstGeom prst="rect">
            <a:avLst/>
          </a:prstGeom>
          <a:noFill/>
        </p:spPr>
        <p:txBody>
          <a:bodyPr wrap="square">
            <a:spAutoFit/>
          </a:bodyPr>
          <a:lstStyle/>
          <a:p>
            <a:pPr algn="l" fontAlgn="base">
              <a:buFont typeface="Arial" panose="020B0604020202020204" pitchFamily="34" charset="0"/>
              <a:buChar char="•"/>
            </a:pPr>
            <a:r>
              <a:rPr lang="ja-JP" altLang="en-US" sz="28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国境を越えた取引</a:t>
            </a:r>
            <a:r>
              <a:rPr lang="en-US" altLang="ja-JP" sz="28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p>
          <a:p>
            <a:pPr algn="l" fontAlgn="base"/>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BRICS Pay</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を使用すると、企業や個人は</a:t>
            </a:r>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BRICS</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加盟国間の国境を越えて支払いを送受信可能。</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r>
              <a:rPr lang="ja-JP" altLang="en-US" sz="32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現地通貨決済</a:t>
            </a:r>
            <a:r>
              <a:rPr lang="en-US" altLang="ja-JP" sz="32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p>
          <a:p>
            <a:pPr algn="l" fontAlgn="base"/>
            <a:r>
              <a:rPr lang="ja-JP" altLang="en-US" sz="2800" b="1" dirty="0">
                <a:solidFill>
                  <a:srgbClr val="000000"/>
                </a:solidFill>
                <a:latin typeface="BIZ UDPゴシック" panose="020B0400000000000000" pitchFamily="50" charset="-128"/>
                <a:ea typeface="BIZ UDPゴシック" panose="020B0400000000000000" pitchFamily="50" charset="-128"/>
                <a:cs typeface="ADLaM Display" panose="02010000000000000000" pitchFamily="2" charset="0"/>
              </a:rPr>
              <a:t>　</a:t>
            </a:r>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BRICS Pay</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トランザクションは、送信者と受信者の現地通貨で決済されるため、通貨換算と関連する手数料は不要。</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r>
              <a:rPr lang="ja-JP" altLang="en-US" sz="28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金融メッセージング</a:t>
            </a:r>
            <a:r>
              <a:rPr lang="en-US" altLang="ja-JP" sz="28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p>
          <a:p>
            <a:pPr algn="l" fontAlgn="base"/>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非対称暗号化を備えた独立した分散システム。</a:t>
            </a:r>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SWIFT</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CIPS</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r>
              <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SPFS</a:t>
            </a:r>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とのメッセージング互換性。</a:t>
            </a:r>
            <a:endParaRPr lang="en-US" altLang="ja-JP" sz="24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endParaRPr lang="ja-JP" altLang="en-US"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r>
              <a:rPr lang="ja-JP" altLang="en-US" sz="28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メッセージ変換</a:t>
            </a:r>
            <a:r>
              <a:rPr lang="en-US" altLang="ja-JP" sz="28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p>
          <a:p>
            <a:pPr algn="l" fontAlgn="base"/>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異なる形式間での支払いメッセージ変換。相互運用性システム。</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endParaRPr lang="ja-JP" altLang="en-US"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endParaRPr>
          </a:p>
          <a:p>
            <a:pPr algn="l" fontAlgn="base">
              <a:buFont typeface="Arial" panose="020B0604020202020204" pitchFamily="34" charset="0"/>
              <a:buChar char="•"/>
            </a:pPr>
            <a:r>
              <a:rPr lang="en-US" altLang="ja-JP" sz="2800" b="1"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BRICS CBDC</a:t>
            </a:r>
            <a:r>
              <a:rPr lang="en-US" altLang="ja-JP" sz="28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a:t>
            </a:r>
          </a:p>
          <a:p>
            <a:pPr algn="l" fontAlgn="base"/>
            <a:r>
              <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cs typeface="ADLaM Display" panose="02010000000000000000" pitchFamily="2" charset="0"/>
              </a:rPr>
              <a:t>加盟国間のデジタル通貨決済。レート計算、清算に関する詳細設計は検討・開発。</a:t>
            </a:r>
          </a:p>
        </p:txBody>
      </p:sp>
    </p:spTree>
    <p:extLst>
      <p:ext uri="{BB962C8B-B14F-4D97-AF65-F5344CB8AC3E}">
        <p14:creationId xmlns:p14="http://schemas.microsoft.com/office/powerpoint/2010/main" val="159136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5" y="575005"/>
            <a:ext cx="11247409" cy="714201"/>
          </a:xfrm>
          <a:prstGeom prst="rect">
            <a:avLst/>
          </a:prstGeom>
        </p:spPr>
        <p:txBody>
          <a:bodyPr vert="horz" wrap="square" lIns="0" tIns="4031" rIns="0" bIns="0" rtlCol="0" anchor="ctr">
            <a:spAutoFit/>
          </a:bodyPr>
          <a:lstStyle/>
          <a:p>
            <a:pPr marL="11516" marR="4607">
              <a:lnSpc>
                <a:spcPct val="102600"/>
              </a:lnSpc>
              <a:spcBef>
                <a:spcPts val="32"/>
              </a:spcBef>
            </a:pPr>
            <a:r>
              <a:rPr sz="2400" dirty="0">
                <a:latin typeface="BIZ UDPゴシック" panose="020B0400000000000000" pitchFamily="50" charset="-128"/>
                <a:ea typeface="BIZ UDPゴシック" panose="020B0400000000000000" pitchFamily="50" charset="-128"/>
              </a:rPr>
              <a:t>GEOGRAPHICAL</a:t>
            </a:r>
            <a:r>
              <a:rPr sz="2400" spc="18"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LAYOUT</a:t>
            </a:r>
            <a:r>
              <a:rPr sz="2400" spc="177"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OF</a:t>
            </a:r>
            <a:r>
              <a:rPr sz="2400" spc="45"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SETTLEMENTS</a:t>
            </a:r>
            <a:r>
              <a:rPr sz="2400" spc="136"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THROUGH</a:t>
            </a:r>
            <a:r>
              <a:rPr sz="2400" spc="109"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THE</a:t>
            </a:r>
            <a:r>
              <a:rPr sz="2400" spc="86" dirty="0">
                <a:latin typeface="BIZ UDPゴシック" panose="020B0400000000000000" pitchFamily="50" charset="-128"/>
                <a:ea typeface="BIZ UDPゴシック" panose="020B0400000000000000" pitchFamily="50" charset="-128"/>
              </a:rPr>
              <a:t> </a:t>
            </a:r>
            <a:r>
              <a:rPr sz="2400" spc="-23" dirty="0">
                <a:latin typeface="BIZ UDPゴシック" panose="020B0400000000000000" pitchFamily="50" charset="-128"/>
                <a:ea typeface="BIZ UDPゴシック" panose="020B0400000000000000" pitchFamily="50" charset="-128"/>
              </a:rPr>
              <a:t>NEW </a:t>
            </a:r>
            <a:r>
              <a:rPr sz="2400" dirty="0">
                <a:latin typeface="BIZ UDPゴシック" panose="020B0400000000000000" pitchFamily="50" charset="-128"/>
                <a:ea typeface="BIZ UDPゴシック" panose="020B0400000000000000" pitchFamily="50" charset="-128"/>
              </a:rPr>
              <a:t>INTERNATIONAL</a:t>
            </a:r>
            <a:r>
              <a:rPr sz="2400" spc="41" dirty="0">
                <a:latin typeface="BIZ UDPゴシック" panose="020B0400000000000000" pitchFamily="50" charset="-128"/>
                <a:ea typeface="BIZ UDPゴシック" panose="020B0400000000000000" pitchFamily="50" charset="-128"/>
              </a:rPr>
              <a:t> </a:t>
            </a:r>
            <a:r>
              <a:rPr sz="2400" spc="-23" dirty="0">
                <a:latin typeface="BIZ UDPゴシック" panose="020B0400000000000000" pitchFamily="50" charset="-128"/>
                <a:ea typeface="BIZ UDPゴシック" panose="020B0400000000000000" pitchFamily="50" charset="-128"/>
              </a:rPr>
              <a:t>PAYMENT</a:t>
            </a:r>
            <a:r>
              <a:rPr sz="2400" spc="-68"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SYSTEM</a:t>
            </a:r>
            <a:r>
              <a:rPr sz="2400" spc="-14"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(NIPS)</a:t>
            </a:r>
          </a:p>
        </p:txBody>
      </p:sp>
      <p:pic>
        <p:nvPicPr>
          <p:cNvPr id="4" name="object 4"/>
          <p:cNvPicPr/>
          <p:nvPr/>
        </p:nvPicPr>
        <p:blipFill>
          <a:blip r:embed="rId2" cstate="print"/>
          <a:stretch>
            <a:fillRect/>
          </a:stretch>
        </p:blipFill>
        <p:spPr>
          <a:xfrm>
            <a:off x="106377" y="6369860"/>
            <a:ext cx="1111452" cy="420475"/>
          </a:xfrm>
          <a:prstGeom prst="rect">
            <a:avLst/>
          </a:prstGeom>
        </p:spPr>
      </p:pic>
      <p:grpSp>
        <p:nvGrpSpPr>
          <p:cNvPr id="5" name="object 5"/>
          <p:cNvGrpSpPr/>
          <p:nvPr/>
        </p:nvGrpSpPr>
        <p:grpSpPr>
          <a:xfrm>
            <a:off x="1673713" y="2199626"/>
            <a:ext cx="8971254" cy="3742821"/>
            <a:chOff x="469900" y="2425699"/>
            <a:chExt cx="9893300" cy="4127500"/>
          </a:xfrm>
        </p:grpSpPr>
        <p:pic>
          <p:nvPicPr>
            <p:cNvPr id="6" name="object 6"/>
            <p:cNvPicPr/>
            <p:nvPr/>
          </p:nvPicPr>
          <p:blipFill>
            <a:blip r:embed="rId3" cstate="print"/>
            <a:stretch>
              <a:fillRect/>
            </a:stretch>
          </p:blipFill>
          <p:spPr>
            <a:xfrm>
              <a:off x="749300" y="2590799"/>
              <a:ext cx="1092200" cy="482600"/>
            </a:xfrm>
            <a:prstGeom prst="rect">
              <a:avLst/>
            </a:prstGeom>
          </p:spPr>
        </p:pic>
        <p:pic>
          <p:nvPicPr>
            <p:cNvPr id="7" name="object 7"/>
            <p:cNvPicPr/>
            <p:nvPr/>
          </p:nvPicPr>
          <p:blipFill>
            <a:blip r:embed="rId4" cstate="print"/>
            <a:stretch>
              <a:fillRect/>
            </a:stretch>
          </p:blipFill>
          <p:spPr>
            <a:xfrm>
              <a:off x="1155700" y="2743199"/>
              <a:ext cx="2108200" cy="863600"/>
            </a:xfrm>
            <a:prstGeom prst="rect">
              <a:avLst/>
            </a:prstGeom>
          </p:spPr>
        </p:pic>
        <p:pic>
          <p:nvPicPr>
            <p:cNvPr id="8" name="object 8"/>
            <p:cNvPicPr/>
            <p:nvPr/>
          </p:nvPicPr>
          <p:blipFill>
            <a:blip r:embed="rId5" cstate="print"/>
            <a:stretch>
              <a:fillRect/>
            </a:stretch>
          </p:blipFill>
          <p:spPr>
            <a:xfrm>
              <a:off x="9207500" y="2527299"/>
              <a:ext cx="1104900" cy="482600"/>
            </a:xfrm>
            <a:prstGeom prst="rect">
              <a:avLst/>
            </a:prstGeom>
          </p:spPr>
        </p:pic>
        <p:pic>
          <p:nvPicPr>
            <p:cNvPr id="9" name="object 9"/>
            <p:cNvPicPr/>
            <p:nvPr/>
          </p:nvPicPr>
          <p:blipFill>
            <a:blip r:embed="rId6" cstate="print"/>
            <a:stretch>
              <a:fillRect/>
            </a:stretch>
          </p:blipFill>
          <p:spPr>
            <a:xfrm>
              <a:off x="8051800" y="2781299"/>
              <a:ext cx="2108200" cy="863600"/>
            </a:xfrm>
            <a:prstGeom prst="rect">
              <a:avLst/>
            </a:prstGeom>
          </p:spPr>
        </p:pic>
        <p:pic>
          <p:nvPicPr>
            <p:cNvPr id="10" name="object 10"/>
            <p:cNvPicPr/>
            <p:nvPr/>
          </p:nvPicPr>
          <p:blipFill>
            <a:blip r:embed="rId7" cstate="print"/>
            <a:stretch>
              <a:fillRect/>
            </a:stretch>
          </p:blipFill>
          <p:spPr>
            <a:xfrm>
              <a:off x="9131300" y="4927599"/>
              <a:ext cx="1092200" cy="495300"/>
            </a:xfrm>
            <a:prstGeom prst="rect">
              <a:avLst/>
            </a:prstGeom>
          </p:spPr>
        </p:pic>
        <p:pic>
          <p:nvPicPr>
            <p:cNvPr id="11" name="object 11"/>
            <p:cNvPicPr/>
            <p:nvPr/>
          </p:nvPicPr>
          <p:blipFill>
            <a:blip r:embed="rId8" cstate="print"/>
            <a:stretch>
              <a:fillRect/>
            </a:stretch>
          </p:blipFill>
          <p:spPr>
            <a:xfrm>
              <a:off x="8255000" y="4229099"/>
              <a:ext cx="2108200" cy="863600"/>
            </a:xfrm>
            <a:prstGeom prst="rect">
              <a:avLst/>
            </a:prstGeom>
          </p:spPr>
        </p:pic>
        <p:pic>
          <p:nvPicPr>
            <p:cNvPr id="12" name="object 12"/>
            <p:cNvPicPr/>
            <p:nvPr/>
          </p:nvPicPr>
          <p:blipFill>
            <a:blip r:embed="rId9" cstate="print"/>
            <a:stretch>
              <a:fillRect/>
            </a:stretch>
          </p:blipFill>
          <p:spPr>
            <a:xfrm>
              <a:off x="4686300" y="6070600"/>
              <a:ext cx="1104900" cy="482600"/>
            </a:xfrm>
            <a:prstGeom prst="rect">
              <a:avLst/>
            </a:prstGeom>
          </p:spPr>
        </p:pic>
        <p:pic>
          <p:nvPicPr>
            <p:cNvPr id="13" name="object 13"/>
            <p:cNvPicPr/>
            <p:nvPr/>
          </p:nvPicPr>
          <p:blipFill>
            <a:blip r:embed="rId10" cstate="print"/>
            <a:stretch>
              <a:fillRect/>
            </a:stretch>
          </p:blipFill>
          <p:spPr>
            <a:xfrm>
              <a:off x="4737100" y="5372099"/>
              <a:ext cx="2108200" cy="863600"/>
            </a:xfrm>
            <a:prstGeom prst="rect">
              <a:avLst/>
            </a:prstGeom>
          </p:spPr>
        </p:pic>
        <p:pic>
          <p:nvPicPr>
            <p:cNvPr id="14" name="object 14"/>
            <p:cNvPicPr/>
            <p:nvPr/>
          </p:nvPicPr>
          <p:blipFill>
            <a:blip r:embed="rId11" cstate="print"/>
            <a:stretch>
              <a:fillRect/>
            </a:stretch>
          </p:blipFill>
          <p:spPr>
            <a:xfrm>
              <a:off x="469900" y="4749799"/>
              <a:ext cx="1092200" cy="495300"/>
            </a:xfrm>
            <a:prstGeom prst="rect">
              <a:avLst/>
            </a:prstGeom>
          </p:spPr>
        </p:pic>
        <p:pic>
          <p:nvPicPr>
            <p:cNvPr id="15" name="object 15"/>
            <p:cNvPicPr/>
            <p:nvPr/>
          </p:nvPicPr>
          <p:blipFill>
            <a:blip r:embed="rId12" cstate="print"/>
            <a:stretch>
              <a:fillRect/>
            </a:stretch>
          </p:blipFill>
          <p:spPr>
            <a:xfrm>
              <a:off x="571500" y="4851399"/>
              <a:ext cx="330200" cy="215894"/>
            </a:xfrm>
            <a:prstGeom prst="rect">
              <a:avLst/>
            </a:prstGeom>
          </p:spPr>
        </p:pic>
        <p:pic>
          <p:nvPicPr>
            <p:cNvPr id="16" name="object 16"/>
            <p:cNvPicPr/>
            <p:nvPr/>
          </p:nvPicPr>
          <p:blipFill>
            <a:blip r:embed="rId12" cstate="print"/>
            <a:stretch>
              <a:fillRect/>
            </a:stretch>
          </p:blipFill>
          <p:spPr>
            <a:xfrm>
              <a:off x="965200" y="4876800"/>
              <a:ext cx="330200" cy="203194"/>
            </a:xfrm>
            <a:prstGeom prst="rect">
              <a:avLst/>
            </a:prstGeom>
          </p:spPr>
        </p:pic>
        <p:pic>
          <p:nvPicPr>
            <p:cNvPr id="17" name="object 17"/>
            <p:cNvPicPr/>
            <p:nvPr/>
          </p:nvPicPr>
          <p:blipFill>
            <a:blip r:embed="rId13" cstate="print"/>
            <a:stretch>
              <a:fillRect/>
            </a:stretch>
          </p:blipFill>
          <p:spPr>
            <a:xfrm>
              <a:off x="508000" y="4089399"/>
              <a:ext cx="2108200" cy="863600"/>
            </a:xfrm>
            <a:prstGeom prst="rect">
              <a:avLst/>
            </a:prstGeom>
          </p:spPr>
        </p:pic>
        <p:pic>
          <p:nvPicPr>
            <p:cNvPr id="18" name="object 18"/>
            <p:cNvPicPr/>
            <p:nvPr/>
          </p:nvPicPr>
          <p:blipFill>
            <a:blip r:embed="rId14" cstate="print"/>
            <a:stretch>
              <a:fillRect/>
            </a:stretch>
          </p:blipFill>
          <p:spPr>
            <a:xfrm>
              <a:off x="2857500" y="2425699"/>
              <a:ext cx="1422400" cy="1054100"/>
            </a:xfrm>
            <a:prstGeom prst="rect">
              <a:avLst/>
            </a:prstGeom>
          </p:spPr>
        </p:pic>
        <p:pic>
          <p:nvPicPr>
            <p:cNvPr id="19" name="object 19"/>
            <p:cNvPicPr/>
            <p:nvPr/>
          </p:nvPicPr>
          <p:blipFill>
            <a:blip r:embed="rId15" cstate="print"/>
            <a:stretch>
              <a:fillRect/>
            </a:stretch>
          </p:blipFill>
          <p:spPr>
            <a:xfrm>
              <a:off x="2324100" y="4000499"/>
              <a:ext cx="1435100" cy="673100"/>
            </a:xfrm>
            <a:prstGeom prst="rect">
              <a:avLst/>
            </a:prstGeom>
          </p:spPr>
        </p:pic>
        <p:pic>
          <p:nvPicPr>
            <p:cNvPr id="20" name="object 20"/>
            <p:cNvPicPr/>
            <p:nvPr/>
          </p:nvPicPr>
          <p:blipFill>
            <a:blip r:embed="rId16" cstate="print"/>
            <a:stretch>
              <a:fillRect/>
            </a:stretch>
          </p:blipFill>
          <p:spPr>
            <a:xfrm>
              <a:off x="4902200" y="4927599"/>
              <a:ext cx="1778000" cy="787400"/>
            </a:xfrm>
            <a:prstGeom prst="rect">
              <a:avLst/>
            </a:prstGeom>
          </p:spPr>
        </p:pic>
        <p:pic>
          <p:nvPicPr>
            <p:cNvPr id="21" name="object 21"/>
            <p:cNvPicPr/>
            <p:nvPr/>
          </p:nvPicPr>
          <p:blipFill>
            <a:blip r:embed="rId17" cstate="print"/>
            <a:stretch>
              <a:fillRect/>
            </a:stretch>
          </p:blipFill>
          <p:spPr>
            <a:xfrm>
              <a:off x="6921500" y="4800599"/>
              <a:ext cx="1130300" cy="685800"/>
            </a:xfrm>
            <a:prstGeom prst="rect">
              <a:avLst/>
            </a:prstGeom>
          </p:spPr>
        </p:pic>
        <p:pic>
          <p:nvPicPr>
            <p:cNvPr id="22" name="object 22"/>
            <p:cNvPicPr/>
            <p:nvPr/>
          </p:nvPicPr>
          <p:blipFill>
            <a:blip r:embed="rId18" cstate="print"/>
            <a:stretch>
              <a:fillRect/>
            </a:stretch>
          </p:blipFill>
          <p:spPr>
            <a:xfrm>
              <a:off x="7080011" y="4954387"/>
              <a:ext cx="796239" cy="327774"/>
            </a:xfrm>
            <a:prstGeom prst="rect">
              <a:avLst/>
            </a:prstGeom>
          </p:spPr>
        </p:pic>
        <p:pic>
          <p:nvPicPr>
            <p:cNvPr id="23" name="object 23"/>
            <p:cNvPicPr/>
            <p:nvPr/>
          </p:nvPicPr>
          <p:blipFill>
            <a:blip r:embed="rId19" cstate="print"/>
            <a:stretch>
              <a:fillRect/>
            </a:stretch>
          </p:blipFill>
          <p:spPr>
            <a:xfrm>
              <a:off x="6731000" y="4546599"/>
              <a:ext cx="863600" cy="596900"/>
            </a:xfrm>
            <a:prstGeom prst="rect">
              <a:avLst/>
            </a:prstGeom>
          </p:spPr>
        </p:pic>
        <p:pic>
          <p:nvPicPr>
            <p:cNvPr id="24" name="object 24"/>
            <p:cNvPicPr/>
            <p:nvPr/>
          </p:nvPicPr>
          <p:blipFill>
            <a:blip r:embed="rId20" cstate="print"/>
            <a:stretch>
              <a:fillRect/>
            </a:stretch>
          </p:blipFill>
          <p:spPr>
            <a:xfrm>
              <a:off x="6884020" y="4721065"/>
              <a:ext cx="531190" cy="221411"/>
            </a:xfrm>
            <a:prstGeom prst="rect">
              <a:avLst/>
            </a:prstGeom>
          </p:spPr>
        </p:pic>
        <p:pic>
          <p:nvPicPr>
            <p:cNvPr id="25" name="object 25"/>
            <p:cNvPicPr/>
            <p:nvPr/>
          </p:nvPicPr>
          <p:blipFill>
            <a:blip r:embed="rId21" cstate="print"/>
            <a:stretch>
              <a:fillRect/>
            </a:stretch>
          </p:blipFill>
          <p:spPr>
            <a:xfrm>
              <a:off x="6426200" y="4229099"/>
              <a:ext cx="901700" cy="622300"/>
            </a:xfrm>
            <a:prstGeom prst="rect">
              <a:avLst/>
            </a:prstGeom>
          </p:spPr>
        </p:pic>
        <p:pic>
          <p:nvPicPr>
            <p:cNvPr id="26" name="object 26"/>
            <p:cNvPicPr/>
            <p:nvPr/>
          </p:nvPicPr>
          <p:blipFill>
            <a:blip r:embed="rId22" cstate="print"/>
            <a:stretch>
              <a:fillRect/>
            </a:stretch>
          </p:blipFill>
          <p:spPr>
            <a:xfrm>
              <a:off x="6603621" y="4394494"/>
              <a:ext cx="548120" cy="256222"/>
            </a:xfrm>
            <a:prstGeom prst="rect">
              <a:avLst/>
            </a:prstGeom>
          </p:spPr>
        </p:pic>
        <p:pic>
          <p:nvPicPr>
            <p:cNvPr id="27" name="object 27"/>
            <p:cNvPicPr/>
            <p:nvPr/>
          </p:nvPicPr>
          <p:blipFill>
            <a:blip r:embed="rId23" cstate="print"/>
            <a:stretch>
              <a:fillRect/>
            </a:stretch>
          </p:blipFill>
          <p:spPr>
            <a:xfrm>
              <a:off x="8966200" y="3213099"/>
              <a:ext cx="342899" cy="253994"/>
            </a:xfrm>
            <a:prstGeom prst="rect">
              <a:avLst/>
            </a:prstGeom>
          </p:spPr>
        </p:pic>
        <p:pic>
          <p:nvPicPr>
            <p:cNvPr id="28" name="object 28"/>
            <p:cNvPicPr/>
            <p:nvPr/>
          </p:nvPicPr>
          <p:blipFill>
            <a:blip r:embed="rId23" cstate="print"/>
            <a:stretch>
              <a:fillRect/>
            </a:stretch>
          </p:blipFill>
          <p:spPr>
            <a:xfrm>
              <a:off x="9486900" y="3111500"/>
              <a:ext cx="342898" cy="266694"/>
            </a:xfrm>
            <a:prstGeom prst="rect">
              <a:avLst/>
            </a:prstGeom>
          </p:spPr>
        </p:pic>
      </p:grpSp>
      <p:sp>
        <p:nvSpPr>
          <p:cNvPr id="29" name="object 29"/>
          <p:cNvSpPr txBox="1"/>
          <p:nvPr/>
        </p:nvSpPr>
        <p:spPr>
          <a:xfrm>
            <a:off x="9277995" y="2683638"/>
            <a:ext cx="511903" cy="173865"/>
          </a:xfrm>
          <a:prstGeom prst="rect">
            <a:avLst/>
          </a:prstGeom>
        </p:spPr>
        <p:txBody>
          <a:bodyPr vert="horz" wrap="square" lIns="0" tIns="13243" rIns="0" bIns="0" rtlCol="0">
            <a:spAutoFit/>
          </a:bodyPr>
          <a:lstStyle/>
          <a:p>
            <a:pPr marL="11516">
              <a:spcBef>
                <a:spcPts val="103"/>
              </a:spcBef>
            </a:pPr>
            <a:r>
              <a:rPr sz="1043" dirty="0">
                <a:latin typeface="Calibri Light"/>
                <a:cs typeface="Calibri Light"/>
              </a:rPr>
              <a:t>Asia</a:t>
            </a:r>
            <a:r>
              <a:rPr sz="1043" spc="118" dirty="0">
                <a:latin typeface="Calibri Light"/>
                <a:cs typeface="Calibri Light"/>
              </a:rPr>
              <a:t> </a:t>
            </a:r>
            <a:r>
              <a:rPr sz="1043" spc="-18" dirty="0">
                <a:latin typeface="Calibri Light"/>
                <a:cs typeface="Calibri Light"/>
              </a:rPr>
              <a:t>plus</a:t>
            </a:r>
            <a:endParaRPr sz="1043">
              <a:latin typeface="Calibri Light"/>
              <a:cs typeface="Calibri Light"/>
            </a:endParaRPr>
          </a:p>
        </p:txBody>
      </p:sp>
      <p:sp>
        <p:nvSpPr>
          <p:cNvPr id="30" name="object 30"/>
          <p:cNvSpPr txBox="1"/>
          <p:nvPr/>
        </p:nvSpPr>
        <p:spPr>
          <a:xfrm>
            <a:off x="3027507" y="2572901"/>
            <a:ext cx="514782" cy="173865"/>
          </a:xfrm>
          <a:prstGeom prst="rect">
            <a:avLst/>
          </a:prstGeom>
        </p:spPr>
        <p:txBody>
          <a:bodyPr vert="horz" wrap="square" lIns="0" tIns="13243" rIns="0" bIns="0" rtlCol="0">
            <a:spAutoFit/>
          </a:bodyPr>
          <a:lstStyle/>
          <a:p>
            <a:pPr marL="11516">
              <a:spcBef>
                <a:spcPts val="103"/>
              </a:spcBef>
            </a:pPr>
            <a:r>
              <a:rPr sz="1043" dirty="0">
                <a:latin typeface="Calibri Light"/>
                <a:cs typeface="Calibri Light"/>
              </a:rPr>
              <a:t>Asia</a:t>
            </a:r>
            <a:r>
              <a:rPr sz="1043" spc="122" dirty="0">
                <a:latin typeface="Calibri Light"/>
                <a:cs typeface="Calibri Light"/>
              </a:rPr>
              <a:t> </a:t>
            </a:r>
            <a:r>
              <a:rPr sz="1043" spc="-18" dirty="0">
                <a:latin typeface="Calibri Light"/>
                <a:cs typeface="Calibri Light"/>
              </a:rPr>
              <a:t>plus</a:t>
            </a:r>
            <a:endParaRPr sz="1043">
              <a:latin typeface="Calibri Light"/>
              <a:cs typeface="Calibri Light"/>
            </a:endParaRPr>
          </a:p>
        </p:txBody>
      </p:sp>
      <p:pic>
        <p:nvPicPr>
          <p:cNvPr id="31" name="object 31"/>
          <p:cNvPicPr/>
          <p:nvPr/>
        </p:nvPicPr>
        <p:blipFill>
          <a:blip r:embed="rId23" cstate="print"/>
          <a:stretch>
            <a:fillRect/>
          </a:stretch>
        </p:blipFill>
        <p:spPr>
          <a:xfrm>
            <a:off x="2606540" y="2740897"/>
            <a:ext cx="310941" cy="241838"/>
          </a:xfrm>
          <a:prstGeom prst="rect">
            <a:avLst/>
          </a:prstGeom>
        </p:spPr>
      </p:pic>
      <p:sp>
        <p:nvSpPr>
          <p:cNvPr id="32" name="object 32"/>
          <p:cNvSpPr txBox="1"/>
          <p:nvPr/>
        </p:nvSpPr>
        <p:spPr>
          <a:xfrm>
            <a:off x="9423516" y="4003193"/>
            <a:ext cx="606913" cy="173865"/>
          </a:xfrm>
          <a:prstGeom prst="rect">
            <a:avLst/>
          </a:prstGeom>
        </p:spPr>
        <p:txBody>
          <a:bodyPr vert="horz" wrap="square" lIns="0" tIns="13243" rIns="0" bIns="0" rtlCol="0">
            <a:spAutoFit/>
          </a:bodyPr>
          <a:lstStyle/>
          <a:p>
            <a:pPr marL="11516">
              <a:spcBef>
                <a:spcPts val="103"/>
              </a:spcBef>
            </a:pPr>
            <a:r>
              <a:rPr sz="1043" dirty="0">
                <a:latin typeface="Calibri Light"/>
                <a:cs typeface="Calibri Light"/>
              </a:rPr>
              <a:t>Africa</a:t>
            </a:r>
            <a:r>
              <a:rPr sz="1043" spc="136" dirty="0">
                <a:latin typeface="Calibri Light"/>
                <a:cs typeface="Calibri Light"/>
              </a:rPr>
              <a:t> </a:t>
            </a:r>
            <a:r>
              <a:rPr sz="1043" spc="-18" dirty="0">
                <a:latin typeface="Calibri Light"/>
                <a:cs typeface="Calibri Light"/>
              </a:rPr>
              <a:t>plus</a:t>
            </a:r>
            <a:endParaRPr sz="1043">
              <a:latin typeface="Calibri Light"/>
              <a:cs typeface="Calibri Light"/>
            </a:endParaRPr>
          </a:p>
        </p:txBody>
      </p:sp>
      <p:grpSp>
        <p:nvGrpSpPr>
          <p:cNvPr id="33" name="object 33"/>
          <p:cNvGrpSpPr/>
          <p:nvPr/>
        </p:nvGrpSpPr>
        <p:grpSpPr>
          <a:xfrm>
            <a:off x="5888705" y="5228433"/>
            <a:ext cx="1301350" cy="299426"/>
            <a:chOff x="5118100" y="5765800"/>
            <a:chExt cx="1435100" cy="330200"/>
          </a:xfrm>
        </p:grpSpPr>
        <p:pic>
          <p:nvPicPr>
            <p:cNvPr id="34" name="object 34"/>
            <p:cNvPicPr/>
            <p:nvPr/>
          </p:nvPicPr>
          <p:blipFill>
            <a:blip r:embed="rId23" cstate="print"/>
            <a:stretch>
              <a:fillRect/>
            </a:stretch>
          </p:blipFill>
          <p:spPr>
            <a:xfrm>
              <a:off x="5118100" y="5765800"/>
              <a:ext cx="342899" cy="266694"/>
            </a:xfrm>
            <a:prstGeom prst="rect">
              <a:avLst/>
            </a:prstGeom>
          </p:spPr>
        </p:pic>
        <p:pic>
          <p:nvPicPr>
            <p:cNvPr id="35" name="object 35"/>
            <p:cNvPicPr/>
            <p:nvPr/>
          </p:nvPicPr>
          <p:blipFill>
            <a:blip r:embed="rId23" cstate="print"/>
            <a:stretch>
              <a:fillRect/>
            </a:stretch>
          </p:blipFill>
          <p:spPr>
            <a:xfrm>
              <a:off x="5626100" y="5829299"/>
              <a:ext cx="342899" cy="266695"/>
            </a:xfrm>
            <a:prstGeom prst="rect">
              <a:avLst/>
            </a:prstGeom>
          </p:spPr>
        </p:pic>
        <p:pic>
          <p:nvPicPr>
            <p:cNvPr id="36" name="object 36"/>
            <p:cNvPicPr/>
            <p:nvPr/>
          </p:nvPicPr>
          <p:blipFill>
            <a:blip r:embed="rId23" cstate="print"/>
            <a:stretch>
              <a:fillRect/>
            </a:stretch>
          </p:blipFill>
          <p:spPr>
            <a:xfrm>
              <a:off x="6210300" y="5791199"/>
              <a:ext cx="342899" cy="266695"/>
            </a:xfrm>
            <a:prstGeom prst="rect">
              <a:avLst/>
            </a:prstGeom>
          </p:spPr>
        </p:pic>
      </p:grpSp>
      <p:sp>
        <p:nvSpPr>
          <p:cNvPr id="37" name="object 37"/>
          <p:cNvSpPr txBox="1"/>
          <p:nvPr/>
        </p:nvSpPr>
        <p:spPr>
          <a:xfrm>
            <a:off x="6040296" y="5090317"/>
            <a:ext cx="1032443" cy="173865"/>
          </a:xfrm>
          <a:prstGeom prst="rect">
            <a:avLst/>
          </a:prstGeom>
        </p:spPr>
        <p:txBody>
          <a:bodyPr vert="horz" wrap="square" lIns="0" tIns="13243" rIns="0" bIns="0" rtlCol="0">
            <a:spAutoFit/>
          </a:bodyPr>
          <a:lstStyle/>
          <a:p>
            <a:pPr marL="11516">
              <a:spcBef>
                <a:spcPts val="103"/>
              </a:spcBef>
            </a:pPr>
            <a:r>
              <a:rPr sz="1043" dirty="0">
                <a:latin typeface="Calibri Light"/>
                <a:cs typeface="Calibri Light"/>
              </a:rPr>
              <a:t>Latin</a:t>
            </a:r>
            <a:r>
              <a:rPr sz="1043" spc="32" dirty="0">
                <a:latin typeface="Calibri Light"/>
                <a:cs typeface="Calibri Light"/>
              </a:rPr>
              <a:t> </a:t>
            </a:r>
            <a:r>
              <a:rPr sz="1043" dirty="0">
                <a:latin typeface="Calibri Light"/>
                <a:cs typeface="Calibri Light"/>
              </a:rPr>
              <a:t>America</a:t>
            </a:r>
            <a:r>
              <a:rPr sz="1043" spc="122" dirty="0">
                <a:latin typeface="Calibri Light"/>
                <a:cs typeface="Calibri Light"/>
              </a:rPr>
              <a:t> </a:t>
            </a:r>
            <a:r>
              <a:rPr sz="1043" spc="-18" dirty="0">
                <a:latin typeface="Calibri Light"/>
                <a:cs typeface="Calibri Light"/>
              </a:rPr>
              <a:t>plus</a:t>
            </a:r>
            <a:endParaRPr sz="1043">
              <a:latin typeface="Calibri Light"/>
              <a:cs typeface="Calibri Light"/>
            </a:endParaRPr>
          </a:p>
        </p:txBody>
      </p:sp>
      <p:grpSp>
        <p:nvGrpSpPr>
          <p:cNvPr id="38" name="object 38"/>
          <p:cNvGrpSpPr/>
          <p:nvPr/>
        </p:nvGrpSpPr>
        <p:grpSpPr>
          <a:xfrm>
            <a:off x="2468343" y="2280242"/>
            <a:ext cx="8038428" cy="2499053"/>
            <a:chOff x="1346200" y="2514600"/>
            <a:chExt cx="8864600" cy="2755900"/>
          </a:xfrm>
        </p:grpSpPr>
        <p:pic>
          <p:nvPicPr>
            <p:cNvPr id="39" name="object 39"/>
            <p:cNvPicPr/>
            <p:nvPr/>
          </p:nvPicPr>
          <p:blipFill>
            <a:blip r:embed="rId12" cstate="print"/>
            <a:stretch>
              <a:fillRect/>
            </a:stretch>
          </p:blipFill>
          <p:spPr>
            <a:xfrm>
              <a:off x="1346200" y="2590799"/>
              <a:ext cx="330200" cy="215894"/>
            </a:xfrm>
            <a:prstGeom prst="rect">
              <a:avLst/>
            </a:prstGeom>
          </p:spPr>
        </p:pic>
        <p:pic>
          <p:nvPicPr>
            <p:cNvPr id="40" name="object 40"/>
            <p:cNvPicPr/>
            <p:nvPr/>
          </p:nvPicPr>
          <p:blipFill>
            <a:blip r:embed="rId12" cstate="print"/>
            <a:stretch>
              <a:fillRect/>
            </a:stretch>
          </p:blipFill>
          <p:spPr>
            <a:xfrm>
              <a:off x="9893300" y="2527299"/>
              <a:ext cx="317499" cy="215894"/>
            </a:xfrm>
            <a:prstGeom prst="rect">
              <a:avLst/>
            </a:prstGeom>
          </p:spPr>
        </p:pic>
        <p:pic>
          <p:nvPicPr>
            <p:cNvPr id="41" name="object 41"/>
            <p:cNvPicPr/>
            <p:nvPr/>
          </p:nvPicPr>
          <p:blipFill>
            <a:blip r:embed="rId12" cstate="print"/>
            <a:stretch>
              <a:fillRect/>
            </a:stretch>
          </p:blipFill>
          <p:spPr>
            <a:xfrm>
              <a:off x="9486900" y="2514600"/>
              <a:ext cx="330199" cy="215893"/>
            </a:xfrm>
            <a:prstGeom prst="rect">
              <a:avLst/>
            </a:prstGeom>
          </p:spPr>
        </p:pic>
        <p:pic>
          <p:nvPicPr>
            <p:cNvPr id="42" name="object 42"/>
            <p:cNvPicPr/>
            <p:nvPr/>
          </p:nvPicPr>
          <p:blipFill>
            <a:blip r:embed="rId12" cstate="print"/>
            <a:stretch>
              <a:fillRect/>
            </a:stretch>
          </p:blipFill>
          <p:spPr>
            <a:xfrm>
              <a:off x="9296400" y="5054607"/>
              <a:ext cx="330200" cy="215893"/>
            </a:xfrm>
            <a:prstGeom prst="rect">
              <a:avLst/>
            </a:prstGeom>
          </p:spPr>
        </p:pic>
        <p:pic>
          <p:nvPicPr>
            <p:cNvPr id="43" name="object 43"/>
            <p:cNvPicPr/>
            <p:nvPr/>
          </p:nvPicPr>
          <p:blipFill>
            <a:blip r:embed="rId12" cstate="print"/>
            <a:stretch>
              <a:fillRect/>
            </a:stretch>
          </p:blipFill>
          <p:spPr>
            <a:xfrm>
              <a:off x="9728200" y="5041899"/>
              <a:ext cx="330200" cy="215894"/>
            </a:xfrm>
            <a:prstGeom prst="rect">
              <a:avLst/>
            </a:prstGeom>
          </p:spPr>
        </p:pic>
        <p:pic>
          <p:nvPicPr>
            <p:cNvPr id="44" name="object 44"/>
            <p:cNvPicPr/>
            <p:nvPr/>
          </p:nvPicPr>
          <p:blipFill>
            <a:blip r:embed="rId24" cstate="print"/>
            <a:stretch>
              <a:fillRect/>
            </a:stretch>
          </p:blipFill>
          <p:spPr>
            <a:xfrm>
              <a:off x="4279900" y="2971799"/>
              <a:ext cx="2794000" cy="1587500"/>
            </a:xfrm>
            <a:prstGeom prst="rect">
              <a:avLst/>
            </a:prstGeom>
          </p:spPr>
        </p:pic>
      </p:grpSp>
      <p:sp>
        <p:nvSpPr>
          <p:cNvPr id="45" name="object 45"/>
          <p:cNvSpPr txBox="1"/>
          <p:nvPr/>
        </p:nvSpPr>
        <p:spPr>
          <a:xfrm>
            <a:off x="1947885" y="4694606"/>
            <a:ext cx="298850" cy="151218"/>
          </a:xfrm>
          <a:prstGeom prst="rect">
            <a:avLst/>
          </a:prstGeom>
        </p:spPr>
        <p:txBody>
          <a:bodyPr vert="horz" wrap="square" lIns="0" tIns="11516" rIns="0" bIns="0" rtlCol="0">
            <a:spAutoFit/>
          </a:bodyPr>
          <a:lstStyle/>
          <a:p>
            <a:pPr marL="11516">
              <a:spcBef>
                <a:spcPts val="91"/>
              </a:spcBef>
            </a:pPr>
            <a:r>
              <a:rPr sz="907" spc="-9" dirty="0">
                <a:latin typeface="Calibri"/>
                <a:cs typeface="Calibri"/>
              </a:rPr>
              <a:t>Banks</a:t>
            </a:r>
            <a:endParaRPr sz="907">
              <a:latin typeface="Calibri"/>
              <a:cs typeface="Calibri"/>
            </a:endParaRPr>
          </a:p>
        </p:txBody>
      </p:sp>
      <p:sp>
        <p:nvSpPr>
          <p:cNvPr id="46" name="object 46"/>
          <p:cNvSpPr txBox="1"/>
          <p:nvPr/>
        </p:nvSpPr>
        <p:spPr>
          <a:xfrm>
            <a:off x="2278030" y="2156113"/>
            <a:ext cx="298850" cy="151218"/>
          </a:xfrm>
          <a:prstGeom prst="rect">
            <a:avLst/>
          </a:prstGeom>
        </p:spPr>
        <p:txBody>
          <a:bodyPr vert="horz" wrap="square" lIns="0" tIns="11516" rIns="0" bIns="0" rtlCol="0">
            <a:spAutoFit/>
          </a:bodyPr>
          <a:lstStyle/>
          <a:p>
            <a:pPr marL="11516">
              <a:spcBef>
                <a:spcPts val="91"/>
              </a:spcBef>
            </a:pPr>
            <a:r>
              <a:rPr sz="907" spc="-9" dirty="0">
                <a:latin typeface="Calibri"/>
                <a:cs typeface="Calibri"/>
              </a:rPr>
              <a:t>Banks</a:t>
            </a:r>
            <a:endParaRPr sz="907">
              <a:latin typeface="Calibri"/>
              <a:cs typeface="Calibri"/>
            </a:endParaRPr>
          </a:p>
        </p:txBody>
      </p:sp>
      <p:grpSp>
        <p:nvGrpSpPr>
          <p:cNvPr id="47" name="object 47"/>
          <p:cNvGrpSpPr/>
          <p:nvPr/>
        </p:nvGrpSpPr>
        <p:grpSpPr>
          <a:xfrm>
            <a:off x="2076786" y="1646840"/>
            <a:ext cx="8234207" cy="4157411"/>
            <a:chOff x="914400" y="1816099"/>
            <a:chExt cx="9080500" cy="4584700"/>
          </a:xfrm>
        </p:grpSpPr>
        <p:pic>
          <p:nvPicPr>
            <p:cNvPr id="48" name="object 48"/>
            <p:cNvPicPr/>
            <p:nvPr/>
          </p:nvPicPr>
          <p:blipFill>
            <a:blip r:embed="rId25" cstate="print"/>
            <a:stretch>
              <a:fillRect/>
            </a:stretch>
          </p:blipFill>
          <p:spPr>
            <a:xfrm>
              <a:off x="4114800" y="2971799"/>
              <a:ext cx="457200" cy="393694"/>
            </a:xfrm>
            <a:prstGeom prst="rect">
              <a:avLst/>
            </a:prstGeom>
          </p:spPr>
        </p:pic>
        <p:pic>
          <p:nvPicPr>
            <p:cNvPr id="49" name="object 49"/>
            <p:cNvPicPr/>
            <p:nvPr/>
          </p:nvPicPr>
          <p:blipFill>
            <a:blip r:embed="rId26" cstate="print"/>
            <a:stretch>
              <a:fillRect/>
            </a:stretch>
          </p:blipFill>
          <p:spPr>
            <a:xfrm>
              <a:off x="7569200" y="3962399"/>
              <a:ext cx="1663700" cy="635000"/>
            </a:xfrm>
            <a:prstGeom prst="rect">
              <a:avLst/>
            </a:prstGeom>
          </p:spPr>
        </p:pic>
        <p:pic>
          <p:nvPicPr>
            <p:cNvPr id="50" name="object 50"/>
            <p:cNvPicPr/>
            <p:nvPr/>
          </p:nvPicPr>
          <p:blipFill>
            <a:blip r:embed="rId27" cstate="print"/>
            <a:stretch>
              <a:fillRect/>
            </a:stretch>
          </p:blipFill>
          <p:spPr>
            <a:xfrm>
              <a:off x="6972300" y="1816099"/>
              <a:ext cx="1485900" cy="1625600"/>
            </a:xfrm>
            <a:prstGeom prst="rect">
              <a:avLst/>
            </a:prstGeom>
          </p:spPr>
        </p:pic>
        <p:pic>
          <p:nvPicPr>
            <p:cNvPr id="51" name="object 51"/>
            <p:cNvPicPr/>
            <p:nvPr/>
          </p:nvPicPr>
          <p:blipFill>
            <a:blip r:embed="rId28" cstate="print"/>
            <a:stretch>
              <a:fillRect/>
            </a:stretch>
          </p:blipFill>
          <p:spPr>
            <a:xfrm>
              <a:off x="2768600" y="4203699"/>
              <a:ext cx="571499" cy="203195"/>
            </a:xfrm>
            <a:prstGeom prst="rect">
              <a:avLst/>
            </a:prstGeom>
          </p:spPr>
        </p:pic>
        <p:pic>
          <p:nvPicPr>
            <p:cNvPr id="52" name="object 52"/>
            <p:cNvPicPr/>
            <p:nvPr/>
          </p:nvPicPr>
          <p:blipFill>
            <a:blip r:embed="rId29" cstate="print"/>
            <a:stretch>
              <a:fillRect/>
            </a:stretch>
          </p:blipFill>
          <p:spPr>
            <a:xfrm>
              <a:off x="1384300" y="4533894"/>
              <a:ext cx="533400" cy="292100"/>
            </a:xfrm>
            <a:prstGeom prst="rect">
              <a:avLst/>
            </a:prstGeom>
          </p:spPr>
        </p:pic>
        <p:pic>
          <p:nvPicPr>
            <p:cNvPr id="53" name="object 53"/>
            <p:cNvPicPr/>
            <p:nvPr/>
          </p:nvPicPr>
          <p:blipFill>
            <a:blip r:embed="rId30" cstate="print"/>
            <a:stretch>
              <a:fillRect/>
            </a:stretch>
          </p:blipFill>
          <p:spPr>
            <a:xfrm>
              <a:off x="914400" y="4406900"/>
              <a:ext cx="381000" cy="380994"/>
            </a:xfrm>
            <a:prstGeom prst="rect">
              <a:avLst/>
            </a:prstGeom>
          </p:spPr>
        </p:pic>
        <p:pic>
          <p:nvPicPr>
            <p:cNvPr id="54" name="object 54"/>
            <p:cNvPicPr/>
            <p:nvPr/>
          </p:nvPicPr>
          <p:blipFill>
            <a:blip r:embed="rId31" cstate="print"/>
            <a:stretch>
              <a:fillRect/>
            </a:stretch>
          </p:blipFill>
          <p:spPr>
            <a:xfrm>
              <a:off x="1320800" y="4191000"/>
              <a:ext cx="507999" cy="380994"/>
            </a:xfrm>
            <a:prstGeom prst="rect">
              <a:avLst/>
            </a:prstGeom>
          </p:spPr>
        </p:pic>
        <p:pic>
          <p:nvPicPr>
            <p:cNvPr id="55" name="object 55"/>
            <p:cNvPicPr/>
            <p:nvPr/>
          </p:nvPicPr>
          <p:blipFill>
            <a:blip r:embed="rId12" cstate="print"/>
            <a:stretch>
              <a:fillRect/>
            </a:stretch>
          </p:blipFill>
          <p:spPr>
            <a:xfrm>
              <a:off x="4914900" y="6184899"/>
              <a:ext cx="330200" cy="215894"/>
            </a:xfrm>
            <a:prstGeom prst="rect">
              <a:avLst/>
            </a:prstGeom>
          </p:spPr>
        </p:pic>
        <p:pic>
          <p:nvPicPr>
            <p:cNvPr id="56" name="object 56"/>
            <p:cNvPicPr/>
            <p:nvPr/>
          </p:nvPicPr>
          <p:blipFill>
            <a:blip r:embed="rId12" cstate="print"/>
            <a:stretch>
              <a:fillRect/>
            </a:stretch>
          </p:blipFill>
          <p:spPr>
            <a:xfrm>
              <a:off x="5270501" y="6184899"/>
              <a:ext cx="330198" cy="215894"/>
            </a:xfrm>
            <a:prstGeom prst="rect">
              <a:avLst/>
            </a:prstGeom>
          </p:spPr>
        </p:pic>
        <p:pic>
          <p:nvPicPr>
            <p:cNvPr id="57" name="object 57"/>
            <p:cNvPicPr/>
            <p:nvPr/>
          </p:nvPicPr>
          <p:blipFill>
            <a:blip r:embed="rId23" cstate="print"/>
            <a:stretch>
              <a:fillRect/>
            </a:stretch>
          </p:blipFill>
          <p:spPr>
            <a:xfrm>
              <a:off x="9169400" y="4660900"/>
              <a:ext cx="342899" cy="266694"/>
            </a:xfrm>
            <a:prstGeom prst="rect">
              <a:avLst/>
            </a:prstGeom>
          </p:spPr>
        </p:pic>
        <p:pic>
          <p:nvPicPr>
            <p:cNvPr id="58" name="object 58"/>
            <p:cNvPicPr/>
            <p:nvPr/>
          </p:nvPicPr>
          <p:blipFill>
            <a:blip r:embed="rId23" cstate="print"/>
            <a:stretch>
              <a:fillRect/>
            </a:stretch>
          </p:blipFill>
          <p:spPr>
            <a:xfrm>
              <a:off x="9652000" y="4584700"/>
              <a:ext cx="342899" cy="266694"/>
            </a:xfrm>
            <a:prstGeom prst="rect">
              <a:avLst/>
            </a:prstGeom>
          </p:spPr>
        </p:pic>
        <p:pic>
          <p:nvPicPr>
            <p:cNvPr id="59" name="object 59"/>
            <p:cNvPicPr/>
            <p:nvPr/>
          </p:nvPicPr>
          <p:blipFill>
            <a:blip r:embed="rId23" cstate="print"/>
            <a:stretch>
              <a:fillRect/>
            </a:stretch>
          </p:blipFill>
          <p:spPr>
            <a:xfrm>
              <a:off x="8699500" y="4610099"/>
              <a:ext cx="342899" cy="266695"/>
            </a:xfrm>
            <a:prstGeom prst="rect">
              <a:avLst/>
            </a:prstGeom>
          </p:spPr>
        </p:pic>
        <p:pic>
          <p:nvPicPr>
            <p:cNvPr id="60" name="object 60"/>
            <p:cNvPicPr/>
            <p:nvPr/>
          </p:nvPicPr>
          <p:blipFill>
            <a:blip r:embed="rId32" cstate="print"/>
            <a:stretch>
              <a:fillRect/>
            </a:stretch>
          </p:blipFill>
          <p:spPr>
            <a:xfrm>
              <a:off x="8115300" y="3835400"/>
              <a:ext cx="546099" cy="634994"/>
            </a:xfrm>
            <a:prstGeom prst="rect">
              <a:avLst/>
            </a:prstGeom>
          </p:spPr>
        </p:pic>
        <p:pic>
          <p:nvPicPr>
            <p:cNvPr id="61" name="object 61"/>
            <p:cNvPicPr/>
            <p:nvPr/>
          </p:nvPicPr>
          <p:blipFill>
            <a:blip r:embed="rId33" cstate="print"/>
            <a:stretch>
              <a:fillRect/>
            </a:stretch>
          </p:blipFill>
          <p:spPr>
            <a:xfrm>
              <a:off x="7391400" y="1943094"/>
              <a:ext cx="609600" cy="368300"/>
            </a:xfrm>
            <a:prstGeom prst="rect">
              <a:avLst/>
            </a:prstGeom>
          </p:spPr>
        </p:pic>
        <p:pic>
          <p:nvPicPr>
            <p:cNvPr id="62" name="object 62"/>
            <p:cNvPicPr/>
            <p:nvPr/>
          </p:nvPicPr>
          <p:blipFill>
            <a:blip r:embed="rId34" cstate="print"/>
            <a:stretch>
              <a:fillRect/>
            </a:stretch>
          </p:blipFill>
          <p:spPr>
            <a:xfrm>
              <a:off x="3162300" y="2552694"/>
              <a:ext cx="838200" cy="241300"/>
            </a:xfrm>
            <a:prstGeom prst="rect">
              <a:avLst/>
            </a:prstGeom>
          </p:spPr>
        </p:pic>
        <p:pic>
          <p:nvPicPr>
            <p:cNvPr id="63" name="object 63"/>
            <p:cNvPicPr/>
            <p:nvPr/>
          </p:nvPicPr>
          <p:blipFill>
            <a:blip r:embed="rId23" cstate="print"/>
            <a:stretch>
              <a:fillRect/>
            </a:stretch>
          </p:blipFill>
          <p:spPr>
            <a:xfrm>
              <a:off x="8483600" y="3175000"/>
              <a:ext cx="342899" cy="266694"/>
            </a:xfrm>
            <a:prstGeom prst="rect">
              <a:avLst/>
            </a:prstGeom>
          </p:spPr>
        </p:pic>
        <p:pic>
          <p:nvPicPr>
            <p:cNvPr id="64" name="object 64"/>
            <p:cNvPicPr/>
            <p:nvPr/>
          </p:nvPicPr>
          <p:blipFill>
            <a:blip r:embed="rId12" cstate="print"/>
            <a:stretch>
              <a:fillRect/>
            </a:stretch>
          </p:blipFill>
          <p:spPr>
            <a:xfrm>
              <a:off x="952500" y="2590800"/>
              <a:ext cx="330199" cy="203194"/>
            </a:xfrm>
            <a:prstGeom prst="rect">
              <a:avLst/>
            </a:prstGeom>
          </p:spPr>
        </p:pic>
        <p:pic>
          <p:nvPicPr>
            <p:cNvPr id="65" name="object 65"/>
            <p:cNvPicPr/>
            <p:nvPr/>
          </p:nvPicPr>
          <p:blipFill>
            <a:blip r:embed="rId23" cstate="print"/>
            <a:stretch>
              <a:fillRect/>
            </a:stretch>
          </p:blipFill>
          <p:spPr>
            <a:xfrm>
              <a:off x="1892300" y="3149599"/>
              <a:ext cx="342899" cy="266695"/>
            </a:xfrm>
            <a:prstGeom prst="rect">
              <a:avLst/>
            </a:prstGeom>
          </p:spPr>
        </p:pic>
        <p:pic>
          <p:nvPicPr>
            <p:cNvPr id="66" name="object 66"/>
            <p:cNvPicPr/>
            <p:nvPr/>
          </p:nvPicPr>
          <p:blipFill>
            <a:blip r:embed="rId23" cstate="print"/>
            <a:stretch>
              <a:fillRect/>
            </a:stretch>
          </p:blipFill>
          <p:spPr>
            <a:xfrm>
              <a:off x="2349500" y="3162300"/>
              <a:ext cx="342899" cy="266694"/>
            </a:xfrm>
            <a:prstGeom prst="rect">
              <a:avLst/>
            </a:prstGeom>
          </p:spPr>
        </p:pic>
        <p:pic>
          <p:nvPicPr>
            <p:cNvPr id="67" name="object 67"/>
            <p:cNvPicPr/>
            <p:nvPr/>
          </p:nvPicPr>
          <p:blipFill>
            <a:blip r:embed="rId35" cstate="print"/>
            <a:stretch>
              <a:fillRect/>
            </a:stretch>
          </p:blipFill>
          <p:spPr>
            <a:xfrm>
              <a:off x="4953000" y="3073400"/>
              <a:ext cx="406400" cy="419093"/>
            </a:xfrm>
            <a:prstGeom prst="rect">
              <a:avLst/>
            </a:prstGeom>
          </p:spPr>
        </p:pic>
        <p:pic>
          <p:nvPicPr>
            <p:cNvPr id="68" name="object 68"/>
            <p:cNvPicPr/>
            <p:nvPr/>
          </p:nvPicPr>
          <p:blipFill>
            <a:blip r:embed="rId35" cstate="print"/>
            <a:stretch>
              <a:fillRect/>
            </a:stretch>
          </p:blipFill>
          <p:spPr>
            <a:xfrm>
              <a:off x="4635500" y="3683000"/>
              <a:ext cx="406399" cy="419093"/>
            </a:xfrm>
            <a:prstGeom prst="rect">
              <a:avLst/>
            </a:prstGeom>
          </p:spPr>
        </p:pic>
        <p:pic>
          <p:nvPicPr>
            <p:cNvPr id="69" name="object 69"/>
            <p:cNvPicPr/>
            <p:nvPr/>
          </p:nvPicPr>
          <p:blipFill>
            <a:blip r:embed="rId35" cstate="print"/>
            <a:stretch>
              <a:fillRect/>
            </a:stretch>
          </p:blipFill>
          <p:spPr>
            <a:xfrm>
              <a:off x="5511800" y="3936999"/>
              <a:ext cx="419100" cy="406395"/>
            </a:xfrm>
            <a:prstGeom prst="rect">
              <a:avLst/>
            </a:prstGeom>
          </p:spPr>
        </p:pic>
        <p:pic>
          <p:nvPicPr>
            <p:cNvPr id="70" name="object 70"/>
            <p:cNvPicPr/>
            <p:nvPr/>
          </p:nvPicPr>
          <p:blipFill>
            <a:blip r:embed="rId35" cstate="print"/>
            <a:stretch>
              <a:fillRect/>
            </a:stretch>
          </p:blipFill>
          <p:spPr>
            <a:xfrm>
              <a:off x="6248400" y="3619499"/>
              <a:ext cx="406399" cy="406394"/>
            </a:xfrm>
            <a:prstGeom prst="rect">
              <a:avLst/>
            </a:prstGeom>
          </p:spPr>
        </p:pic>
        <p:pic>
          <p:nvPicPr>
            <p:cNvPr id="71" name="object 71"/>
            <p:cNvPicPr/>
            <p:nvPr/>
          </p:nvPicPr>
          <p:blipFill>
            <a:blip r:embed="rId35" cstate="print"/>
            <a:stretch>
              <a:fillRect/>
            </a:stretch>
          </p:blipFill>
          <p:spPr>
            <a:xfrm>
              <a:off x="6096000" y="3060700"/>
              <a:ext cx="406399" cy="419093"/>
            </a:xfrm>
            <a:prstGeom prst="rect">
              <a:avLst/>
            </a:prstGeom>
          </p:spPr>
        </p:pic>
        <p:sp>
          <p:nvSpPr>
            <p:cNvPr id="72" name="object 72"/>
            <p:cNvSpPr/>
            <p:nvPr/>
          </p:nvSpPr>
          <p:spPr>
            <a:xfrm>
              <a:off x="4038587" y="3269609"/>
              <a:ext cx="3334385" cy="1401445"/>
            </a:xfrm>
            <a:custGeom>
              <a:avLst/>
              <a:gdLst/>
              <a:ahLst/>
              <a:cxnLst/>
              <a:rect l="l" t="t" r="r" b="b"/>
              <a:pathLst>
                <a:path w="3334384" h="1401445">
                  <a:moveTo>
                    <a:pt x="533615" y="819785"/>
                  </a:moveTo>
                  <a:lnTo>
                    <a:pt x="364109" y="802411"/>
                  </a:lnTo>
                  <a:lnTo>
                    <a:pt x="413753" y="837971"/>
                  </a:lnTo>
                  <a:lnTo>
                    <a:pt x="101892" y="955992"/>
                  </a:lnTo>
                  <a:lnTo>
                    <a:pt x="115595" y="896454"/>
                  </a:lnTo>
                  <a:lnTo>
                    <a:pt x="0" y="1021727"/>
                  </a:lnTo>
                  <a:lnTo>
                    <a:pt x="169506" y="1039101"/>
                  </a:lnTo>
                  <a:lnTo>
                    <a:pt x="119862" y="1003541"/>
                  </a:lnTo>
                  <a:lnTo>
                    <a:pt x="431723" y="885520"/>
                  </a:lnTo>
                  <a:lnTo>
                    <a:pt x="418020" y="945057"/>
                  </a:lnTo>
                  <a:lnTo>
                    <a:pt x="533615" y="819785"/>
                  </a:lnTo>
                  <a:close/>
                </a:path>
                <a:path w="3334384" h="1401445">
                  <a:moveTo>
                    <a:pt x="897724" y="172288"/>
                  </a:moveTo>
                  <a:lnTo>
                    <a:pt x="760704" y="70929"/>
                  </a:lnTo>
                  <a:lnTo>
                    <a:pt x="785329" y="126834"/>
                  </a:lnTo>
                  <a:lnTo>
                    <a:pt x="654545" y="103974"/>
                  </a:lnTo>
                  <a:lnTo>
                    <a:pt x="696645" y="59728"/>
                  </a:lnTo>
                  <a:lnTo>
                    <a:pt x="533400" y="108597"/>
                  </a:lnTo>
                  <a:lnTo>
                    <a:pt x="670420" y="209956"/>
                  </a:lnTo>
                  <a:lnTo>
                    <a:pt x="645795" y="154051"/>
                  </a:lnTo>
                  <a:lnTo>
                    <a:pt x="776579" y="176911"/>
                  </a:lnTo>
                  <a:lnTo>
                    <a:pt x="734479" y="221157"/>
                  </a:lnTo>
                  <a:lnTo>
                    <a:pt x="897724" y="172288"/>
                  </a:lnTo>
                  <a:close/>
                </a:path>
                <a:path w="3334384" h="1401445">
                  <a:moveTo>
                    <a:pt x="1765312" y="1213599"/>
                  </a:moveTo>
                  <a:lnTo>
                    <a:pt x="1689112" y="1061097"/>
                  </a:lnTo>
                  <a:lnTo>
                    <a:pt x="1612912" y="1213599"/>
                  </a:lnTo>
                  <a:lnTo>
                    <a:pt x="1663712" y="1179715"/>
                  </a:lnTo>
                  <a:lnTo>
                    <a:pt x="1663712" y="1282649"/>
                  </a:lnTo>
                  <a:lnTo>
                    <a:pt x="1612912" y="1248765"/>
                  </a:lnTo>
                  <a:lnTo>
                    <a:pt x="1689112" y="1401267"/>
                  </a:lnTo>
                  <a:lnTo>
                    <a:pt x="1765312" y="1248765"/>
                  </a:lnTo>
                  <a:lnTo>
                    <a:pt x="1714512" y="1282649"/>
                  </a:lnTo>
                  <a:lnTo>
                    <a:pt x="1714512" y="1179715"/>
                  </a:lnTo>
                  <a:lnTo>
                    <a:pt x="1765312" y="1213599"/>
                  </a:lnTo>
                  <a:close/>
                </a:path>
                <a:path w="3334384" h="1401445">
                  <a:moveTo>
                    <a:pt x="2894838" y="19697"/>
                  </a:moveTo>
                  <a:lnTo>
                    <a:pt x="2725585" y="0"/>
                  </a:lnTo>
                  <a:lnTo>
                    <a:pt x="2774746" y="36233"/>
                  </a:lnTo>
                  <a:lnTo>
                    <a:pt x="2642781" y="84124"/>
                  </a:lnTo>
                  <a:lnTo>
                    <a:pt x="2657297" y="24777"/>
                  </a:lnTo>
                  <a:lnTo>
                    <a:pt x="2540000" y="148450"/>
                  </a:lnTo>
                  <a:lnTo>
                    <a:pt x="2709253" y="168148"/>
                  </a:lnTo>
                  <a:lnTo>
                    <a:pt x="2660091" y="131914"/>
                  </a:lnTo>
                  <a:lnTo>
                    <a:pt x="2791777" y="84124"/>
                  </a:lnTo>
                  <a:lnTo>
                    <a:pt x="2792031" y="84124"/>
                  </a:lnTo>
                  <a:lnTo>
                    <a:pt x="2777540" y="143370"/>
                  </a:lnTo>
                  <a:lnTo>
                    <a:pt x="2894838" y="19697"/>
                  </a:lnTo>
                  <a:close/>
                </a:path>
                <a:path w="3334384" h="1401445">
                  <a:moveTo>
                    <a:pt x="3334004" y="978052"/>
                  </a:moveTo>
                  <a:lnTo>
                    <a:pt x="3272307" y="917079"/>
                  </a:lnTo>
                  <a:lnTo>
                    <a:pt x="3212769" y="858240"/>
                  </a:lnTo>
                  <a:lnTo>
                    <a:pt x="3229203" y="917079"/>
                  </a:lnTo>
                  <a:lnTo>
                    <a:pt x="2884754" y="804570"/>
                  </a:lnTo>
                  <a:lnTo>
                    <a:pt x="2736773" y="756234"/>
                  </a:lnTo>
                  <a:lnTo>
                    <a:pt x="2784729" y="718426"/>
                  </a:lnTo>
                  <a:lnTo>
                    <a:pt x="2616212" y="743597"/>
                  </a:lnTo>
                  <a:lnTo>
                    <a:pt x="2737434" y="863409"/>
                  </a:lnTo>
                  <a:lnTo>
                    <a:pt x="2721013" y="804570"/>
                  </a:lnTo>
                  <a:lnTo>
                    <a:pt x="3213443" y="965415"/>
                  </a:lnTo>
                  <a:lnTo>
                    <a:pt x="3165487" y="1003223"/>
                  </a:lnTo>
                  <a:lnTo>
                    <a:pt x="3334004" y="978052"/>
                  </a:lnTo>
                  <a:close/>
                </a:path>
              </a:pathLst>
            </a:custGeom>
            <a:solidFill>
              <a:srgbClr val="70AD47"/>
            </a:solidFill>
          </p:spPr>
          <p:txBody>
            <a:bodyPr wrap="square" lIns="0" tIns="0" rIns="0" bIns="0" rtlCol="0"/>
            <a:lstStyle/>
            <a:p>
              <a:endParaRPr sz="1632"/>
            </a:p>
          </p:txBody>
        </p:sp>
        <p:sp>
          <p:nvSpPr>
            <p:cNvPr id="73" name="object 73"/>
            <p:cNvSpPr/>
            <p:nvPr/>
          </p:nvSpPr>
          <p:spPr>
            <a:xfrm>
              <a:off x="5372100" y="2971794"/>
              <a:ext cx="812800" cy="393700"/>
            </a:xfrm>
            <a:custGeom>
              <a:avLst/>
              <a:gdLst/>
              <a:ahLst/>
              <a:cxnLst/>
              <a:rect l="l" t="t" r="r" b="b"/>
              <a:pathLst>
                <a:path w="812800" h="393700">
                  <a:moveTo>
                    <a:pt x="812800" y="0"/>
                  </a:moveTo>
                  <a:lnTo>
                    <a:pt x="0" y="0"/>
                  </a:lnTo>
                  <a:lnTo>
                    <a:pt x="0" y="393700"/>
                  </a:lnTo>
                  <a:lnTo>
                    <a:pt x="812800" y="393700"/>
                  </a:lnTo>
                  <a:lnTo>
                    <a:pt x="812800" y="0"/>
                  </a:lnTo>
                  <a:close/>
                </a:path>
              </a:pathLst>
            </a:custGeom>
            <a:solidFill>
              <a:srgbClr val="FFFFFF"/>
            </a:solidFill>
          </p:spPr>
          <p:txBody>
            <a:bodyPr wrap="square" lIns="0" tIns="0" rIns="0" bIns="0" rtlCol="0"/>
            <a:lstStyle/>
            <a:p>
              <a:endParaRPr sz="1632"/>
            </a:p>
          </p:txBody>
        </p:sp>
      </p:grpSp>
      <p:sp>
        <p:nvSpPr>
          <p:cNvPr id="74" name="object 74"/>
          <p:cNvSpPr txBox="1"/>
          <p:nvPr/>
        </p:nvSpPr>
        <p:spPr>
          <a:xfrm>
            <a:off x="6548851" y="5658346"/>
            <a:ext cx="298850" cy="151218"/>
          </a:xfrm>
          <a:prstGeom prst="rect">
            <a:avLst/>
          </a:prstGeom>
        </p:spPr>
        <p:txBody>
          <a:bodyPr vert="horz" wrap="square" lIns="0" tIns="11516" rIns="0" bIns="0" rtlCol="0">
            <a:spAutoFit/>
          </a:bodyPr>
          <a:lstStyle/>
          <a:p>
            <a:pPr marL="11516">
              <a:spcBef>
                <a:spcPts val="91"/>
              </a:spcBef>
            </a:pPr>
            <a:r>
              <a:rPr sz="907" spc="-9" dirty="0">
                <a:latin typeface="Calibri"/>
                <a:cs typeface="Calibri"/>
              </a:rPr>
              <a:t>Banks</a:t>
            </a:r>
            <a:endParaRPr sz="907">
              <a:latin typeface="Calibri"/>
              <a:cs typeface="Calibri"/>
            </a:endParaRPr>
          </a:p>
        </p:txBody>
      </p:sp>
      <p:sp>
        <p:nvSpPr>
          <p:cNvPr id="75" name="object 75"/>
          <p:cNvSpPr txBox="1"/>
          <p:nvPr/>
        </p:nvSpPr>
        <p:spPr>
          <a:xfrm>
            <a:off x="9913141" y="4901696"/>
            <a:ext cx="298850" cy="151218"/>
          </a:xfrm>
          <a:prstGeom prst="rect">
            <a:avLst/>
          </a:prstGeom>
        </p:spPr>
        <p:txBody>
          <a:bodyPr vert="horz" wrap="square" lIns="0" tIns="11516" rIns="0" bIns="0" rtlCol="0">
            <a:spAutoFit/>
          </a:bodyPr>
          <a:lstStyle/>
          <a:p>
            <a:pPr marL="11516">
              <a:spcBef>
                <a:spcPts val="91"/>
              </a:spcBef>
            </a:pPr>
            <a:r>
              <a:rPr sz="907" spc="-9" dirty="0">
                <a:latin typeface="Calibri"/>
                <a:cs typeface="Calibri"/>
              </a:rPr>
              <a:t>Banks</a:t>
            </a:r>
            <a:endParaRPr sz="907">
              <a:latin typeface="Calibri"/>
              <a:cs typeface="Calibri"/>
            </a:endParaRPr>
          </a:p>
        </p:txBody>
      </p:sp>
      <p:sp>
        <p:nvSpPr>
          <p:cNvPr id="76" name="object 76"/>
          <p:cNvSpPr txBox="1"/>
          <p:nvPr/>
        </p:nvSpPr>
        <p:spPr>
          <a:xfrm>
            <a:off x="10007456" y="2123225"/>
            <a:ext cx="298850" cy="151218"/>
          </a:xfrm>
          <a:prstGeom prst="rect">
            <a:avLst/>
          </a:prstGeom>
        </p:spPr>
        <p:txBody>
          <a:bodyPr vert="horz" wrap="square" lIns="0" tIns="11516" rIns="0" bIns="0" rtlCol="0">
            <a:spAutoFit/>
          </a:bodyPr>
          <a:lstStyle/>
          <a:p>
            <a:pPr marL="11516">
              <a:spcBef>
                <a:spcPts val="91"/>
              </a:spcBef>
            </a:pPr>
            <a:r>
              <a:rPr sz="907" spc="-9" dirty="0">
                <a:latin typeface="Calibri"/>
                <a:cs typeface="Calibri"/>
              </a:rPr>
              <a:t>Banks</a:t>
            </a:r>
            <a:endParaRPr sz="907">
              <a:latin typeface="Calibri"/>
              <a:cs typeface="Calibri"/>
            </a:endParaRPr>
          </a:p>
        </p:txBody>
      </p:sp>
      <p:sp>
        <p:nvSpPr>
          <p:cNvPr id="77" name="object 77"/>
          <p:cNvSpPr txBox="1"/>
          <p:nvPr/>
        </p:nvSpPr>
        <p:spPr>
          <a:xfrm>
            <a:off x="6287991" y="2722892"/>
            <a:ext cx="408255" cy="279488"/>
          </a:xfrm>
          <a:prstGeom prst="rect">
            <a:avLst/>
          </a:prstGeom>
        </p:spPr>
        <p:txBody>
          <a:bodyPr vert="horz" wrap="square" lIns="0" tIns="6910" rIns="0" bIns="0" rtlCol="0">
            <a:spAutoFit/>
          </a:bodyPr>
          <a:lstStyle/>
          <a:p>
            <a:pPr marL="34549" marR="4607" indent="-23033">
              <a:lnSpc>
                <a:spcPct val="105300"/>
              </a:lnSpc>
              <a:spcBef>
                <a:spcPts val="54"/>
              </a:spcBef>
            </a:pPr>
            <a:r>
              <a:rPr sz="861" b="1" spc="-9" dirty="0">
                <a:solidFill>
                  <a:srgbClr val="F0026D"/>
                </a:solidFill>
                <a:latin typeface="Calibri"/>
                <a:cs typeface="Calibri"/>
              </a:rPr>
              <a:t>ROUTER CLOUD</a:t>
            </a:r>
            <a:endParaRPr sz="861">
              <a:latin typeface="Calibri"/>
              <a:cs typeface="Calibri"/>
            </a:endParaRPr>
          </a:p>
        </p:txBody>
      </p:sp>
      <p:sp>
        <p:nvSpPr>
          <p:cNvPr id="78" name="object 78"/>
          <p:cNvSpPr txBox="1"/>
          <p:nvPr/>
        </p:nvSpPr>
        <p:spPr>
          <a:xfrm>
            <a:off x="1884289" y="3229723"/>
            <a:ext cx="1433213" cy="607968"/>
          </a:xfrm>
          <a:prstGeom prst="rect">
            <a:avLst/>
          </a:prstGeom>
        </p:spPr>
        <p:txBody>
          <a:bodyPr vert="horz" wrap="square" lIns="0" tIns="65068" rIns="0" bIns="0" rtlCol="0">
            <a:spAutoFit/>
          </a:bodyPr>
          <a:lstStyle/>
          <a:p>
            <a:pPr marL="863727">
              <a:spcBef>
                <a:spcPts val="512"/>
              </a:spcBef>
            </a:pPr>
            <a:r>
              <a:rPr sz="1043" dirty="0">
                <a:solidFill>
                  <a:srgbClr val="262626"/>
                </a:solidFill>
                <a:latin typeface="Calibri Light"/>
                <a:cs typeface="Calibri Light"/>
              </a:rPr>
              <a:t>EAEС-</a:t>
            </a:r>
            <a:r>
              <a:rPr sz="1043" spc="-18" dirty="0">
                <a:solidFill>
                  <a:srgbClr val="262626"/>
                </a:solidFill>
                <a:latin typeface="Calibri Light"/>
                <a:cs typeface="Calibri Light"/>
              </a:rPr>
              <a:t>plus</a:t>
            </a:r>
            <a:endParaRPr sz="1043">
              <a:latin typeface="Calibri Light"/>
              <a:cs typeface="Calibri Light"/>
            </a:endParaRPr>
          </a:p>
          <a:p>
            <a:pPr marL="11516">
              <a:spcBef>
                <a:spcPts val="349"/>
              </a:spcBef>
            </a:pPr>
            <a:r>
              <a:rPr sz="907" spc="-9" dirty="0">
                <a:latin typeface="Calibri Light"/>
                <a:cs typeface="Calibri Light"/>
              </a:rPr>
              <a:t>Belarus</a:t>
            </a:r>
            <a:endParaRPr sz="907">
              <a:latin typeface="Calibri Light"/>
              <a:cs typeface="Calibri Light"/>
            </a:endParaRPr>
          </a:p>
          <a:p>
            <a:pPr marL="585031">
              <a:spcBef>
                <a:spcPts val="481"/>
              </a:spcBef>
            </a:pPr>
            <a:r>
              <a:rPr sz="907" spc="-9" dirty="0">
                <a:latin typeface="Calibri Light"/>
                <a:cs typeface="Calibri Light"/>
              </a:rPr>
              <a:t>Armenia</a:t>
            </a:r>
            <a:endParaRPr sz="907">
              <a:latin typeface="Calibri Light"/>
              <a:cs typeface="Calibri Light"/>
            </a:endParaRPr>
          </a:p>
        </p:txBody>
      </p:sp>
      <p:pic>
        <p:nvPicPr>
          <p:cNvPr id="79" name="object 79"/>
          <p:cNvPicPr/>
          <p:nvPr/>
        </p:nvPicPr>
        <p:blipFill>
          <a:blip r:embed="rId36" cstate="print"/>
          <a:stretch>
            <a:fillRect/>
          </a:stretch>
        </p:blipFill>
        <p:spPr>
          <a:xfrm>
            <a:off x="2341663" y="3328232"/>
            <a:ext cx="575818" cy="368518"/>
          </a:xfrm>
          <a:prstGeom prst="rect">
            <a:avLst/>
          </a:prstGeom>
        </p:spPr>
      </p:pic>
      <p:grpSp>
        <p:nvGrpSpPr>
          <p:cNvPr id="80" name="object 80"/>
          <p:cNvGrpSpPr/>
          <p:nvPr/>
        </p:nvGrpSpPr>
        <p:grpSpPr>
          <a:xfrm>
            <a:off x="1892524" y="1831103"/>
            <a:ext cx="6472202" cy="3190035"/>
            <a:chOff x="711200" y="2019299"/>
            <a:chExt cx="7137400" cy="3517900"/>
          </a:xfrm>
        </p:grpSpPr>
        <p:pic>
          <p:nvPicPr>
            <p:cNvPr id="81" name="object 81"/>
            <p:cNvPicPr/>
            <p:nvPr/>
          </p:nvPicPr>
          <p:blipFill>
            <a:blip r:embed="rId25" cstate="print"/>
            <a:stretch>
              <a:fillRect/>
            </a:stretch>
          </p:blipFill>
          <p:spPr>
            <a:xfrm>
              <a:off x="3568700" y="4000499"/>
              <a:ext cx="457200" cy="393694"/>
            </a:xfrm>
            <a:prstGeom prst="rect">
              <a:avLst/>
            </a:prstGeom>
          </p:spPr>
        </p:pic>
        <p:pic>
          <p:nvPicPr>
            <p:cNvPr id="82" name="object 82"/>
            <p:cNvPicPr/>
            <p:nvPr/>
          </p:nvPicPr>
          <p:blipFill>
            <a:blip r:embed="rId25" cstate="print"/>
            <a:stretch>
              <a:fillRect/>
            </a:stretch>
          </p:blipFill>
          <p:spPr>
            <a:xfrm>
              <a:off x="5537200" y="4660900"/>
              <a:ext cx="457200" cy="406394"/>
            </a:xfrm>
            <a:prstGeom prst="rect">
              <a:avLst/>
            </a:prstGeom>
          </p:spPr>
        </p:pic>
        <p:pic>
          <p:nvPicPr>
            <p:cNvPr id="83" name="object 83"/>
            <p:cNvPicPr/>
            <p:nvPr/>
          </p:nvPicPr>
          <p:blipFill>
            <a:blip r:embed="rId25" cstate="print"/>
            <a:stretch>
              <a:fillRect/>
            </a:stretch>
          </p:blipFill>
          <p:spPr>
            <a:xfrm>
              <a:off x="7391400" y="3924299"/>
              <a:ext cx="457200" cy="393694"/>
            </a:xfrm>
            <a:prstGeom prst="rect">
              <a:avLst/>
            </a:prstGeom>
          </p:spPr>
        </p:pic>
        <p:pic>
          <p:nvPicPr>
            <p:cNvPr id="84" name="object 84"/>
            <p:cNvPicPr/>
            <p:nvPr/>
          </p:nvPicPr>
          <p:blipFill>
            <a:blip r:embed="rId25" cstate="print"/>
            <a:stretch>
              <a:fillRect/>
            </a:stretch>
          </p:blipFill>
          <p:spPr>
            <a:xfrm>
              <a:off x="6934200" y="2959099"/>
              <a:ext cx="457200" cy="393694"/>
            </a:xfrm>
            <a:prstGeom prst="rect">
              <a:avLst/>
            </a:prstGeom>
          </p:spPr>
        </p:pic>
        <p:pic>
          <p:nvPicPr>
            <p:cNvPr id="85" name="object 85"/>
            <p:cNvPicPr/>
            <p:nvPr/>
          </p:nvPicPr>
          <p:blipFill>
            <a:blip r:embed="rId37" cstate="print"/>
            <a:stretch>
              <a:fillRect/>
            </a:stretch>
          </p:blipFill>
          <p:spPr>
            <a:xfrm>
              <a:off x="5562600" y="5067299"/>
              <a:ext cx="469899" cy="469894"/>
            </a:xfrm>
            <a:prstGeom prst="rect">
              <a:avLst/>
            </a:prstGeom>
          </p:spPr>
        </p:pic>
        <p:pic>
          <p:nvPicPr>
            <p:cNvPr id="86" name="object 86"/>
            <p:cNvPicPr/>
            <p:nvPr/>
          </p:nvPicPr>
          <p:blipFill>
            <a:blip r:embed="rId38" cstate="print"/>
            <a:stretch>
              <a:fillRect/>
            </a:stretch>
          </p:blipFill>
          <p:spPr>
            <a:xfrm>
              <a:off x="711200" y="4000500"/>
              <a:ext cx="381000" cy="393694"/>
            </a:xfrm>
            <a:prstGeom prst="rect">
              <a:avLst/>
            </a:prstGeom>
          </p:spPr>
        </p:pic>
        <p:sp>
          <p:nvSpPr>
            <p:cNvPr id="87" name="object 87"/>
            <p:cNvSpPr/>
            <p:nvPr/>
          </p:nvSpPr>
          <p:spPr>
            <a:xfrm>
              <a:off x="4870413" y="3536949"/>
              <a:ext cx="97790" cy="149225"/>
            </a:xfrm>
            <a:custGeom>
              <a:avLst/>
              <a:gdLst/>
              <a:ahLst/>
              <a:cxnLst/>
              <a:rect l="l" t="t" r="r" b="b"/>
              <a:pathLst>
                <a:path w="97789" h="149225">
                  <a:moveTo>
                    <a:pt x="97548" y="0"/>
                  </a:moveTo>
                  <a:lnTo>
                    <a:pt x="0" y="149032"/>
                  </a:lnTo>
                </a:path>
              </a:pathLst>
            </a:custGeom>
            <a:ln w="12704">
              <a:solidFill>
                <a:srgbClr val="5B9BD5"/>
              </a:solidFill>
            </a:ln>
          </p:spPr>
          <p:txBody>
            <a:bodyPr wrap="square" lIns="0" tIns="0" rIns="0" bIns="0" rtlCol="0"/>
            <a:lstStyle/>
            <a:p>
              <a:endParaRPr sz="1632"/>
            </a:p>
          </p:txBody>
        </p:sp>
        <p:sp>
          <p:nvSpPr>
            <p:cNvPr id="88" name="object 88"/>
            <p:cNvSpPr/>
            <p:nvPr/>
          </p:nvSpPr>
          <p:spPr>
            <a:xfrm>
              <a:off x="5416550" y="3460749"/>
              <a:ext cx="653415" cy="0"/>
            </a:xfrm>
            <a:custGeom>
              <a:avLst/>
              <a:gdLst/>
              <a:ahLst/>
              <a:cxnLst/>
              <a:rect l="l" t="t" r="r" b="b"/>
              <a:pathLst>
                <a:path w="653414">
                  <a:moveTo>
                    <a:pt x="0" y="0"/>
                  </a:moveTo>
                  <a:lnTo>
                    <a:pt x="653031" y="0"/>
                  </a:lnTo>
                </a:path>
              </a:pathLst>
            </a:custGeom>
            <a:ln w="12704">
              <a:solidFill>
                <a:srgbClr val="5B9BD5"/>
              </a:solidFill>
            </a:ln>
          </p:spPr>
          <p:txBody>
            <a:bodyPr wrap="square" lIns="0" tIns="0" rIns="0" bIns="0" rtlCol="0"/>
            <a:lstStyle/>
            <a:p>
              <a:endParaRPr sz="1632"/>
            </a:p>
          </p:txBody>
        </p:sp>
        <p:sp>
          <p:nvSpPr>
            <p:cNvPr id="89" name="object 89"/>
            <p:cNvSpPr/>
            <p:nvPr/>
          </p:nvSpPr>
          <p:spPr>
            <a:xfrm>
              <a:off x="5264150" y="3524249"/>
              <a:ext cx="969010" cy="237490"/>
            </a:xfrm>
            <a:custGeom>
              <a:avLst/>
              <a:gdLst/>
              <a:ahLst/>
              <a:cxnLst/>
              <a:rect l="l" t="t" r="r" b="b"/>
              <a:pathLst>
                <a:path w="969010" h="237489">
                  <a:moveTo>
                    <a:pt x="0" y="0"/>
                  </a:moveTo>
                  <a:lnTo>
                    <a:pt x="968707" y="237095"/>
                  </a:lnTo>
                </a:path>
              </a:pathLst>
            </a:custGeom>
            <a:ln w="12704">
              <a:solidFill>
                <a:srgbClr val="5B9BD5"/>
              </a:solidFill>
            </a:ln>
          </p:spPr>
          <p:txBody>
            <a:bodyPr wrap="square" lIns="0" tIns="0" rIns="0" bIns="0" rtlCol="0"/>
            <a:lstStyle/>
            <a:p>
              <a:endParaRPr sz="1632"/>
            </a:p>
          </p:txBody>
        </p:sp>
        <p:sp>
          <p:nvSpPr>
            <p:cNvPr id="90" name="object 90"/>
            <p:cNvSpPr/>
            <p:nvPr/>
          </p:nvSpPr>
          <p:spPr>
            <a:xfrm>
              <a:off x="5175250" y="3511550"/>
              <a:ext cx="493395" cy="421640"/>
            </a:xfrm>
            <a:custGeom>
              <a:avLst/>
              <a:gdLst/>
              <a:ahLst/>
              <a:cxnLst/>
              <a:rect l="l" t="t" r="r" b="b"/>
              <a:pathLst>
                <a:path w="493395" h="421639">
                  <a:moveTo>
                    <a:pt x="0" y="0"/>
                  </a:moveTo>
                  <a:lnTo>
                    <a:pt x="493160" y="421353"/>
                  </a:lnTo>
                </a:path>
              </a:pathLst>
            </a:custGeom>
            <a:ln w="12704">
              <a:solidFill>
                <a:srgbClr val="5B9BD5"/>
              </a:solidFill>
            </a:ln>
          </p:spPr>
          <p:txBody>
            <a:bodyPr wrap="square" lIns="0" tIns="0" rIns="0" bIns="0" rtlCol="0"/>
            <a:lstStyle/>
            <a:p>
              <a:endParaRPr sz="1632"/>
            </a:p>
          </p:txBody>
        </p:sp>
        <p:sp>
          <p:nvSpPr>
            <p:cNvPr id="91" name="object 91"/>
            <p:cNvSpPr/>
            <p:nvPr/>
          </p:nvSpPr>
          <p:spPr>
            <a:xfrm>
              <a:off x="5073485" y="4044949"/>
              <a:ext cx="445770" cy="0"/>
            </a:xfrm>
            <a:custGeom>
              <a:avLst/>
              <a:gdLst/>
              <a:ahLst/>
              <a:cxnLst/>
              <a:rect l="l" t="t" r="r" b="b"/>
              <a:pathLst>
                <a:path w="445770">
                  <a:moveTo>
                    <a:pt x="445741" y="0"/>
                  </a:moveTo>
                  <a:lnTo>
                    <a:pt x="0" y="0"/>
                  </a:lnTo>
                </a:path>
              </a:pathLst>
            </a:custGeom>
            <a:ln w="12704">
              <a:solidFill>
                <a:srgbClr val="5B9BD5"/>
              </a:solidFill>
            </a:ln>
          </p:spPr>
          <p:txBody>
            <a:bodyPr wrap="square" lIns="0" tIns="0" rIns="0" bIns="0" rtlCol="0"/>
            <a:lstStyle/>
            <a:p>
              <a:endParaRPr sz="1632"/>
            </a:p>
          </p:txBody>
        </p:sp>
        <p:sp>
          <p:nvSpPr>
            <p:cNvPr id="92" name="object 92"/>
            <p:cNvSpPr/>
            <p:nvPr/>
          </p:nvSpPr>
          <p:spPr>
            <a:xfrm>
              <a:off x="5937132" y="4032249"/>
              <a:ext cx="318770" cy="0"/>
            </a:xfrm>
            <a:custGeom>
              <a:avLst/>
              <a:gdLst/>
              <a:ahLst/>
              <a:cxnLst/>
              <a:rect l="l" t="t" r="r" b="b"/>
              <a:pathLst>
                <a:path w="318770">
                  <a:moveTo>
                    <a:pt x="318386" y="0"/>
                  </a:moveTo>
                  <a:lnTo>
                    <a:pt x="0" y="0"/>
                  </a:lnTo>
                </a:path>
              </a:pathLst>
            </a:custGeom>
            <a:ln w="12704">
              <a:solidFill>
                <a:srgbClr val="5B9BD5"/>
              </a:solidFill>
            </a:ln>
          </p:spPr>
          <p:txBody>
            <a:bodyPr wrap="square" lIns="0" tIns="0" rIns="0" bIns="0" rtlCol="0"/>
            <a:lstStyle/>
            <a:p>
              <a:endParaRPr sz="1632"/>
            </a:p>
          </p:txBody>
        </p:sp>
        <p:sp>
          <p:nvSpPr>
            <p:cNvPr id="93" name="object 93"/>
            <p:cNvSpPr/>
            <p:nvPr/>
          </p:nvSpPr>
          <p:spPr>
            <a:xfrm>
              <a:off x="6432550" y="3498881"/>
              <a:ext cx="0" cy="103505"/>
            </a:xfrm>
            <a:custGeom>
              <a:avLst/>
              <a:gdLst/>
              <a:ahLst/>
              <a:cxnLst/>
              <a:rect l="l" t="t" r="r" b="b"/>
              <a:pathLst>
                <a:path h="103504">
                  <a:moveTo>
                    <a:pt x="0" y="102967"/>
                  </a:moveTo>
                  <a:lnTo>
                    <a:pt x="0" y="0"/>
                  </a:lnTo>
                </a:path>
              </a:pathLst>
            </a:custGeom>
            <a:ln w="12704">
              <a:solidFill>
                <a:srgbClr val="5B9BD5"/>
              </a:solidFill>
            </a:ln>
          </p:spPr>
          <p:txBody>
            <a:bodyPr wrap="square" lIns="0" tIns="0" rIns="0" bIns="0" rtlCol="0"/>
            <a:lstStyle/>
            <a:p>
              <a:endParaRPr sz="1632"/>
            </a:p>
          </p:txBody>
        </p:sp>
        <p:sp>
          <p:nvSpPr>
            <p:cNvPr id="94" name="object 94"/>
            <p:cNvSpPr/>
            <p:nvPr/>
          </p:nvSpPr>
          <p:spPr>
            <a:xfrm>
              <a:off x="5047807" y="3498849"/>
              <a:ext cx="1199515" cy="257810"/>
            </a:xfrm>
            <a:custGeom>
              <a:avLst/>
              <a:gdLst/>
              <a:ahLst/>
              <a:cxnLst/>
              <a:rect l="l" t="t" r="r" b="b"/>
              <a:pathLst>
                <a:path w="1199514" h="257810">
                  <a:moveTo>
                    <a:pt x="1199030" y="0"/>
                  </a:moveTo>
                  <a:lnTo>
                    <a:pt x="0" y="257418"/>
                  </a:lnTo>
                </a:path>
              </a:pathLst>
            </a:custGeom>
            <a:ln w="12704">
              <a:solidFill>
                <a:srgbClr val="5B9BD5"/>
              </a:solidFill>
            </a:ln>
          </p:spPr>
          <p:txBody>
            <a:bodyPr wrap="square" lIns="0" tIns="0" rIns="0" bIns="0" rtlCol="0"/>
            <a:lstStyle/>
            <a:p>
              <a:endParaRPr sz="1632"/>
            </a:p>
          </p:txBody>
        </p:sp>
        <p:sp>
          <p:nvSpPr>
            <p:cNvPr id="95" name="object 95"/>
            <p:cNvSpPr/>
            <p:nvPr/>
          </p:nvSpPr>
          <p:spPr>
            <a:xfrm>
              <a:off x="5047820" y="3790949"/>
              <a:ext cx="1165225" cy="0"/>
            </a:xfrm>
            <a:custGeom>
              <a:avLst/>
              <a:gdLst/>
              <a:ahLst/>
              <a:cxnLst/>
              <a:rect l="l" t="t" r="r" b="b"/>
              <a:pathLst>
                <a:path w="1165225">
                  <a:moveTo>
                    <a:pt x="1165158" y="0"/>
                  </a:moveTo>
                  <a:lnTo>
                    <a:pt x="0" y="0"/>
                  </a:lnTo>
                </a:path>
              </a:pathLst>
            </a:custGeom>
            <a:ln w="12704">
              <a:solidFill>
                <a:srgbClr val="5B9BD5"/>
              </a:solidFill>
            </a:ln>
          </p:spPr>
          <p:txBody>
            <a:bodyPr wrap="square" lIns="0" tIns="0" rIns="0" bIns="0" rtlCol="0"/>
            <a:lstStyle/>
            <a:p>
              <a:endParaRPr sz="1632"/>
            </a:p>
          </p:txBody>
        </p:sp>
        <p:sp>
          <p:nvSpPr>
            <p:cNvPr id="96" name="object 96"/>
            <p:cNvSpPr/>
            <p:nvPr/>
          </p:nvSpPr>
          <p:spPr>
            <a:xfrm>
              <a:off x="5771956" y="3511550"/>
              <a:ext cx="525780" cy="420370"/>
            </a:xfrm>
            <a:custGeom>
              <a:avLst/>
              <a:gdLst/>
              <a:ahLst/>
              <a:cxnLst/>
              <a:rect l="l" t="t" r="r" b="b"/>
              <a:pathLst>
                <a:path w="525779" h="420370">
                  <a:moveTo>
                    <a:pt x="525676" y="0"/>
                  </a:moveTo>
                  <a:lnTo>
                    <a:pt x="0" y="419999"/>
                  </a:lnTo>
                </a:path>
              </a:pathLst>
            </a:custGeom>
            <a:ln w="12704">
              <a:solidFill>
                <a:srgbClr val="5B9BD5"/>
              </a:solidFill>
            </a:ln>
          </p:spPr>
          <p:txBody>
            <a:bodyPr wrap="square" lIns="0" tIns="0" rIns="0" bIns="0" rtlCol="0"/>
            <a:lstStyle/>
            <a:p>
              <a:endParaRPr sz="1632"/>
            </a:p>
          </p:txBody>
        </p:sp>
        <p:pic>
          <p:nvPicPr>
            <p:cNvPr id="97" name="object 97"/>
            <p:cNvPicPr/>
            <p:nvPr/>
          </p:nvPicPr>
          <p:blipFill>
            <a:blip r:embed="rId39" cstate="print"/>
            <a:stretch>
              <a:fillRect/>
            </a:stretch>
          </p:blipFill>
          <p:spPr>
            <a:xfrm>
              <a:off x="5334000" y="2019299"/>
              <a:ext cx="749299" cy="711195"/>
            </a:xfrm>
            <a:prstGeom prst="rect">
              <a:avLst/>
            </a:prstGeom>
          </p:spPr>
        </p:pic>
        <p:pic>
          <p:nvPicPr>
            <p:cNvPr id="98" name="object 98"/>
            <p:cNvPicPr/>
            <p:nvPr/>
          </p:nvPicPr>
          <p:blipFill>
            <a:blip r:embed="rId12" cstate="print"/>
            <a:stretch>
              <a:fillRect/>
            </a:stretch>
          </p:blipFill>
          <p:spPr>
            <a:xfrm>
              <a:off x="2184400" y="4229107"/>
              <a:ext cx="393700" cy="253992"/>
            </a:xfrm>
            <a:prstGeom prst="rect">
              <a:avLst/>
            </a:prstGeom>
          </p:spPr>
        </p:pic>
      </p:grpSp>
      <p:sp>
        <p:nvSpPr>
          <p:cNvPr id="3" name="正方形/長方形 2">
            <a:extLst>
              <a:ext uri="{FF2B5EF4-FFF2-40B4-BE49-F238E27FC236}">
                <a16:creationId xmlns:a16="http://schemas.microsoft.com/office/drawing/2014/main" id="{4AC6E253-DD5C-0E39-8378-A6C677260669}"/>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812" y="6351930"/>
            <a:ext cx="1111452" cy="420475"/>
          </a:xfrm>
          <a:prstGeom prst="rect">
            <a:avLst/>
          </a:prstGeom>
        </p:spPr>
      </p:pic>
      <p:sp>
        <p:nvSpPr>
          <p:cNvPr id="3" name="object 3"/>
          <p:cNvSpPr txBox="1"/>
          <p:nvPr/>
        </p:nvSpPr>
        <p:spPr>
          <a:xfrm>
            <a:off x="5880508" y="2069094"/>
            <a:ext cx="5710857" cy="953117"/>
          </a:xfrm>
          <a:prstGeom prst="rect">
            <a:avLst/>
          </a:prstGeom>
        </p:spPr>
        <p:txBody>
          <a:bodyPr vert="horz" wrap="square" lIns="0" tIns="13243" rIns="0" bIns="0" rtlCol="0">
            <a:spAutoFit/>
          </a:bodyPr>
          <a:lstStyle/>
          <a:p>
            <a:pPr marL="11516" marR="4607" indent="-576" algn="just">
              <a:lnSpc>
                <a:spcPct val="99300"/>
              </a:lnSpc>
              <a:spcBef>
                <a:spcPts val="103"/>
              </a:spcBef>
            </a:pPr>
            <a:r>
              <a:rPr sz="1542" b="1" dirty="0">
                <a:latin typeface="Calibri"/>
                <a:cs typeface="Calibri"/>
              </a:rPr>
              <a:t>The</a:t>
            </a:r>
            <a:r>
              <a:rPr sz="1542" b="1" spc="371" dirty="0">
                <a:latin typeface="Calibri"/>
                <a:cs typeface="Calibri"/>
              </a:rPr>
              <a:t>  </a:t>
            </a:r>
            <a:r>
              <a:rPr sz="1542" b="1" dirty="0">
                <a:latin typeface="Calibri"/>
                <a:cs typeface="Calibri"/>
              </a:rPr>
              <a:t>development</a:t>
            </a:r>
            <a:r>
              <a:rPr sz="1542" b="1" spc="363" dirty="0">
                <a:latin typeface="Calibri"/>
                <a:cs typeface="Calibri"/>
              </a:rPr>
              <a:t>  </a:t>
            </a:r>
            <a:r>
              <a:rPr sz="1542" b="1" dirty="0">
                <a:latin typeface="Calibri"/>
                <a:cs typeface="Calibri"/>
              </a:rPr>
              <a:t>of</a:t>
            </a:r>
            <a:r>
              <a:rPr sz="1542" b="1" spc="340" dirty="0">
                <a:latin typeface="Calibri"/>
                <a:cs typeface="Calibri"/>
              </a:rPr>
              <a:t>  </a:t>
            </a:r>
            <a:r>
              <a:rPr sz="1542" b="1" dirty="0">
                <a:latin typeface="Calibri"/>
                <a:cs typeface="Calibri"/>
              </a:rPr>
              <a:t>the</a:t>
            </a:r>
            <a:r>
              <a:rPr sz="1542" b="1" spc="371" dirty="0">
                <a:latin typeface="Calibri"/>
                <a:cs typeface="Calibri"/>
              </a:rPr>
              <a:t>  </a:t>
            </a:r>
            <a:r>
              <a:rPr sz="1542" b="1" dirty="0">
                <a:latin typeface="Calibri"/>
                <a:cs typeface="Calibri"/>
              </a:rPr>
              <a:t>New</a:t>
            </a:r>
            <a:r>
              <a:rPr sz="1542" b="1" spc="326" dirty="0">
                <a:latin typeface="Calibri"/>
                <a:cs typeface="Calibri"/>
              </a:rPr>
              <a:t>  </a:t>
            </a:r>
            <a:r>
              <a:rPr sz="1542" b="1" spc="-9" dirty="0">
                <a:latin typeface="Calibri"/>
                <a:cs typeface="Calibri"/>
              </a:rPr>
              <a:t>International </a:t>
            </a:r>
            <a:r>
              <a:rPr sz="1542" b="1" dirty="0">
                <a:latin typeface="Calibri"/>
                <a:cs typeface="Calibri"/>
              </a:rPr>
              <a:t>Payment</a:t>
            </a:r>
            <a:r>
              <a:rPr sz="1542" b="1" spc="68" dirty="0">
                <a:latin typeface="Calibri"/>
                <a:cs typeface="Calibri"/>
              </a:rPr>
              <a:t> </a:t>
            </a:r>
            <a:r>
              <a:rPr sz="1542" b="1" dirty="0">
                <a:latin typeface="Calibri"/>
                <a:cs typeface="Calibri"/>
              </a:rPr>
              <a:t>System</a:t>
            </a:r>
            <a:r>
              <a:rPr sz="1542" b="1" spc="77" dirty="0">
                <a:latin typeface="Calibri"/>
                <a:cs typeface="Calibri"/>
              </a:rPr>
              <a:t> </a:t>
            </a:r>
            <a:r>
              <a:rPr sz="1542" b="1" dirty="0">
                <a:latin typeface="Calibri"/>
                <a:cs typeface="Calibri"/>
              </a:rPr>
              <a:t>Project</a:t>
            </a:r>
            <a:r>
              <a:rPr sz="1542" b="1" spc="68" dirty="0">
                <a:latin typeface="Calibri"/>
                <a:cs typeface="Calibri"/>
              </a:rPr>
              <a:t> </a:t>
            </a:r>
            <a:r>
              <a:rPr sz="1542" b="1" dirty="0">
                <a:latin typeface="Calibri"/>
                <a:cs typeface="Calibri"/>
              </a:rPr>
              <a:t>(NIPS)</a:t>
            </a:r>
            <a:r>
              <a:rPr sz="1542" b="1" spc="41" dirty="0">
                <a:latin typeface="Calibri"/>
                <a:cs typeface="Calibri"/>
              </a:rPr>
              <a:t> </a:t>
            </a:r>
            <a:r>
              <a:rPr sz="1542" b="1" dirty="0">
                <a:latin typeface="Calibri"/>
                <a:cs typeface="Calibri"/>
              </a:rPr>
              <a:t>was</a:t>
            </a:r>
            <a:r>
              <a:rPr sz="1542" b="1" spc="77" dirty="0">
                <a:latin typeface="Calibri"/>
                <a:cs typeface="Calibri"/>
              </a:rPr>
              <a:t> </a:t>
            </a:r>
            <a:r>
              <a:rPr sz="1542" b="1" dirty="0">
                <a:latin typeface="Calibri"/>
                <a:cs typeface="Calibri"/>
              </a:rPr>
              <a:t>highlighted</a:t>
            </a:r>
            <a:r>
              <a:rPr sz="1542" b="1" spc="54" dirty="0">
                <a:latin typeface="Calibri"/>
                <a:cs typeface="Calibri"/>
              </a:rPr>
              <a:t> </a:t>
            </a:r>
            <a:r>
              <a:rPr sz="1542" b="1" spc="-23" dirty="0">
                <a:latin typeface="Calibri"/>
                <a:cs typeface="Calibri"/>
              </a:rPr>
              <a:t>by </a:t>
            </a:r>
            <a:r>
              <a:rPr sz="1542" b="1" dirty="0">
                <a:latin typeface="Calibri"/>
                <a:cs typeface="Calibri"/>
              </a:rPr>
              <a:t>the</a:t>
            </a:r>
            <a:r>
              <a:rPr sz="1542" b="1" spc="295" dirty="0">
                <a:latin typeface="Calibri"/>
                <a:cs typeface="Calibri"/>
              </a:rPr>
              <a:t> </a:t>
            </a:r>
            <a:r>
              <a:rPr sz="1542" b="1" dirty="0">
                <a:latin typeface="Calibri"/>
                <a:cs typeface="Calibri"/>
              </a:rPr>
              <a:t>heads</a:t>
            </a:r>
            <a:r>
              <a:rPr sz="1542" b="1" spc="281" dirty="0">
                <a:latin typeface="Calibri"/>
                <a:cs typeface="Calibri"/>
              </a:rPr>
              <a:t> </a:t>
            </a:r>
            <a:r>
              <a:rPr sz="1542" b="1" dirty="0">
                <a:latin typeface="Calibri"/>
                <a:cs typeface="Calibri"/>
              </a:rPr>
              <a:t>of</a:t>
            </a:r>
            <a:r>
              <a:rPr sz="1542" b="1" spc="136" dirty="0">
                <a:latin typeface="Calibri"/>
                <a:cs typeface="Calibri"/>
              </a:rPr>
              <a:t> </a:t>
            </a:r>
            <a:r>
              <a:rPr sz="1542" b="1" dirty="0">
                <a:latin typeface="Calibri"/>
                <a:cs typeface="Calibri"/>
              </a:rPr>
              <a:t>the</a:t>
            </a:r>
            <a:r>
              <a:rPr sz="1542" b="1" spc="213" dirty="0">
                <a:latin typeface="Calibri"/>
                <a:cs typeface="Calibri"/>
              </a:rPr>
              <a:t> </a:t>
            </a:r>
            <a:r>
              <a:rPr sz="1542" b="1" dirty="0">
                <a:latin typeface="Calibri"/>
                <a:cs typeface="Calibri"/>
              </a:rPr>
              <a:t>BRICS</a:t>
            </a:r>
            <a:r>
              <a:rPr sz="1542" b="1" spc="254" dirty="0">
                <a:latin typeface="Calibri"/>
                <a:cs typeface="Calibri"/>
              </a:rPr>
              <a:t> </a:t>
            </a:r>
            <a:r>
              <a:rPr sz="1542" b="1" dirty="0">
                <a:latin typeface="Calibri"/>
                <a:cs typeface="Calibri"/>
              </a:rPr>
              <a:t>Business</a:t>
            </a:r>
            <a:r>
              <a:rPr sz="1542" b="1" spc="195" dirty="0">
                <a:latin typeface="Calibri"/>
                <a:cs typeface="Calibri"/>
              </a:rPr>
              <a:t> </a:t>
            </a:r>
            <a:r>
              <a:rPr sz="1542" b="1" dirty="0">
                <a:latin typeface="Calibri"/>
                <a:cs typeface="Calibri"/>
              </a:rPr>
              <a:t>Council</a:t>
            </a:r>
            <a:r>
              <a:rPr sz="1542" b="1" spc="245" dirty="0">
                <a:latin typeface="Calibri"/>
                <a:cs typeface="Calibri"/>
              </a:rPr>
              <a:t> </a:t>
            </a:r>
            <a:r>
              <a:rPr sz="1542" b="1" spc="-9" dirty="0">
                <a:latin typeface="Calibri"/>
                <a:cs typeface="Calibri"/>
              </a:rPr>
              <a:t>national </a:t>
            </a:r>
            <a:r>
              <a:rPr sz="1542" b="1" dirty="0">
                <a:latin typeface="Calibri"/>
                <a:cs typeface="Calibri"/>
              </a:rPr>
              <a:t>chapters</a:t>
            </a:r>
            <a:r>
              <a:rPr sz="1542" b="1" spc="95" dirty="0">
                <a:latin typeface="Calibri"/>
                <a:cs typeface="Calibri"/>
              </a:rPr>
              <a:t>  </a:t>
            </a:r>
            <a:r>
              <a:rPr sz="1542" b="1" dirty="0">
                <a:latin typeface="Calibri"/>
                <a:cs typeface="Calibri"/>
              </a:rPr>
              <a:t>among</a:t>
            </a:r>
            <a:r>
              <a:rPr sz="1542" b="1" spc="86" dirty="0">
                <a:latin typeface="Calibri"/>
                <a:cs typeface="Calibri"/>
              </a:rPr>
              <a:t>  </a:t>
            </a:r>
            <a:r>
              <a:rPr sz="1542" b="1" dirty="0">
                <a:latin typeface="Calibri"/>
                <a:cs typeface="Calibri"/>
              </a:rPr>
              <a:t>the</a:t>
            </a:r>
            <a:r>
              <a:rPr sz="1542" b="1" spc="109" dirty="0">
                <a:latin typeface="Calibri"/>
                <a:cs typeface="Calibri"/>
              </a:rPr>
              <a:t>  </a:t>
            </a:r>
            <a:r>
              <a:rPr sz="1542" b="1" dirty="0">
                <a:latin typeface="Calibri"/>
                <a:cs typeface="Calibri"/>
              </a:rPr>
              <a:t>priority</a:t>
            </a:r>
            <a:r>
              <a:rPr sz="1542" b="1" spc="91" dirty="0">
                <a:latin typeface="Calibri"/>
                <a:cs typeface="Calibri"/>
              </a:rPr>
              <a:t>  </a:t>
            </a:r>
            <a:r>
              <a:rPr sz="1542" b="1" dirty="0">
                <a:latin typeface="Calibri"/>
                <a:cs typeface="Calibri"/>
              </a:rPr>
              <a:t>items</a:t>
            </a:r>
            <a:r>
              <a:rPr sz="1542" b="1" spc="95" dirty="0">
                <a:latin typeface="Calibri"/>
                <a:cs typeface="Calibri"/>
              </a:rPr>
              <a:t>  </a:t>
            </a:r>
            <a:r>
              <a:rPr sz="1542" b="1" dirty="0">
                <a:latin typeface="Calibri"/>
                <a:cs typeface="Calibri"/>
              </a:rPr>
              <a:t>of</a:t>
            </a:r>
            <a:r>
              <a:rPr sz="1542" b="1" spc="77" dirty="0">
                <a:latin typeface="Calibri"/>
                <a:cs typeface="Calibri"/>
              </a:rPr>
              <a:t>  </a:t>
            </a:r>
            <a:r>
              <a:rPr sz="1542" b="1" spc="-9" dirty="0">
                <a:latin typeface="Calibri"/>
                <a:cs typeface="Calibri"/>
              </a:rPr>
              <a:t>common </a:t>
            </a:r>
            <a:r>
              <a:rPr sz="1542" b="1" dirty="0">
                <a:latin typeface="Calibri"/>
                <a:cs typeface="Calibri"/>
              </a:rPr>
              <a:t>interest,</a:t>
            </a:r>
            <a:r>
              <a:rPr sz="1542" b="1" spc="-91" dirty="0">
                <a:latin typeface="Calibri"/>
                <a:cs typeface="Calibri"/>
              </a:rPr>
              <a:t> </a:t>
            </a:r>
            <a:r>
              <a:rPr sz="1542" b="1" dirty="0">
                <a:latin typeface="Calibri"/>
                <a:cs typeface="Calibri"/>
              </a:rPr>
              <a:t>where</a:t>
            </a:r>
            <a:r>
              <a:rPr sz="1542" b="1" spc="-9" dirty="0">
                <a:latin typeface="Calibri"/>
                <a:cs typeface="Calibri"/>
              </a:rPr>
              <a:t> </a:t>
            </a:r>
            <a:r>
              <a:rPr sz="1542" b="1" dirty="0">
                <a:latin typeface="Calibri"/>
                <a:cs typeface="Calibri"/>
              </a:rPr>
              <a:t>the</a:t>
            </a:r>
            <a:r>
              <a:rPr sz="1542" b="1" spc="-5" dirty="0">
                <a:latin typeface="Calibri"/>
                <a:cs typeface="Calibri"/>
              </a:rPr>
              <a:t> </a:t>
            </a:r>
            <a:r>
              <a:rPr sz="1542" b="1" dirty="0">
                <a:latin typeface="Calibri"/>
                <a:cs typeface="Calibri"/>
              </a:rPr>
              <a:t>progress</a:t>
            </a:r>
            <a:r>
              <a:rPr sz="1542" b="1" spc="-27" dirty="0">
                <a:latin typeface="Calibri"/>
                <a:cs typeface="Calibri"/>
              </a:rPr>
              <a:t> </a:t>
            </a:r>
            <a:r>
              <a:rPr sz="1542" b="1" spc="-18" dirty="0">
                <a:latin typeface="Calibri"/>
                <a:cs typeface="Calibri"/>
              </a:rPr>
              <a:t>has</a:t>
            </a:r>
            <a:r>
              <a:rPr sz="1542" b="1" spc="-27" dirty="0">
                <a:latin typeface="Calibri"/>
                <a:cs typeface="Calibri"/>
              </a:rPr>
              <a:t> </a:t>
            </a:r>
            <a:r>
              <a:rPr sz="1542" b="1" dirty="0">
                <a:latin typeface="Calibri"/>
                <a:cs typeface="Calibri"/>
              </a:rPr>
              <a:t>been</a:t>
            </a:r>
            <a:r>
              <a:rPr sz="1542" b="1" spc="-59" dirty="0">
                <a:latin typeface="Calibri"/>
                <a:cs typeface="Calibri"/>
              </a:rPr>
              <a:t> </a:t>
            </a:r>
            <a:r>
              <a:rPr sz="1542" b="1" spc="-9" dirty="0">
                <a:latin typeface="Calibri"/>
                <a:cs typeface="Calibri"/>
              </a:rPr>
              <a:t>achieved.</a:t>
            </a:r>
            <a:endParaRPr sz="1542" dirty="0">
              <a:latin typeface="Calibri"/>
              <a:cs typeface="Calibri"/>
            </a:endParaRPr>
          </a:p>
        </p:txBody>
      </p:sp>
      <p:grpSp>
        <p:nvGrpSpPr>
          <p:cNvPr id="4" name="object 4"/>
          <p:cNvGrpSpPr/>
          <p:nvPr/>
        </p:nvGrpSpPr>
        <p:grpSpPr>
          <a:xfrm>
            <a:off x="970627" y="1999851"/>
            <a:ext cx="10880714" cy="4419403"/>
            <a:chOff x="-469900" y="2235041"/>
            <a:chExt cx="11999009" cy="4873620"/>
          </a:xfrm>
        </p:grpSpPr>
        <p:pic>
          <p:nvPicPr>
            <p:cNvPr id="5" name="object 5"/>
            <p:cNvPicPr/>
            <p:nvPr/>
          </p:nvPicPr>
          <p:blipFill>
            <a:blip r:embed="rId3" cstate="print"/>
            <a:stretch>
              <a:fillRect/>
            </a:stretch>
          </p:blipFill>
          <p:spPr>
            <a:xfrm>
              <a:off x="2059553" y="2235041"/>
              <a:ext cx="2527300" cy="1701793"/>
            </a:xfrm>
            <a:prstGeom prst="rect">
              <a:avLst/>
            </a:prstGeom>
          </p:spPr>
        </p:pic>
        <p:pic>
          <p:nvPicPr>
            <p:cNvPr id="6" name="object 6"/>
            <p:cNvPicPr/>
            <p:nvPr/>
          </p:nvPicPr>
          <p:blipFill>
            <a:blip r:embed="rId4" cstate="print"/>
            <a:stretch>
              <a:fillRect/>
            </a:stretch>
          </p:blipFill>
          <p:spPr>
            <a:xfrm>
              <a:off x="4160606" y="4170182"/>
              <a:ext cx="2882900" cy="1803393"/>
            </a:xfrm>
            <a:prstGeom prst="rect">
              <a:avLst/>
            </a:prstGeom>
          </p:spPr>
        </p:pic>
        <p:pic>
          <p:nvPicPr>
            <p:cNvPr id="7" name="object 7"/>
            <p:cNvPicPr/>
            <p:nvPr/>
          </p:nvPicPr>
          <p:blipFill>
            <a:blip r:embed="rId5" cstate="print"/>
            <a:stretch>
              <a:fillRect/>
            </a:stretch>
          </p:blipFill>
          <p:spPr>
            <a:xfrm>
              <a:off x="7489264" y="4577246"/>
              <a:ext cx="4039845" cy="2531415"/>
            </a:xfrm>
            <a:prstGeom prst="rect">
              <a:avLst/>
            </a:prstGeom>
          </p:spPr>
        </p:pic>
        <p:pic>
          <p:nvPicPr>
            <p:cNvPr id="8" name="object 8"/>
            <p:cNvPicPr/>
            <p:nvPr/>
          </p:nvPicPr>
          <p:blipFill>
            <a:blip r:embed="rId6" cstate="print"/>
            <a:stretch>
              <a:fillRect/>
            </a:stretch>
          </p:blipFill>
          <p:spPr>
            <a:xfrm>
              <a:off x="-469900" y="2494067"/>
              <a:ext cx="2171699" cy="3149600"/>
            </a:xfrm>
            <a:prstGeom prst="rect">
              <a:avLst/>
            </a:prstGeom>
          </p:spPr>
        </p:pic>
      </p:grpSp>
      <p:sp>
        <p:nvSpPr>
          <p:cNvPr id="9" name="object 9"/>
          <p:cNvSpPr txBox="1">
            <a:spLocks noGrp="1"/>
          </p:cNvSpPr>
          <p:nvPr>
            <p:ph type="title"/>
          </p:nvPr>
        </p:nvSpPr>
        <p:spPr>
          <a:xfrm>
            <a:off x="643537" y="855676"/>
            <a:ext cx="11109191" cy="714201"/>
          </a:xfrm>
          <a:prstGeom prst="rect">
            <a:avLst/>
          </a:prstGeom>
        </p:spPr>
        <p:txBody>
          <a:bodyPr vert="horz" wrap="square" lIns="0" tIns="4031" rIns="0" bIns="0" rtlCol="0" anchor="ctr">
            <a:spAutoFit/>
          </a:bodyPr>
          <a:lstStyle/>
          <a:p>
            <a:pPr marL="11516" marR="4607">
              <a:lnSpc>
                <a:spcPct val="102600"/>
              </a:lnSpc>
              <a:spcBef>
                <a:spcPts val="32"/>
              </a:spcBef>
            </a:pPr>
            <a:r>
              <a:rPr sz="2400" dirty="0">
                <a:latin typeface="BIZ UDPゴシック" panose="020B0400000000000000" pitchFamily="50" charset="-128"/>
                <a:ea typeface="BIZ UDPゴシック" panose="020B0400000000000000" pitchFamily="50" charset="-128"/>
              </a:rPr>
              <a:t>NIPS</a:t>
            </a:r>
            <a:r>
              <a:rPr sz="2400" spc="103"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PROJECT</a:t>
            </a:r>
            <a:r>
              <a:rPr sz="2400" spc="50"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IN</a:t>
            </a:r>
            <a:r>
              <a:rPr sz="2400" spc="-45"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THE</a:t>
            </a:r>
            <a:r>
              <a:rPr sz="2400" spc="141"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FIFTH</a:t>
            </a:r>
            <a:r>
              <a:rPr sz="2400" spc="77"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ANNUAL </a:t>
            </a:r>
            <a:r>
              <a:rPr sz="2400" dirty="0">
                <a:latin typeface="BIZ UDPゴシック" panose="020B0400000000000000" pitchFamily="50" charset="-128"/>
                <a:ea typeface="BIZ UDPゴシック" panose="020B0400000000000000" pitchFamily="50" charset="-128"/>
              </a:rPr>
              <a:t>OF</a:t>
            </a:r>
            <a:r>
              <a:rPr sz="2400" spc="32"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THE</a:t>
            </a:r>
            <a:r>
              <a:rPr sz="2400" spc="73"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BRICS</a:t>
            </a:r>
            <a:r>
              <a:rPr sz="2400" spc="32"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BUSINESS</a:t>
            </a:r>
            <a:r>
              <a:rPr sz="2400" spc="127"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COUNCIL</a:t>
            </a:r>
          </a:p>
        </p:txBody>
      </p:sp>
      <p:sp>
        <p:nvSpPr>
          <p:cNvPr id="10" name="object 10"/>
          <p:cNvSpPr txBox="1"/>
          <p:nvPr/>
        </p:nvSpPr>
        <p:spPr>
          <a:xfrm>
            <a:off x="403412" y="5520772"/>
            <a:ext cx="6976168" cy="481552"/>
          </a:xfrm>
          <a:prstGeom prst="rect">
            <a:avLst/>
          </a:prstGeom>
        </p:spPr>
        <p:txBody>
          <a:bodyPr vert="horz" wrap="square" lIns="0" tIns="9789" rIns="0" bIns="0" rtlCol="0">
            <a:spAutoFit/>
          </a:bodyPr>
          <a:lstStyle/>
          <a:p>
            <a:pPr marL="34549" marR="27639" algn="just">
              <a:lnSpc>
                <a:spcPct val="100600"/>
              </a:lnSpc>
              <a:spcBef>
                <a:spcPts val="77"/>
              </a:spcBef>
            </a:pPr>
            <a:r>
              <a:rPr sz="1542" b="1" dirty="0">
                <a:latin typeface="Calibri"/>
                <a:cs typeface="Calibri"/>
              </a:rPr>
              <a:t>NIPS</a:t>
            </a:r>
            <a:r>
              <a:rPr sz="1542" b="1" spc="336" dirty="0">
                <a:latin typeface="Calibri"/>
                <a:cs typeface="Calibri"/>
              </a:rPr>
              <a:t> </a:t>
            </a:r>
            <a:r>
              <a:rPr sz="1542" b="1" dirty="0">
                <a:latin typeface="Calibri"/>
                <a:cs typeface="Calibri"/>
              </a:rPr>
              <a:t>initiative</a:t>
            </a:r>
            <a:r>
              <a:rPr sz="1542" b="1" spc="381" dirty="0">
                <a:latin typeface="Calibri"/>
                <a:cs typeface="Calibri"/>
              </a:rPr>
              <a:t> </a:t>
            </a:r>
            <a:r>
              <a:rPr sz="1542" b="1" dirty="0">
                <a:latin typeface="Calibri"/>
                <a:cs typeface="Calibri"/>
              </a:rPr>
              <a:t>has</a:t>
            </a:r>
            <a:r>
              <a:rPr sz="1542" b="1" spc="358" dirty="0">
                <a:latin typeface="Calibri"/>
                <a:cs typeface="Calibri"/>
              </a:rPr>
              <a:t> </a:t>
            </a:r>
            <a:r>
              <a:rPr sz="1542" b="1" dirty="0">
                <a:latin typeface="Calibri"/>
                <a:cs typeface="Calibri"/>
              </a:rPr>
              <a:t>been</a:t>
            </a:r>
            <a:r>
              <a:rPr sz="1542" b="1" spc="331" dirty="0">
                <a:latin typeface="Calibri"/>
                <a:cs typeface="Calibri"/>
              </a:rPr>
              <a:t> </a:t>
            </a:r>
            <a:r>
              <a:rPr sz="1542" b="1" dirty="0">
                <a:latin typeface="Calibri"/>
                <a:cs typeface="Calibri"/>
              </a:rPr>
              <a:t>championed</a:t>
            </a:r>
            <a:r>
              <a:rPr sz="1542" b="1" spc="326" dirty="0">
                <a:latin typeface="Calibri"/>
                <a:cs typeface="Calibri"/>
              </a:rPr>
              <a:t> </a:t>
            </a:r>
            <a:r>
              <a:rPr sz="1542" b="1" dirty="0">
                <a:latin typeface="Calibri"/>
                <a:cs typeface="Calibri"/>
              </a:rPr>
              <a:t>by</a:t>
            </a:r>
            <a:r>
              <a:rPr sz="1542" b="1" spc="336" dirty="0">
                <a:latin typeface="Calibri"/>
                <a:cs typeface="Calibri"/>
              </a:rPr>
              <a:t> </a:t>
            </a:r>
            <a:r>
              <a:rPr sz="1542" b="1" dirty="0">
                <a:latin typeface="Calibri"/>
                <a:cs typeface="Calibri"/>
              </a:rPr>
              <a:t>the</a:t>
            </a:r>
            <a:r>
              <a:rPr sz="1542" b="1" spc="295" dirty="0">
                <a:latin typeface="Calibri"/>
                <a:cs typeface="Calibri"/>
              </a:rPr>
              <a:t> </a:t>
            </a:r>
            <a:r>
              <a:rPr sz="1542" b="1" spc="-9" dirty="0">
                <a:latin typeface="Calibri"/>
                <a:cs typeface="Calibri"/>
              </a:rPr>
              <a:t>Council </a:t>
            </a:r>
            <a:r>
              <a:rPr sz="1542" b="1" dirty="0">
                <a:latin typeface="Calibri"/>
                <a:cs typeface="Calibri"/>
              </a:rPr>
              <a:t>alongside</a:t>
            </a:r>
            <a:r>
              <a:rPr sz="1542" b="1" spc="100" dirty="0">
                <a:latin typeface="Calibri"/>
                <a:cs typeface="Calibri"/>
              </a:rPr>
              <a:t>  </a:t>
            </a:r>
            <a:r>
              <a:rPr sz="1542" b="1" dirty="0">
                <a:latin typeface="Calibri"/>
                <a:cs typeface="Calibri"/>
              </a:rPr>
              <a:t>a</a:t>
            </a:r>
            <a:r>
              <a:rPr sz="1542" b="1" spc="63" dirty="0">
                <a:latin typeface="Calibri"/>
                <a:cs typeface="Calibri"/>
              </a:rPr>
              <a:t>  </a:t>
            </a:r>
            <a:r>
              <a:rPr sz="1542" b="1" dirty="0">
                <a:latin typeface="Calibri"/>
                <a:cs typeface="Calibri"/>
              </a:rPr>
              <a:t>few</a:t>
            </a:r>
            <a:r>
              <a:rPr sz="1542" b="1" spc="100" dirty="0">
                <a:latin typeface="Calibri"/>
                <a:cs typeface="Calibri"/>
              </a:rPr>
              <a:t>  </a:t>
            </a:r>
            <a:r>
              <a:rPr sz="1542" b="1" dirty="0">
                <a:latin typeface="Calibri"/>
                <a:cs typeface="Calibri"/>
              </a:rPr>
              <a:t>others</a:t>
            </a:r>
            <a:r>
              <a:rPr sz="1542" b="1" spc="444" dirty="0">
                <a:latin typeface="Calibri"/>
                <a:cs typeface="Calibri"/>
              </a:rPr>
              <a:t> </a:t>
            </a:r>
            <a:r>
              <a:rPr sz="1542" b="1" dirty="0">
                <a:latin typeface="Calibri"/>
                <a:cs typeface="Calibri"/>
              </a:rPr>
              <a:t>at</a:t>
            </a:r>
            <a:r>
              <a:rPr sz="1542" b="1" spc="86" dirty="0">
                <a:latin typeface="Calibri"/>
                <a:cs typeface="Calibri"/>
              </a:rPr>
              <a:t>  </a:t>
            </a:r>
            <a:r>
              <a:rPr sz="1542" b="1" dirty="0">
                <a:latin typeface="Calibri"/>
                <a:cs typeface="Calibri"/>
              </a:rPr>
              <a:t>the</a:t>
            </a:r>
            <a:r>
              <a:rPr sz="1542" b="1" spc="59" dirty="0">
                <a:latin typeface="Calibri"/>
                <a:cs typeface="Calibri"/>
              </a:rPr>
              <a:t>  </a:t>
            </a:r>
            <a:r>
              <a:rPr sz="1542" b="1" dirty="0">
                <a:latin typeface="Calibri"/>
                <a:cs typeface="Calibri"/>
              </a:rPr>
              <a:t>presentation</a:t>
            </a:r>
            <a:r>
              <a:rPr sz="1542" b="1" spc="73" dirty="0">
                <a:latin typeface="Calibri"/>
                <a:cs typeface="Calibri"/>
              </a:rPr>
              <a:t>  </a:t>
            </a:r>
            <a:r>
              <a:rPr sz="1542" b="1" dirty="0">
                <a:latin typeface="Calibri"/>
                <a:cs typeface="Calibri"/>
              </a:rPr>
              <a:t>of</a:t>
            </a:r>
            <a:r>
              <a:rPr sz="1542" b="1" spc="404" dirty="0">
                <a:latin typeface="Calibri"/>
                <a:cs typeface="Calibri"/>
              </a:rPr>
              <a:t> </a:t>
            </a:r>
            <a:r>
              <a:rPr sz="1542" b="1" spc="-23" dirty="0">
                <a:latin typeface="Calibri"/>
                <a:cs typeface="Calibri"/>
              </a:rPr>
              <a:t>the </a:t>
            </a:r>
            <a:r>
              <a:rPr sz="1542" b="1" dirty="0">
                <a:latin typeface="Calibri"/>
                <a:cs typeface="Calibri"/>
              </a:rPr>
              <a:t>Annual</a:t>
            </a:r>
            <a:r>
              <a:rPr sz="1542" b="1" spc="91" dirty="0">
                <a:latin typeface="Calibri"/>
                <a:cs typeface="Calibri"/>
              </a:rPr>
              <a:t> </a:t>
            </a:r>
            <a:r>
              <a:rPr sz="1542" b="1" dirty="0">
                <a:latin typeface="Calibri"/>
                <a:cs typeface="Calibri"/>
              </a:rPr>
              <a:t>Report</a:t>
            </a:r>
            <a:r>
              <a:rPr sz="1542" b="1" spc="-59" dirty="0">
                <a:latin typeface="Calibri"/>
                <a:cs typeface="Calibri"/>
              </a:rPr>
              <a:t> </a:t>
            </a:r>
            <a:r>
              <a:rPr sz="1542" b="1" dirty="0">
                <a:latin typeface="Calibri"/>
                <a:cs typeface="Calibri"/>
              </a:rPr>
              <a:t>to</a:t>
            </a:r>
            <a:r>
              <a:rPr sz="1542" b="1" spc="-86" dirty="0">
                <a:latin typeface="Calibri"/>
                <a:cs typeface="Calibri"/>
              </a:rPr>
              <a:t> </a:t>
            </a:r>
            <a:r>
              <a:rPr sz="1542" b="1" dirty="0">
                <a:latin typeface="Calibri"/>
                <a:cs typeface="Calibri"/>
              </a:rPr>
              <a:t>the</a:t>
            </a:r>
            <a:r>
              <a:rPr sz="1542" b="1" spc="63" dirty="0">
                <a:latin typeface="Calibri"/>
                <a:cs typeface="Calibri"/>
              </a:rPr>
              <a:t> </a:t>
            </a:r>
            <a:r>
              <a:rPr sz="1542" b="1" dirty="0">
                <a:latin typeface="Calibri"/>
                <a:cs typeface="Calibri"/>
              </a:rPr>
              <a:t>BRICS</a:t>
            </a:r>
            <a:r>
              <a:rPr sz="1542" b="1" spc="-77" dirty="0">
                <a:latin typeface="Calibri"/>
                <a:cs typeface="Calibri"/>
              </a:rPr>
              <a:t> </a:t>
            </a:r>
            <a:r>
              <a:rPr sz="1542" b="1" dirty="0">
                <a:latin typeface="Calibri"/>
                <a:cs typeface="Calibri"/>
              </a:rPr>
              <a:t>leaders</a:t>
            </a:r>
            <a:r>
              <a:rPr sz="1542" b="1" spc="-54" dirty="0">
                <a:latin typeface="Calibri"/>
                <a:cs typeface="Calibri"/>
              </a:rPr>
              <a:t> </a:t>
            </a:r>
            <a:r>
              <a:rPr sz="1542" b="1" spc="-18" dirty="0">
                <a:latin typeface="Calibri"/>
                <a:cs typeface="Calibri"/>
              </a:rPr>
              <a:t>at</a:t>
            </a:r>
            <a:r>
              <a:rPr sz="1542" b="1" spc="-63" dirty="0">
                <a:latin typeface="Calibri"/>
                <a:cs typeface="Calibri"/>
              </a:rPr>
              <a:t> </a:t>
            </a:r>
            <a:r>
              <a:rPr sz="1542" b="1" dirty="0">
                <a:latin typeface="Calibri"/>
                <a:cs typeface="Calibri"/>
              </a:rPr>
              <a:t>the</a:t>
            </a:r>
            <a:r>
              <a:rPr sz="1542" b="1" spc="-27" dirty="0">
                <a:latin typeface="Calibri"/>
                <a:cs typeface="Calibri"/>
              </a:rPr>
              <a:t> </a:t>
            </a:r>
            <a:r>
              <a:rPr sz="1542" b="1" dirty="0">
                <a:latin typeface="Calibri"/>
                <a:cs typeface="Calibri"/>
              </a:rPr>
              <a:t>10</a:t>
            </a:r>
            <a:r>
              <a:rPr sz="1496" b="1" baseline="25252" dirty="0">
                <a:latin typeface="Calibri"/>
                <a:cs typeface="Calibri"/>
              </a:rPr>
              <a:t>th</a:t>
            </a:r>
            <a:r>
              <a:rPr sz="1496" b="1" spc="88" baseline="25252" dirty="0">
                <a:latin typeface="Calibri"/>
                <a:cs typeface="Calibri"/>
              </a:rPr>
              <a:t> </a:t>
            </a:r>
            <a:r>
              <a:rPr sz="1542" b="1" spc="-9" dirty="0">
                <a:latin typeface="Calibri"/>
                <a:cs typeface="Calibri"/>
              </a:rPr>
              <a:t>Summit</a:t>
            </a:r>
            <a:endParaRPr sz="1542" dirty="0">
              <a:latin typeface="Calibri"/>
              <a:cs typeface="Calibri"/>
            </a:endParaRPr>
          </a:p>
        </p:txBody>
      </p:sp>
      <p:sp>
        <p:nvSpPr>
          <p:cNvPr id="11" name="正方形/長方形 10">
            <a:extLst>
              <a:ext uri="{FF2B5EF4-FFF2-40B4-BE49-F238E27FC236}">
                <a16:creationId xmlns:a16="http://schemas.microsoft.com/office/drawing/2014/main" id="{000A43A7-9F85-D75D-3D3A-3D854EE452CC}"/>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4289" y="6253318"/>
            <a:ext cx="1111452" cy="420475"/>
          </a:xfrm>
          <a:prstGeom prst="rect">
            <a:avLst/>
          </a:prstGeom>
        </p:spPr>
      </p:pic>
      <p:grpSp>
        <p:nvGrpSpPr>
          <p:cNvPr id="3" name="object 3"/>
          <p:cNvGrpSpPr/>
          <p:nvPr/>
        </p:nvGrpSpPr>
        <p:grpSpPr>
          <a:xfrm>
            <a:off x="1650680" y="1370447"/>
            <a:ext cx="8579698" cy="4099829"/>
            <a:chOff x="444500" y="1511299"/>
            <a:chExt cx="9461500" cy="4521200"/>
          </a:xfrm>
        </p:grpSpPr>
        <p:pic>
          <p:nvPicPr>
            <p:cNvPr id="4" name="object 4"/>
            <p:cNvPicPr/>
            <p:nvPr/>
          </p:nvPicPr>
          <p:blipFill>
            <a:blip r:embed="rId3" cstate="print"/>
            <a:stretch>
              <a:fillRect/>
            </a:stretch>
          </p:blipFill>
          <p:spPr>
            <a:xfrm>
              <a:off x="444500" y="1511299"/>
              <a:ext cx="9461500" cy="4521200"/>
            </a:xfrm>
            <a:prstGeom prst="rect">
              <a:avLst/>
            </a:prstGeom>
          </p:spPr>
        </p:pic>
        <p:pic>
          <p:nvPicPr>
            <p:cNvPr id="5" name="object 5"/>
            <p:cNvPicPr/>
            <p:nvPr/>
          </p:nvPicPr>
          <p:blipFill>
            <a:blip r:embed="rId4" cstate="print"/>
            <a:stretch>
              <a:fillRect/>
            </a:stretch>
          </p:blipFill>
          <p:spPr>
            <a:xfrm>
              <a:off x="1918194" y="2476736"/>
              <a:ext cx="748943" cy="748701"/>
            </a:xfrm>
            <a:prstGeom prst="rect">
              <a:avLst/>
            </a:prstGeom>
          </p:spPr>
        </p:pic>
        <p:pic>
          <p:nvPicPr>
            <p:cNvPr id="6" name="object 6"/>
            <p:cNvPicPr/>
            <p:nvPr/>
          </p:nvPicPr>
          <p:blipFill>
            <a:blip r:embed="rId5" cstate="print"/>
            <a:stretch>
              <a:fillRect/>
            </a:stretch>
          </p:blipFill>
          <p:spPr>
            <a:xfrm>
              <a:off x="8052026" y="2476442"/>
              <a:ext cx="749425" cy="748902"/>
            </a:xfrm>
            <a:prstGeom prst="rect">
              <a:avLst/>
            </a:prstGeom>
          </p:spPr>
        </p:pic>
        <p:pic>
          <p:nvPicPr>
            <p:cNvPr id="7" name="object 7"/>
            <p:cNvPicPr/>
            <p:nvPr/>
          </p:nvPicPr>
          <p:blipFill>
            <a:blip r:embed="rId6" cstate="print"/>
            <a:stretch>
              <a:fillRect/>
            </a:stretch>
          </p:blipFill>
          <p:spPr>
            <a:xfrm>
              <a:off x="7924800" y="2070100"/>
              <a:ext cx="419100" cy="419093"/>
            </a:xfrm>
            <a:prstGeom prst="rect">
              <a:avLst/>
            </a:prstGeom>
          </p:spPr>
        </p:pic>
        <p:pic>
          <p:nvPicPr>
            <p:cNvPr id="8" name="object 8"/>
            <p:cNvPicPr/>
            <p:nvPr/>
          </p:nvPicPr>
          <p:blipFill>
            <a:blip r:embed="rId7" cstate="print"/>
            <a:stretch>
              <a:fillRect/>
            </a:stretch>
          </p:blipFill>
          <p:spPr>
            <a:xfrm>
              <a:off x="2616224" y="4293167"/>
              <a:ext cx="748980" cy="748150"/>
            </a:xfrm>
            <a:prstGeom prst="rect">
              <a:avLst/>
            </a:prstGeom>
          </p:spPr>
        </p:pic>
        <p:pic>
          <p:nvPicPr>
            <p:cNvPr id="9" name="object 9"/>
            <p:cNvPicPr/>
            <p:nvPr/>
          </p:nvPicPr>
          <p:blipFill>
            <a:blip r:embed="rId6" cstate="print"/>
            <a:stretch>
              <a:fillRect/>
            </a:stretch>
          </p:blipFill>
          <p:spPr>
            <a:xfrm>
              <a:off x="2171700" y="4191000"/>
              <a:ext cx="419099" cy="406394"/>
            </a:xfrm>
            <a:prstGeom prst="rect">
              <a:avLst/>
            </a:prstGeom>
          </p:spPr>
        </p:pic>
        <p:sp>
          <p:nvSpPr>
            <p:cNvPr id="10" name="object 10"/>
            <p:cNvSpPr/>
            <p:nvPr/>
          </p:nvSpPr>
          <p:spPr>
            <a:xfrm>
              <a:off x="4835804" y="5350607"/>
              <a:ext cx="730250" cy="320040"/>
            </a:xfrm>
            <a:custGeom>
              <a:avLst/>
              <a:gdLst/>
              <a:ahLst/>
              <a:cxnLst/>
              <a:rect l="l" t="t" r="r" b="b"/>
              <a:pathLst>
                <a:path w="730250" h="320039">
                  <a:moveTo>
                    <a:pt x="729957" y="0"/>
                  </a:moveTo>
                  <a:lnTo>
                    <a:pt x="0" y="1981"/>
                  </a:lnTo>
                  <a:lnTo>
                    <a:pt x="9931" y="50104"/>
                  </a:lnTo>
                  <a:lnTo>
                    <a:pt x="25841" y="95676"/>
                  </a:lnTo>
                  <a:lnTo>
                    <a:pt x="47299" y="138265"/>
                  </a:lnTo>
                  <a:lnTo>
                    <a:pt x="73871" y="177442"/>
                  </a:lnTo>
                  <a:lnTo>
                    <a:pt x="105125" y="212777"/>
                  </a:lnTo>
                  <a:lnTo>
                    <a:pt x="140629" y="243839"/>
                  </a:lnTo>
                  <a:lnTo>
                    <a:pt x="179949" y="270197"/>
                  </a:lnTo>
                  <a:lnTo>
                    <a:pt x="222653" y="291422"/>
                  </a:lnTo>
                  <a:lnTo>
                    <a:pt x="268309" y="307083"/>
                  </a:lnTo>
                  <a:lnTo>
                    <a:pt x="316483" y="316750"/>
                  </a:lnTo>
                  <a:lnTo>
                    <a:pt x="362660" y="319972"/>
                  </a:lnTo>
                  <a:lnTo>
                    <a:pt x="407862" y="317507"/>
                  </a:lnTo>
                  <a:lnTo>
                    <a:pt x="451702" y="309653"/>
                  </a:lnTo>
                  <a:lnTo>
                    <a:pt x="493793" y="296707"/>
                  </a:lnTo>
                  <a:lnTo>
                    <a:pt x="533747" y="278965"/>
                  </a:lnTo>
                  <a:lnTo>
                    <a:pt x="571177" y="256724"/>
                  </a:lnTo>
                  <a:lnTo>
                    <a:pt x="605695" y="230281"/>
                  </a:lnTo>
                  <a:lnTo>
                    <a:pt x="636913" y="199933"/>
                  </a:lnTo>
                  <a:lnTo>
                    <a:pt x="664445" y="165976"/>
                  </a:lnTo>
                  <a:lnTo>
                    <a:pt x="687903" y="128708"/>
                  </a:lnTo>
                  <a:lnTo>
                    <a:pt x="706899" y="88424"/>
                  </a:lnTo>
                  <a:lnTo>
                    <a:pt x="721047" y="45422"/>
                  </a:lnTo>
                  <a:lnTo>
                    <a:pt x="729957" y="0"/>
                  </a:lnTo>
                  <a:close/>
                </a:path>
              </a:pathLst>
            </a:custGeom>
            <a:solidFill>
              <a:srgbClr val="5B9BD5"/>
            </a:solidFill>
          </p:spPr>
          <p:txBody>
            <a:bodyPr wrap="square" lIns="0" tIns="0" rIns="0" bIns="0" rtlCol="0"/>
            <a:lstStyle/>
            <a:p>
              <a:endParaRPr sz="1632"/>
            </a:p>
          </p:txBody>
        </p:sp>
        <p:sp>
          <p:nvSpPr>
            <p:cNvPr id="11" name="object 11"/>
            <p:cNvSpPr/>
            <p:nvPr/>
          </p:nvSpPr>
          <p:spPr>
            <a:xfrm>
              <a:off x="4835806" y="5350479"/>
              <a:ext cx="730250" cy="320040"/>
            </a:xfrm>
            <a:custGeom>
              <a:avLst/>
              <a:gdLst/>
              <a:ahLst/>
              <a:cxnLst/>
              <a:rect l="l" t="t" r="r" b="b"/>
              <a:pathLst>
                <a:path w="730250" h="320039">
                  <a:moveTo>
                    <a:pt x="730225" y="0"/>
                  </a:moveTo>
                  <a:lnTo>
                    <a:pt x="721311" y="45408"/>
                  </a:lnTo>
                  <a:lnTo>
                    <a:pt x="707159" y="88395"/>
                  </a:lnTo>
                  <a:lnTo>
                    <a:pt x="688156" y="128666"/>
                  </a:lnTo>
                  <a:lnTo>
                    <a:pt x="664689" y="165923"/>
                  </a:lnTo>
                  <a:lnTo>
                    <a:pt x="637147" y="199870"/>
                  </a:lnTo>
                  <a:lnTo>
                    <a:pt x="605917" y="230209"/>
                  </a:lnTo>
                  <a:lnTo>
                    <a:pt x="571387" y="256645"/>
                  </a:lnTo>
                  <a:lnTo>
                    <a:pt x="533944" y="278879"/>
                  </a:lnTo>
                  <a:lnTo>
                    <a:pt x="493975" y="296616"/>
                  </a:lnTo>
                  <a:lnTo>
                    <a:pt x="451870" y="309559"/>
                  </a:lnTo>
                  <a:lnTo>
                    <a:pt x="408014" y="317411"/>
                  </a:lnTo>
                  <a:lnTo>
                    <a:pt x="362796" y="319876"/>
                  </a:lnTo>
                  <a:lnTo>
                    <a:pt x="316603" y="316656"/>
                  </a:lnTo>
                  <a:lnTo>
                    <a:pt x="268409" y="306990"/>
                  </a:lnTo>
                  <a:lnTo>
                    <a:pt x="222735" y="291332"/>
                  </a:lnTo>
                  <a:lnTo>
                    <a:pt x="180014" y="270112"/>
                  </a:lnTo>
                  <a:lnTo>
                    <a:pt x="140678" y="243761"/>
                  </a:lnTo>
                  <a:lnTo>
                    <a:pt x="105161" y="212708"/>
                  </a:lnTo>
                  <a:lnTo>
                    <a:pt x="73895" y="177383"/>
                  </a:lnTo>
                  <a:lnTo>
                    <a:pt x="47313" y="138218"/>
                  </a:lnTo>
                  <a:lnTo>
                    <a:pt x="25848" y="95641"/>
                  </a:lnTo>
                  <a:lnTo>
                    <a:pt x="9933" y="50083"/>
                  </a:lnTo>
                  <a:lnTo>
                    <a:pt x="0" y="1975"/>
                  </a:lnTo>
                  <a:lnTo>
                    <a:pt x="730225" y="0"/>
                  </a:lnTo>
                  <a:close/>
                </a:path>
              </a:pathLst>
            </a:custGeom>
            <a:ln w="12704">
              <a:solidFill>
                <a:srgbClr val="41719C"/>
              </a:solidFill>
            </a:ln>
          </p:spPr>
          <p:txBody>
            <a:bodyPr wrap="square" lIns="0" tIns="0" rIns="0" bIns="0" rtlCol="0"/>
            <a:lstStyle/>
            <a:p>
              <a:endParaRPr sz="1632"/>
            </a:p>
          </p:txBody>
        </p:sp>
        <p:sp>
          <p:nvSpPr>
            <p:cNvPr id="12" name="object 12"/>
            <p:cNvSpPr/>
            <p:nvPr/>
          </p:nvSpPr>
          <p:spPr>
            <a:xfrm>
              <a:off x="4832312" y="4933907"/>
              <a:ext cx="737235" cy="415925"/>
            </a:xfrm>
            <a:custGeom>
              <a:avLst/>
              <a:gdLst/>
              <a:ahLst/>
              <a:cxnLst/>
              <a:rect l="l" t="t" r="r" b="b"/>
              <a:pathLst>
                <a:path w="737235" h="415925">
                  <a:moveTo>
                    <a:pt x="367230" y="0"/>
                  </a:moveTo>
                  <a:lnTo>
                    <a:pt x="321044" y="3084"/>
                  </a:lnTo>
                  <a:lnTo>
                    <a:pt x="275598" y="11863"/>
                  </a:lnTo>
                  <a:lnTo>
                    <a:pt x="232557" y="25886"/>
                  </a:lnTo>
                  <a:lnTo>
                    <a:pt x="192219" y="44765"/>
                  </a:lnTo>
                  <a:lnTo>
                    <a:pt x="154882" y="68114"/>
                  </a:lnTo>
                  <a:lnTo>
                    <a:pt x="120844" y="95546"/>
                  </a:lnTo>
                  <a:lnTo>
                    <a:pt x="90404" y="126676"/>
                  </a:lnTo>
                  <a:lnTo>
                    <a:pt x="63859" y="161116"/>
                  </a:lnTo>
                  <a:lnTo>
                    <a:pt x="41508" y="198481"/>
                  </a:lnTo>
                  <a:lnTo>
                    <a:pt x="23648" y="238382"/>
                  </a:lnTo>
                  <a:lnTo>
                    <a:pt x="10578" y="280434"/>
                  </a:lnTo>
                  <a:lnTo>
                    <a:pt x="2596" y="324251"/>
                  </a:lnTo>
                  <a:lnTo>
                    <a:pt x="0" y="369446"/>
                  </a:lnTo>
                  <a:lnTo>
                    <a:pt x="3087" y="415631"/>
                  </a:lnTo>
                  <a:lnTo>
                    <a:pt x="733718" y="414628"/>
                  </a:lnTo>
                  <a:lnTo>
                    <a:pt x="735923" y="391270"/>
                  </a:lnTo>
                  <a:lnTo>
                    <a:pt x="736636" y="367841"/>
                  </a:lnTo>
                  <a:lnTo>
                    <a:pt x="735857" y="344412"/>
                  </a:lnTo>
                  <a:lnTo>
                    <a:pt x="724812" y="275605"/>
                  </a:lnTo>
                  <a:lnTo>
                    <a:pt x="710789" y="232563"/>
                  </a:lnTo>
                  <a:lnTo>
                    <a:pt x="691910" y="192223"/>
                  </a:lnTo>
                  <a:lnTo>
                    <a:pt x="668561" y="154886"/>
                  </a:lnTo>
                  <a:lnTo>
                    <a:pt x="641129" y="120848"/>
                  </a:lnTo>
                  <a:lnTo>
                    <a:pt x="609999" y="90408"/>
                  </a:lnTo>
                  <a:lnTo>
                    <a:pt x="575559" y="63863"/>
                  </a:lnTo>
                  <a:lnTo>
                    <a:pt x="538195" y="41512"/>
                  </a:lnTo>
                  <a:lnTo>
                    <a:pt x="498293" y="23652"/>
                  </a:lnTo>
                  <a:lnTo>
                    <a:pt x="456241" y="10581"/>
                  </a:lnTo>
                  <a:lnTo>
                    <a:pt x="412424" y="2598"/>
                  </a:lnTo>
                  <a:lnTo>
                    <a:pt x="367230" y="0"/>
                  </a:lnTo>
                  <a:close/>
                </a:path>
              </a:pathLst>
            </a:custGeom>
            <a:solidFill>
              <a:srgbClr val="FFFFFF"/>
            </a:solidFill>
          </p:spPr>
          <p:txBody>
            <a:bodyPr wrap="square" lIns="0" tIns="0" rIns="0" bIns="0" rtlCol="0"/>
            <a:lstStyle/>
            <a:p>
              <a:endParaRPr sz="1632"/>
            </a:p>
          </p:txBody>
        </p:sp>
        <p:sp>
          <p:nvSpPr>
            <p:cNvPr id="13" name="object 13"/>
            <p:cNvSpPr/>
            <p:nvPr/>
          </p:nvSpPr>
          <p:spPr>
            <a:xfrm>
              <a:off x="4832312" y="4933912"/>
              <a:ext cx="737235" cy="415925"/>
            </a:xfrm>
            <a:custGeom>
              <a:avLst/>
              <a:gdLst/>
              <a:ahLst/>
              <a:cxnLst/>
              <a:rect l="l" t="t" r="r" b="b"/>
              <a:pathLst>
                <a:path w="737235" h="415925">
                  <a:moveTo>
                    <a:pt x="3087" y="415499"/>
                  </a:moveTo>
                  <a:lnTo>
                    <a:pt x="0" y="369328"/>
                  </a:lnTo>
                  <a:lnTo>
                    <a:pt x="2598" y="324148"/>
                  </a:lnTo>
                  <a:lnTo>
                    <a:pt x="10583" y="280345"/>
                  </a:lnTo>
                  <a:lnTo>
                    <a:pt x="23658" y="238306"/>
                  </a:lnTo>
                  <a:lnTo>
                    <a:pt x="41524" y="198417"/>
                  </a:lnTo>
                  <a:lnTo>
                    <a:pt x="63883" y="161064"/>
                  </a:lnTo>
                  <a:lnTo>
                    <a:pt x="90437" y="126635"/>
                  </a:lnTo>
                  <a:lnTo>
                    <a:pt x="120889" y="95515"/>
                  </a:lnTo>
                  <a:lnTo>
                    <a:pt x="154939" y="68091"/>
                  </a:lnTo>
                  <a:lnTo>
                    <a:pt x="192289" y="44749"/>
                  </a:lnTo>
                  <a:lnTo>
                    <a:pt x="232643" y="25877"/>
                  </a:lnTo>
                  <a:lnTo>
                    <a:pt x="275701" y="11860"/>
                  </a:lnTo>
                  <a:lnTo>
                    <a:pt x="321166" y="3085"/>
                  </a:lnTo>
                  <a:lnTo>
                    <a:pt x="367368" y="0"/>
                  </a:lnTo>
                  <a:lnTo>
                    <a:pt x="412578" y="2596"/>
                  </a:lnTo>
                  <a:lnTo>
                    <a:pt x="456411" y="10576"/>
                  </a:lnTo>
                  <a:lnTo>
                    <a:pt x="498478" y="23642"/>
                  </a:lnTo>
                  <a:lnTo>
                    <a:pt x="538395" y="41496"/>
                  </a:lnTo>
                  <a:lnTo>
                    <a:pt x="575772" y="63840"/>
                  </a:lnTo>
                  <a:lnTo>
                    <a:pt x="610225" y="90376"/>
                  </a:lnTo>
                  <a:lnTo>
                    <a:pt x="641366" y="120807"/>
                  </a:lnTo>
                  <a:lnTo>
                    <a:pt x="668809" y="154834"/>
                  </a:lnTo>
                  <a:lnTo>
                    <a:pt x="692166" y="192159"/>
                  </a:lnTo>
                  <a:lnTo>
                    <a:pt x="711052" y="232485"/>
                  </a:lnTo>
                  <a:lnTo>
                    <a:pt x="725078" y="275514"/>
                  </a:lnTo>
                  <a:lnTo>
                    <a:pt x="733859" y="320948"/>
                  </a:lnTo>
                  <a:lnTo>
                    <a:pt x="736909" y="367720"/>
                  </a:lnTo>
                  <a:lnTo>
                    <a:pt x="736195" y="391144"/>
                  </a:lnTo>
                  <a:lnTo>
                    <a:pt x="733988" y="414499"/>
                  </a:lnTo>
                  <a:lnTo>
                    <a:pt x="3087" y="415499"/>
                  </a:lnTo>
                  <a:close/>
                </a:path>
              </a:pathLst>
            </a:custGeom>
            <a:ln w="12704">
              <a:solidFill>
                <a:srgbClr val="41719C"/>
              </a:solidFill>
            </a:ln>
          </p:spPr>
          <p:txBody>
            <a:bodyPr wrap="square" lIns="0" tIns="0" rIns="0" bIns="0" rtlCol="0"/>
            <a:lstStyle/>
            <a:p>
              <a:endParaRPr sz="1632"/>
            </a:p>
          </p:txBody>
        </p:sp>
      </p:grpSp>
      <p:sp>
        <p:nvSpPr>
          <p:cNvPr id="14" name="object 14"/>
          <p:cNvSpPr txBox="1"/>
          <p:nvPr/>
        </p:nvSpPr>
        <p:spPr>
          <a:xfrm>
            <a:off x="5772623" y="4484001"/>
            <a:ext cx="378313" cy="544271"/>
          </a:xfrm>
          <a:prstGeom prst="rect">
            <a:avLst/>
          </a:prstGeom>
        </p:spPr>
        <p:txBody>
          <a:bodyPr vert="horz" wrap="square" lIns="0" tIns="10941" rIns="0" bIns="0" rtlCol="0">
            <a:spAutoFit/>
          </a:bodyPr>
          <a:lstStyle/>
          <a:p>
            <a:pPr marL="46641" marR="4607" indent="-35701">
              <a:lnSpc>
                <a:spcPct val="138400"/>
              </a:lnSpc>
              <a:spcBef>
                <a:spcPts val="86"/>
              </a:spcBef>
            </a:pPr>
            <a:r>
              <a:rPr sz="1315" spc="-18" dirty="0">
                <a:latin typeface="Calibri Light"/>
                <a:cs typeface="Calibri Light"/>
              </a:rPr>
              <a:t>open </a:t>
            </a:r>
            <a:r>
              <a:rPr sz="1315" spc="27" dirty="0">
                <a:latin typeface="Calibri Light"/>
                <a:cs typeface="Calibri Light"/>
              </a:rPr>
              <a:t>PPP</a:t>
            </a:r>
            <a:endParaRPr sz="1315" dirty="0">
              <a:latin typeface="Calibri Light"/>
              <a:cs typeface="Calibri Light"/>
            </a:endParaRPr>
          </a:p>
        </p:txBody>
      </p:sp>
      <p:grpSp>
        <p:nvGrpSpPr>
          <p:cNvPr id="15" name="object 15"/>
          <p:cNvGrpSpPr/>
          <p:nvPr/>
        </p:nvGrpSpPr>
        <p:grpSpPr>
          <a:xfrm>
            <a:off x="1685229" y="1013435"/>
            <a:ext cx="8902156" cy="5067204"/>
            <a:chOff x="482600" y="1117594"/>
            <a:chExt cx="9817100" cy="5588000"/>
          </a:xfrm>
        </p:grpSpPr>
        <p:pic>
          <p:nvPicPr>
            <p:cNvPr id="16" name="object 16"/>
            <p:cNvPicPr/>
            <p:nvPr/>
          </p:nvPicPr>
          <p:blipFill>
            <a:blip r:embed="rId6" cstate="print"/>
            <a:stretch>
              <a:fillRect/>
            </a:stretch>
          </p:blipFill>
          <p:spPr>
            <a:xfrm>
              <a:off x="4394200" y="5194300"/>
              <a:ext cx="406399" cy="419094"/>
            </a:xfrm>
            <a:prstGeom prst="rect">
              <a:avLst/>
            </a:prstGeom>
          </p:spPr>
        </p:pic>
        <p:pic>
          <p:nvPicPr>
            <p:cNvPr id="17" name="object 17"/>
            <p:cNvPicPr/>
            <p:nvPr/>
          </p:nvPicPr>
          <p:blipFill>
            <a:blip r:embed="rId8" cstate="print"/>
            <a:stretch>
              <a:fillRect/>
            </a:stretch>
          </p:blipFill>
          <p:spPr>
            <a:xfrm>
              <a:off x="7086831" y="4254731"/>
              <a:ext cx="749354" cy="748845"/>
            </a:xfrm>
            <a:prstGeom prst="rect">
              <a:avLst/>
            </a:prstGeom>
          </p:spPr>
        </p:pic>
        <p:pic>
          <p:nvPicPr>
            <p:cNvPr id="18" name="object 18"/>
            <p:cNvPicPr/>
            <p:nvPr/>
          </p:nvPicPr>
          <p:blipFill>
            <a:blip r:embed="rId6" cstate="print"/>
            <a:stretch>
              <a:fillRect/>
            </a:stretch>
          </p:blipFill>
          <p:spPr>
            <a:xfrm>
              <a:off x="7772400" y="3949700"/>
              <a:ext cx="419099" cy="406394"/>
            </a:xfrm>
            <a:prstGeom prst="rect">
              <a:avLst/>
            </a:prstGeom>
          </p:spPr>
        </p:pic>
        <p:pic>
          <p:nvPicPr>
            <p:cNvPr id="19" name="object 19"/>
            <p:cNvPicPr/>
            <p:nvPr/>
          </p:nvPicPr>
          <p:blipFill>
            <a:blip r:embed="rId9" cstate="print"/>
            <a:stretch>
              <a:fillRect/>
            </a:stretch>
          </p:blipFill>
          <p:spPr>
            <a:xfrm>
              <a:off x="635000" y="2286000"/>
              <a:ext cx="1231900" cy="1054094"/>
            </a:xfrm>
            <a:prstGeom prst="rect">
              <a:avLst/>
            </a:prstGeom>
          </p:spPr>
        </p:pic>
        <p:pic>
          <p:nvPicPr>
            <p:cNvPr id="20" name="object 20"/>
            <p:cNvPicPr/>
            <p:nvPr/>
          </p:nvPicPr>
          <p:blipFill>
            <a:blip r:embed="rId10" cstate="print"/>
            <a:stretch>
              <a:fillRect/>
            </a:stretch>
          </p:blipFill>
          <p:spPr>
            <a:xfrm>
              <a:off x="1612900" y="5041899"/>
              <a:ext cx="1231899" cy="990595"/>
            </a:xfrm>
            <a:prstGeom prst="rect">
              <a:avLst/>
            </a:prstGeom>
          </p:spPr>
        </p:pic>
        <p:pic>
          <p:nvPicPr>
            <p:cNvPr id="21" name="object 21"/>
            <p:cNvPicPr/>
            <p:nvPr/>
          </p:nvPicPr>
          <p:blipFill>
            <a:blip r:embed="rId11" cstate="print"/>
            <a:stretch>
              <a:fillRect/>
            </a:stretch>
          </p:blipFill>
          <p:spPr>
            <a:xfrm>
              <a:off x="4711700" y="5727700"/>
              <a:ext cx="1219200" cy="977894"/>
            </a:xfrm>
            <a:prstGeom prst="rect">
              <a:avLst/>
            </a:prstGeom>
          </p:spPr>
        </p:pic>
        <p:pic>
          <p:nvPicPr>
            <p:cNvPr id="22" name="object 22"/>
            <p:cNvPicPr/>
            <p:nvPr/>
          </p:nvPicPr>
          <p:blipFill>
            <a:blip r:embed="rId12" cstate="print"/>
            <a:stretch>
              <a:fillRect/>
            </a:stretch>
          </p:blipFill>
          <p:spPr>
            <a:xfrm>
              <a:off x="9017000" y="2171699"/>
              <a:ext cx="1231900" cy="1028695"/>
            </a:xfrm>
            <a:prstGeom prst="rect">
              <a:avLst/>
            </a:prstGeom>
          </p:spPr>
        </p:pic>
        <p:pic>
          <p:nvPicPr>
            <p:cNvPr id="23" name="object 23"/>
            <p:cNvPicPr/>
            <p:nvPr/>
          </p:nvPicPr>
          <p:blipFill>
            <a:blip r:embed="rId13" cstate="print"/>
            <a:stretch>
              <a:fillRect/>
            </a:stretch>
          </p:blipFill>
          <p:spPr>
            <a:xfrm>
              <a:off x="7759700" y="4927607"/>
              <a:ext cx="1219200" cy="952493"/>
            </a:xfrm>
            <a:prstGeom prst="rect">
              <a:avLst/>
            </a:prstGeom>
          </p:spPr>
        </p:pic>
        <p:pic>
          <p:nvPicPr>
            <p:cNvPr id="24" name="object 24"/>
            <p:cNvPicPr/>
            <p:nvPr/>
          </p:nvPicPr>
          <p:blipFill>
            <a:blip r:embed="rId6" cstate="print"/>
            <a:stretch>
              <a:fillRect/>
            </a:stretch>
          </p:blipFill>
          <p:spPr>
            <a:xfrm>
              <a:off x="2489200" y="2120899"/>
              <a:ext cx="406399" cy="406394"/>
            </a:xfrm>
            <a:prstGeom prst="rect">
              <a:avLst/>
            </a:prstGeom>
          </p:spPr>
        </p:pic>
        <p:sp>
          <p:nvSpPr>
            <p:cNvPr id="25" name="object 25"/>
            <p:cNvSpPr/>
            <p:nvPr/>
          </p:nvSpPr>
          <p:spPr>
            <a:xfrm>
              <a:off x="2362200" y="2705056"/>
              <a:ext cx="5832475" cy="2480945"/>
            </a:xfrm>
            <a:custGeom>
              <a:avLst/>
              <a:gdLst/>
              <a:ahLst/>
              <a:cxnLst/>
              <a:rect l="l" t="t" r="r" b="b"/>
              <a:pathLst>
                <a:path w="5832475" h="2480945">
                  <a:moveTo>
                    <a:pt x="488911" y="1537500"/>
                  </a:moveTo>
                  <a:lnTo>
                    <a:pt x="486638" y="1395425"/>
                  </a:lnTo>
                  <a:lnTo>
                    <a:pt x="441579" y="1418882"/>
                  </a:lnTo>
                  <a:lnTo>
                    <a:pt x="69875" y="703834"/>
                  </a:lnTo>
                  <a:lnTo>
                    <a:pt x="114947" y="680377"/>
                  </a:lnTo>
                  <a:lnTo>
                    <a:pt x="0" y="596950"/>
                  </a:lnTo>
                  <a:lnTo>
                    <a:pt x="2273" y="739025"/>
                  </a:lnTo>
                  <a:lnTo>
                    <a:pt x="47345" y="715556"/>
                  </a:lnTo>
                  <a:lnTo>
                    <a:pt x="419036" y="1430616"/>
                  </a:lnTo>
                  <a:lnTo>
                    <a:pt x="373976" y="1454073"/>
                  </a:lnTo>
                  <a:lnTo>
                    <a:pt x="488911" y="1537500"/>
                  </a:lnTo>
                  <a:close/>
                </a:path>
                <a:path w="5832475" h="2480945">
                  <a:moveTo>
                    <a:pt x="2438565" y="2445740"/>
                  </a:moveTo>
                  <a:lnTo>
                    <a:pt x="2336165" y="2347303"/>
                  </a:lnTo>
                  <a:lnTo>
                    <a:pt x="2321077" y="2395842"/>
                  </a:lnTo>
                  <a:lnTo>
                    <a:pt x="1153731" y="2032279"/>
                  </a:lnTo>
                  <a:lnTo>
                    <a:pt x="1168831" y="1983740"/>
                  </a:lnTo>
                  <a:lnTo>
                    <a:pt x="1028700" y="2006638"/>
                  </a:lnTo>
                  <a:lnTo>
                    <a:pt x="1131087" y="2105088"/>
                  </a:lnTo>
                  <a:lnTo>
                    <a:pt x="1146187" y="2056549"/>
                  </a:lnTo>
                  <a:lnTo>
                    <a:pt x="2313521" y="2420112"/>
                  </a:lnTo>
                  <a:lnTo>
                    <a:pt x="2298433" y="2468651"/>
                  </a:lnTo>
                  <a:lnTo>
                    <a:pt x="2438565" y="2445740"/>
                  </a:lnTo>
                  <a:close/>
                </a:path>
                <a:path w="5832475" h="2480945">
                  <a:moveTo>
                    <a:pt x="4666323" y="2057450"/>
                  </a:moveTo>
                  <a:lnTo>
                    <a:pt x="4526559" y="2032406"/>
                  </a:lnTo>
                  <a:lnTo>
                    <a:pt x="4540910" y="2081174"/>
                  </a:lnTo>
                  <a:lnTo>
                    <a:pt x="3432937" y="2407793"/>
                  </a:lnTo>
                  <a:lnTo>
                    <a:pt x="3418573" y="2359025"/>
                  </a:lnTo>
                  <a:lnTo>
                    <a:pt x="3314700" y="2455888"/>
                  </a:lnTo>
                  <a:lnTo>
                    <a:pt x="3454463" y="2480932"/>
                  </a:lnTo>
                  <a:lnTo>
                    <a:pt x="3440112" y="2432164"/>
                  </a:lnTo>
                  <a:lnTo>
                    <a:pt x="4548086" y="2105545"/>
                  </a:lnTo>
                  <a:lnTo>
                    <a:pt x="4562437" y="2154313"/>
                  </a:lnTo>
                  <a:lnTo>
                    <a:pt x="4666323" y="2057450"/>
                  </a:lnTo>
                  <a:close/>
                </a:path>
                <a:path w="5832475" h="2480945">
                  <a:moveTo>
                    <a:pt x="5570486" y="63538"/>
                  </a:moveTo>
                  <a:lnTo>
                    <a:pt x="5443486" y="0"/>
                  </a:lnTo>
                  <a:lnTo>
                    <a:pt x="5443486" y="50838"/>
                  </a:lnTo>
                  <a:lnTo>
                    <a:pt x="533400" y="50838"/>
                  </a:lnTo>
                  <a:lnTo>
                    <a:pt x="533400" y="0"/>
                  </a:lnTo>
                  <a:lnTo>
                    <a:pt x="406400" y="63538"/>
                  </a:lnTo>
                  <a:lnTo>
                    <a:pt x="533400" y="127088"/>
                  </a:lnTo>
                  <a:lnTo>
                    <a:pt x="533400" y="76250"/>
                  </a:lnTo>
                  <a:lnTo>
                    <a:pt x="5443486" y="76250"/>
                  </a:lnTo>
                  <a:lnTo>
                    <a:pt x="5443486" y="127088"/>
                  </a:lnTo>
                  <a:lnTo>
                    <a:pt x="5570486" y="63538"/>
                  </a:lnTo>
                  <a:close/>
                </a:path>
                <a:path w="5832475" h="2480945">
                  <a:moveTo>
                    <a:pt x="5667641" y="469950"/>
                  </a:moveTo>
                  <a:lnTo>
                    <a:pt x="5527116" y="490334"/>
                  </a:lnTo>
                  <a:lnTo>
                    <a:pt x="5556123" y="532066"/>
                  </a:lnTo>
                  <a:lnTo>
                    <a:pt x="4262679" y="1432179"/>
                  </a:lnTo>
                  <a:lnTo>
                    <a:pt x="4236097" y="1424114"/>
                  </a:lnTo>
                  <a:lnTo>
                    <a:pt x="4236097" y="1450670"/>
                  </a:lnTo>
                  <a:lnTo>
                    <a:pt x="3710902" y="1816138"/>
                  </a:lnTo>
                  <a:lnTo>
                    <a:pt x="2061781" y="1816138"/>
                  </a:lnTo>
                  <a:lnTo>
                    <a:pt x="1582204" y="1456486"/>
                  </a:lnTo>
                  <a:lnTo>
                    <a:pt x="2944317" y="1058405"/>
                  </a:lnTo>
                  <a:lnTo>
                    <a:pt x="4236097" y="1450670"/>
                  </a:lnTo>
                  <a:lnTo>
                    <a:pt x="4236097" y="1424114"/>
                  </a:lnTo>
                  <a:lnTo>
                    <a:pt x="2988894" y="1045375"/>
                  </a:lnTo>
                  <a:lnTo>
                    <a:pt x="5445988" y="327279"/>
                  </a:lnTo>
                  <a:lnTo>
                    <a:pt x="5460225" y="376072"/>
                  </a:lnTo>
                  <a:lnTo>
                    <a:pt x="5564340" y="279450"/>
                  </a:lnTo>
                  <a:lnTo>
                    <a:pt x="5424627" y="254076"/>
                  </a:lnTo>
                  <a:lnTo>
                    <a:pt x="5438864" y="302869"/>
                  </a:lnTo>
                  <a:lnTo>
                    <a:pt x="2944444" y="1031887"/>
                  </a:lnTo>
                  <a:lnTo>
                    <a:pt x="506222" y="291490"/>
                  </a:lnTo>
                  <a:lnTo>
                    <a:pt x="520966" y="242849"/>
                  </a:lnTo>
                  <a:lnTo>
                    <a:pt x="381000" y="266750"/>
                  </a:lnTo>
                  <a:lnTo>
                    <a:pt x="484085" y="364464"/>
                  </a:lnTo>
                  <a:lnTo>
                    <a:pt x="498843" y="315810"/>
                  </a:lnTo>
                  <a:lnTo>
                    <a:pt x="2899880" y="1044905"/>
                  </a:lnTo>
                  <a:lnTo>
                    <a:pt x="1556791" y="1437436"/>
                  </a:lnTo>
                  <a:lnTo>
                    <a:pt x="337845" y="523290"/>
                  </a:lnTo>
                  <a:lnTo>
                    <a:pt x="368312" y="482612"/>
                  </a:lnTo>
                  <a:lnTo>
                    <a:pt x="228600" y="457250"/>
                  </a:lnTo>
                  <a:lnTo>
                    <a:pt x="292150" y="584314"/>
                  </a:lnTo>
                  <a:lnTo>
                    <a:pt x="322605" y="543636"/>
                  </a:lnTo>
                  <a:lnTo>
                    <a:pt x="1526298" y="1446352"/>
                  </a:lnTo>
                  <a:lnTo>
                    <a:pt x="1045438" y="1586877"/>
                  </a:lnTo>
                  <a:lnTo>
                    <a:pt x="1031201" y="1538084"/>
                  </a:lnTo>
                  <a:lnTo>
                    <a:pt x="927087" y="1634705"/>
                  </a:lnTo>
                  <a:lnTo>
                    <a:pt x="1066800" y="1660067"/>
                  </a:lnTo>
                  <a:lnTo>
                    <a:pt x="1052563" y="1611274"/>
                  </a:lnTo>
                  <a:lnTo>
                    <a:pt x="1551711" y="1465402"/>
                  </a:lnTo>
                  <a:lnTo>
                    <a:pt x="2019401" y="1816138"/>
                  </a:lnTo>
                  <a:lnTo>
                    <a:pt x="1168400" y="1816138"/>
                  </a:lnTo>
                  <a:lnTo>
                    <a:pt x="1168400" y="1765300"/>
                  </a:lnTo>
                  <a:lnTo>
                    <a:pt x="1041400" y="1828838"/>
                  </a:lnTo>
                  <a:lnTo>
                    <a:pt x="1168400" y="1892388"/>
                  </a:lnTo>
                  <a:lnTo>
                    <a:pt x="1168400" y="1841550"/>
                  </a:lnTo>
                  <a:lnTo>
                    <a:pt x="2053297" y="1841550"/>
                  </a:lnTo>
                  <a:lnTo>
                    <a:pt x="2492146" y="2170658"/>
                  </a:lnTo>
                  <a:lnTo>
                    <a:pt x="2461691" y="2211336"/>
                  </a:lnTo>
                  <a:lnTo>
                    <a:pt x="2601391" y="2236698"/>
                  </a:lnTo>
                  <a:lnTo>
                    <a:pt x="2537853" y="2109635"/>
                  </a:lnTo>
                  <a:lnTo>
                    <a:pt x="2507386" y="2150313"/>
                  </a:lnTo>
                  <a:lnTo>
                    <a:pt x="2095665" y="1841550"/>
                  </a:lnTo>
                  <a:lnTo>
                    <a:pt x="3674389" y="1841550"/>
                  </a:lnTo>
                  <a:lnTo>
                    <a:pt x="3221215" y="2156917"/>
                  </a:lnTo>
                  <a:lnTo>
                    <a:pt x="3192208" y="2115185"/>
                  </a:lnTo>
                  <a:lnTo>
                    <a:pt x="3124200" y="2239911"/>
                  </a:lnTo>
                  <a:lnTo>
                    <a:pt x="3264725" y="2219528"/>
                  </a:lnTo>
                  <a:lnTo>
                    <a:pt x="3235718" y="2177783"/>
                  </a:lnTo>
                  <a:lnTo>
                    <a:pt x="3718877" y="1841550"/>
                  </a:lnTo>
                  <a:lnTo>
                    <a:pt x="4533189" y="1841550"/>
                  </a:lnTo>
                  <a:lnTo>
                    <a:pt x="4533189" y="1892388"/>
                  </a:lnTo>
                  <a:lnTo>
                    <a:pt x="4660189" y="1828850"/>
                  </a:lnTo>
                  <a:lnTo>
                    <a:pt x="4533189" y="1765300"/>
                  </a:lnTo>
                  <a:lnTo>
                    <a:pt x="4533189" y="1816138"/>
                  </a:lnTo>
                  <a:lnTo>
                    <a:pt x="3755402" y="1816138"/>
                  </a:lnTo>
                  <a:lnTo>
                    <a:pt x="4267073" y="1460068"/>
                  </a:lnTo>
                  <a:lnTo>
                    <a:pt x="4651959" y="1576933"/>
                  </a:lnTo>
                  <a:lnTo>
                    <a:pt x="4637202" y="1625587"/>
                  </a:lnTo>
                  <a:lnTo>
                    <a:pt x="4777168" y="1601673"/>
                  </a:lnTo>
                  <a:lnTo>
                    <a:pt x="4674082" y="1503972"/>
                  </a:lnTo>
                  <a:lnTo>
                    <a:pt x="4659338" y="1552613"/>
                  </a:lnTo>
                  <a:lnTo>
                    <a:pt x="4293654" y="1441577"/>
                  </a:lnTo>
                  <a:lnTo>
                    <a:pt x="5570626" y="552945"/>
                  </a:lnTo>
                  <a:lnTo>
                    <a:pt x="5599633" y="594677"/>
                  </a:lnTo>
                  <a:lnTo>
                    <a:pt x="5667641" y="469950"/>
                  </a:lnTo>
                  <a:close/>
                </a:path>
                <a:path w="5832475" h="2480945">
                  <a:moveTo>
                    <a:pt x="5831852" y="571550"/>
                  </a:moveTo>
                  <a:lnTo>
                    <a:pt x="5707215" y="639610"/>
                  </a:lnTo>
                  <a:lnTo>
                    <a:pt x="5748921" y="668629"/>
                  </a:lnTo>
                  <a:lnTo>
                    <a:pt x="5281777" y="1340878"/>
                  </a:lnTo>
                  <a:lnTo>
                    <a:pt x="5240071" y="1311846"/>
                  </a:lnTo>
                  <a:lnTo>
                    <a:pt x="5219700" y="1452460"/>
                  </a:lnTo>
                  <a:lnTo>
                    <a:pt x="5344338" y="1384401"/>
                  </a:lnTo>
                  <a:lnTo>
                    <a:pt x="5302631" y="1355382"/>
                  </a:lnTo>
                  <a:lnTo>
                    <a:pt x="5769775" y="683145"/>
                  </a:lnTo>
                  <a:lnTo>
                    <a:pt x="5811482" y="712165"/>
                  </a:lnTo>
                  <a:lnTo>
                    <a:pt x="5831852" y="571550"/>
                  </a:lnTo>
                  <a:close/>
                </a:path>
              </a:pathLst>
            </a:custGeom>
            <a:solidFill>
              <a:srgbClr val="5B9BD5"/>
            </a:solidFill>
          </p:spPr>
          <p:txBody>
            <a:bodyPr wrap="square" lIns="0" tIns="0" rIns="0" bIns="0" rtlCol="0"/>
            <a:lstStyle/>
            <a:p>
              <a:endParaRPr sz="1632"/>
            </a:p>
          </p:txBody>
        </p:sp>
        <p:pic>
          <p:nvPicPr>
            <p:cNvPr id="26" name="object 26"/>
            <p:cNvPicPr/>
            <p:nvPr/>
          </p:nvPicPr>
          <p:blipFill>
            <a:blip r:embed="rId14" cstate="print"/>
            <a:stretch>
              <a:fillRect/>
            </a:stretch>
          </p:blipFill>
          <p:spPr>
            <a:xfrm>
              <a:off x="5029200" y="2857499"/>
              <a:ext cx="546100" cy="533400"/>
            </a:xfrm>
            <a:prstGeom prst="rect">
              <a:avLst/>
            </a:prstGeom>
          </p:spPr>
        </p:pic>
        <p:pic>
          <p:nvPicPr>
            <p:cNvPr id="27" name="object 27"/>
            <p:cNvPicPr/>
            <p:nvPr/>
          </p:nvPicPr>
          <p:blipFill>
            <a:blip r:embed="rId15" cstate="print"/>
            <a:stretch>
              <a:fillRect/>
            </a:stretch>
          </p:blipFill>
          <p:spPr>
            <a:xfrm>
              <a:off x="5067300" y="2971799"/>
              <a:ext cx="495300" cy="342900"/>
            </a:xfrm>
            <a:prstGeom prst="rect">
              <a:avLst/>
            </a:prstGeom>
          </p:spPr>
        </p:pic>
        <p:sp>
          <p:nvSpPr>
            <p:cNvPr id="28" name="object 28"/>
            <p:cNvSpPr/>
            <p:nvPr/>
          </p:nvSpPr>
          <p:spPr>
            <a:xfrm>
              <a:off x="482600" y="1117594"/>
              <a:ext cx="9817100" cy="1397000"/>
            </a:xfrm>
            <a:custGeom>
              <a:avLst/>
              <a:gdLst/>
              <a:ahLst/>
              <a:cxnLst/>
              <a:rect l="l" t="t" r="r" b="b"/>
              <a:pathLst>
                <a:path w="9817100" h="1397000">
                  <a:moveTo>
                    <a:pt x="5651500" y="685800"/>
                  </a:moveTo>
                  <a:lnTo>
                    <a:pt x="4902200" y="685800"/>
                  </a:lnTo>
                  <a:lnTo>
                    <a:pt x="4902200" y="1397000"/>
                  </a:lnTo>
                  <a:lnTo>
                    <a:pt x="5651500" y="1397000"/>
                  </a:lnTo>
                  <a:lnTo>
                    <a:pt x="5651500" y="685800"/>
                  </a:lnTo>
                  <a:close/>
                </a:path>
                <a:path w="9817100" h="1397000">
                  <a:moveTo>
                    <a:pt x="9817100" y="0"/>
                  </a:moveTo>
                  <a:lnTo>
                    <a:pt x="0" y="0"/>
                  </a:lnTo>
                  <a:lnTo>
                    <a:pt x="0" y="622300"/>
                  </a:lnTo>
                  <a:lnTo>
                    <a:pt x="9817100" y="622300"/>
                  </a:lnTo>
                  <a:lnTo>
                    <a:pt x="9817100" y="0"/>
                  </a:lnTo>
                  <a:close/>
                </a:path>
              </a:pathLst>
            </a:custGeom>
            <a:solidFill>
              <a:srgbClr val="FFFFFF"/>
            </a:solidFill>
          </p:spPr>
          <p:txBody>
            <a:bodyPr wrap="square" lIns="0" tIns="0" rIns="0" bIns="0" rtlCol="0"/>
            <a:lstStyle/>
            <a:p>
              <a:endParaRPr sz="1632" dirty="0"/>
            </a:p>
          </p:txBody>
        </p:sp>
      </p:grpSp>
      <p:sp>
        <p:nvSpPr>
          <p:cNvPr id="29" name="object 29"/>
          <p:cNvSpPr txBox="1">
            <a:spLocks noGrp="1"/>
          </p:cNvSpPr>
          <p:nvPr>
            <p:ph type="title"/>
          </p:nvPr>
        </p:nvSpPr>
        <p:spPr>
          <a:xfrm>
            <a:off x="1335741" y="687615"/>
            <a:ext cx="10207503" cy="488982"/>
          </a:xfrm>
          <a:prstGeom prst="rect">
            <a:avLst/>
          </a:prstGeom>
        </p:spPr>
        <p:txBody>
          <a:bodyPr vert="horz" wrap="square" lIns="0" tIns="57533" rIns="0" bIns="0" rtlCol="0" anchor="ctr">
            <a:spAutoFit/>
          </a:bodyPr>
          <a:lstStyle/>
          <a:p>
            <a:pPr marL="11516">
              <a:lnSpc>
                <a:spcPct val="100000"/>
              </a:lnSpc>
              <a:spcBef>
                <a:spcPts val="86"/>
              </a:spcBef>
            </a:pPr>
            <a:r>
              <a:rPr sz="2800" dirty="0">
                <a:latin typeface="BIZ UDPゴシック" panose="020B0400000000000000" pitchFamily="50" charset="-128"/>
                <a:ea typeface="BIZ UDPゴシック" panose="020B0400000000000000" pitchFamily="50" charset="-128"/>
              </a:rPr>
              <a:t>PROPOSED</a:t>
            </a:r>
            <a:r>
              <a:rPr sz="2800" spc="163"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DISTRIBUTED</a:t>
            </a:r>
            <a:r>
              <a:rPr sz="2800" spc="86"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ROUTER</a:t>
            </a:r>
            <a:r>
              <a:rPr sz="2800" spc="36" dirty="0">
                <a:latin typeface="BIZ UDPゴシック" panose="020B0400000000000000" pitchFamily="50" charset="-128"/>
                <a:ea typeface="BIZ UDPゴシック" panose="020B0400000000000000" pitchFamily="50" charset="-128"/>
              </a:rPr>
              <a:t> </a:t>
            </a:r>
            <a:r>
              <a:rPr sz="2800" spc="-9" dirty="0">
                <a:latin typeface="BIZ UDPゴシック" panose="020B0400000000000000" pitchFamily="50" charset="-128"/>
                <a:ea typeface="BIZ UDPゴシック" panose="020B0400000000000000" pitchFamily="50" charset="-128"/>
              </a:rPr>
              <a:t>STRUCTURE</a:t>
            </a:r>
          </a:p>
        </p:txBody>
      </p:sp>
      <p:pic>
        <p:nvPicPr>
          <p:cNvPr id="32" name="object 32"/>
          <p:cNvPicPr/>
          <p:nvPr/>
        </p:nvPicPr>
        <p:blipFill>
          <a:blip r:embed="rId16" cstate="print"/>
          <a:stretch>
            <a:fillRect/>
          </a:stretch>
        </p:blipFill>
        <p:spPr>
          <a:xfrm>
            <a:off x="6130548" y="1635752"/>
            <a:ext cx="679465" cy="645079"/>
          </a:xfrm>
          <a:prstGeom prst="rect">
            <a:avLst/>
          </a:prstGeom>
        </p:spPr>
      </p:pic>
      <p:sp>
        <p:nvSpPr>
          <p:cNvPr id="33" name="object 33"/>
          <p:cNvSpPr txBox="1"/>
          <p:nvPr/>
        </p:nvSpPr>
        <p:spPr>
          <a:xfrm>
            <a:off x="5423651" y="2745598"/>
            <a:ext cx="1448184" cy="471050"/>
          </a:xfrm>
          <a:prstGeom prst="rect">
            <a:avLst/>
          </a:prstGeom>
        </p:spPr>
        <p:txBody>
          <a:bodyPr vert="horz" wrap="square" lIns="0" tIns="11516" rIns="0" bIns="0" rtlCol="0">
            <a:spAutoFit/>
          </a:bodyPr>
          <a:lstStyle/>
          <a:p>
            <a:pPr marR="165260" algn="ctr">
              <a:spcBef>
                <a:spcPts val="91"/>
              </a:spcBef>
            </a:pPr>
            <a:r>
              <a:rPr sz="907" b="1" spc="-23" dirty="0">
                <a:solidFill>
                  <a:srgbClr val="FFFF00"/>
                </a:solidFill>
                <a:latin typeface="Times New Roman"/>
                <a:cs typeface="Times New Roman"/>
              </a:rPr>
              <a:t>NUA</a:t>
            </a:r>
            <a:endParaRPr sz="907">
              <a:latin typeface="Times New Roman"/>
              <a:cs typeface="Times New Roman"/>
            </a:endParaRPr>
          </a:p>
          <a:p>
            <a:pPr>
              <a:spcBef>
                <a:spcPts val="77"/>
              </a:spcBef>
            </a:pPr>
            <a:endParaRPr sz="907">
              <a:latin typeface="Times New Roman"/>
              <a:cs typeface="Times New Roman"/>
            </a:endParaRPr>
          </a:p>
          <a:p>
            <a:pPr marL="11516"/>
            <a:r>
              <a:rPr sz="1088" b="1" dirty="0">
                <a:solidFill>
                  <a:srgbClr val="3B3838"/>
                </a:solidFill>
                <a:latin typeface="Arial"/>
                <a:cs typeface="Arial"/>
              </a:rPr>
              <a:t>New</a:t>
            </a:r>
            <a:r>
              <a:rPr sz="1088" b="1" spc="100" dirty="0">
                <a:solidFill>
                  <a:srgbClr val="3B3838"/>
                </a:solidFill>
                <a:latin typeface="Arial"/>
                <a:cs typeface="Arial"/>
              </a:rPr>
              <a:t> </a:t>
            </a:r>
            <a:r>
              <a:rPr sz="1088" b="1" dirty="0">
                <a:solidFill>
                  <a:srgbClr val="3B3838"/>
                </a:solidFill>
                <a:latin typeface="Arial"/>
                <a:cs typeface="Arial"/>
              </a:rPr>
              <a:t>Unit</a:t>
            </a:r>
            <a:r>
              <a:rPr sz="1088" b="1" spc="103" dirty="0">
                <a:solidFill>
                  <a:srgbClr val="3B3838"/>
                </a:solidFill>
                <a:latin typeface="Arial"/>
                <a:cs typeface="Arial"/>
              </a:rPr>
              <a:t> </a:t>
            </a:r>
            <a:r>
              <a:rPr sz="1088" b="1" dirty="0">
                <a:solidFill>
                  <a:srgbClr val="3B3838"/>
                </a:solidFill>
                <a:latin typeface="Arial"/>
                <a:cs typeface="Arial"/>
              </a:rPr>
              <a:t>of</a:t>
            </a:r>
            <a:r>
              <a:rPr sz="1088" b="1" spc="103" dirty="0">
                <a:solidFill>
                  <a:srgbClr val="3B3838"/>
                </a:solidFill>
                <a:latin typeface="Arial"/>
                <a:cs typeface="Arial"/>
              </a:rPr>
              <a:t> </a:t>
            </a:r>
            <a:r>
              <a:rPr sz="1088" b="1" spc="-9" dirty="0">
                <a:solidFill>
                  <a:srgbClr val="3B3838"/>
                </a:solidFill>
                <a:latin typeface="Arial"/>
                <a:cs typeface="Arial"/>
              </a:rPr>
              <a:t>Account</a:t>
            </a:r>
            <a:endParaRPr sz="1088">
              <a:latin typeface="Arial"/>
              <a:cs typeface="Arial"/>
            </a:endParaRPr>
          </a:p>
        </p:txBody>
      </p:sp>
      <p:sp>
        <p:nvSpPr>
          <p:cNvPr id="34" name="object 34"/>
          <p:cNvSpPr txBox="1"/>
          <p:nvPr/>
        </p:nvSpPr>
        <p:spPr>
          <a:xfrm>
            <a:off x="5259083" y="1775177"/>
            <a:ext cx="749140" cy="388335"/>
          </a:xfrm>
          <a:prstGeom prst="rect">
            <a:avLst/>
          </a:prstGeom>
        </p:spPr>
        <p:txBody>
          <a:bodyPr vert="horz" wrap="square" lIns="0" tIns="11516" rIns="0" bIns="0" rtlCol="0">
            <a:spAutoFit/>
          </a:bodyPr>
          <a:lstStyle/>
          <a:p>
            <a:pPr marL="11516">
              <a:spcBef>
                <a:spcPts val="91"/>
              </a:spcBef>
            </a:pPr>
            <a:r>
              <a:rPr sz="2448" b="1" spc="-18" dirty="0">
                <a:solidFill>
                  <a:srgbClr val="3B3838"/>
                </a:solidFill>
                <a:latin typeface="Arial"/>
                <a:cs typeface="Arial"/>
              </a:rPr>
              <a:t>NIPS</a:t>
            </a:r>
            <a:endParaRPr sz="2448">
              <a:latin typeface="Arial"/>
              <a:cs typeface="Arial"/>
            </a:endParaRPr>
          </a:p>
        </p:txBody>
      </p:sp>
      <p:sp>
        <p:nvSpPr>
          <p:cNvPr id="35" name="object 35"/>
          <p:cNvSpPr txBox="1"/>
          <p:nvPr/>
        </p:nvSpPr>
        <p:spPr>
          <a:xfrm>
            <a:off x="5313820" y="2274552"/>
            <a:ext cx="1440122" cy="220917"/>
          </a:xfrm>
          <a:prstGeom prst="rect">
            <a:avLst/>
          </a:prstGeom>
        </p:spPr>
        <p:txBody>
          <a:bodyPr vert="horz" wrap="square" lIns="0" tIns="11516" rIns="0" bIns="0" rtlCol="0">
            <a:spAutoFit/>
          </a:bodyPr>
          <a:lstStyle/>
          <a:p>
            <a:pPr marL="11516">
              <a:spcBef>
                <a:spcPts val="91"/>
              </a:spcBef>
            </a:pPr>
            <a:r>
              <a:rPr sz="1360" b="1" dirty="0">
                <a:latin typeface="Arial"/>
                <a:cs typeface="Arial"/>
              </a:rPr>
              <a:t>ROUTER</a:t>
            </a:r>
            <a:r>
              <a:rPr sz="1360" b="1" spc="86" dirty="0">
                <a:latin typeface="Arial"/>
                <a:cs typeface="Arial"/>
              </a:rPr>
              <a:t> </a:t>
            </a:r>
            <a:r>
              <a:rPr sz="1360" b="1" spc="-18" dirty="0">
                <a:latin typeface="Arial"/>
                <a:cs typeface="Arial"/>
              </a:rPr>
              <a:t>CLOUD</a:t>
            </a:r>
            <a:endParaRPr sz="1360">
              <a:latin typeface="Arial"/>
              <a:cs typeface="Arial"/>
            </a:endParaRPr>
          </a:p>
        </p:txBody>
      </p:sp>
      <p:sp>
        <p:nvSpPr>
          <p:cNvPr id="30" name="正方形/長方形 29">
            <a:extLst>
              <a:ext uri="{FF2B5EF4-FFF2-40B4-BE49-F238E27FC236}">
                <a16:creationId xmlns:a16="http://schemas.microsoft.com/office/drawing/2014/main" id="{79404ED6-6A3C-6E54-3EB8-9F505231167F}"/>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2895" y="772927"/>
            <a:ext cx="9535557" cy="533829"/>
          </a:xfrm>
          <a:prstGeom prst="rect">
            <a:avLst/>
          </a:prstGeom>
        </p:spPr>
        <p:txBody>
          <a:bodyPr vert="horz" wrap="square" lIns="0" tIns="101946" rIns="0" bIns="0" rtlCol="0" anchor="ctr">
            <a:spAutoFit/>
          </a:bodyPr>
          <a:lstStyle/>
          <a:p>
            <a:pPr>
              <a:lnSpc>
                <a:spcPct val="100000"/>
              </a:lnSpc>
              <a:spcBef>
                <a:spcPts val="86"/>
              </a:spcBef>
            </a:pPr>
            <a:r>
              <a:rPr sz="2800" dirty="0">
                <a:latin typeface="BIZ UDPゴシック" panose="020B0400000000000000" pitchFamily="50" charset="-128"/>
                <a:ea typeface="BIZ UDPゴシック" panose="020B0400000000000000" pitchFamily="50" charset="-128"/>
              </a:rPr>
              <a:t>SDR</a:t>
            </a:r>
            <a:r>
              <a:rPr sz="2800" spc="50"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BASKET</a:t>
            </a:r>
            <a:r>
              <a:rPr sz="2800" spc="63"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AND</a:t>
            </a:r>
            <a:r>
              <a:rPr sz="2800" spc="14"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THE</a:t>
            </a:r>
            <a:r>
              <a:rPr sz="2800" spc="63"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NEW</a:t>
            </a:r>
            <a:r>
              <a:rPr sz="2800" spc="59"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UNIT</a:t>
            </a:r>
            <a:r>
              <a:rPr sz="2800" spc="63"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OF</a:t>
            </a:r>
            <a:r>
              <a:rPr sz="2800" spc="27" dirty="0">
                <a:latin typeface="BIZ UDPゴシック" panose="020B0400000000000000" pitchFamily="50" charset="-128"/>
                <a:ea typeface="BIZ UDPゴシック" panose="020B0400000000000000" pitchFamily="50" charset="-128"/>
              </a:rPr>
              <a:t> </a:t>
            </a:r>
            <a:r>
              <a:rPr sz="2800" spc="-9" dirty="0">
                <a:latin typeface="BIZ UDPゴシック" panose="020B0400000000000000" pitchFamily="50" charset="-128"/>
                <a:ea typeface="BIZ UDPゴシック" panose="020B0400000000000000" pitchFamily="50" charset="-128"/>
              </a:rPr>
              <a:t>ACCOUNT</a:t>
            </a:r>
          </a:p>
        </p:txBody>
      </p:sp>
      <p:sp>
        <p:nvSpPr>
          <p:cNvPr id="3" name="object 3"/>
          <p:cNvSpPr txBox="1"/>
          <p:nvPr/>
        </p:nvSpPr>
        <p:spPr>
          <a:xfrm>
            <a:off x="3307776" y="5591640"/>
            <a:ext cx="2123043" cy="290807"/>
          </a:xfrm>
          <a:prstGeom prst="rect">
            <a:avLst/>
          </a:prstGeom>
        </p:spPr>
        <p:txBody>
          <a:bodyPr vert="horz" wrap="square" lIns="0" tIns="11516" rIns="0" bIns="0" rtlCol="0">
            <a:spAutoFit/>
          </a:bodyPr>
          <a:lstStyle/>
          <a:p>
            <a:pPr marL="449138" marR="4607" indent="-437622">
              <a:spcBef>
                <a:spcPts val="91"/>
              </a:spcBef>
            </a:pPr>
            <a:r>
              <a:rPr sz="907" b="1" dirty="0">
                <a:solidFill>
                  <a:srgbClr val="435269"/>
                </a:solidFill>
                <a:latin typeface="Times New Roman"/>
                <a:cs typeface="Times New Roman"/>
              </a:rPr>
              <a:t>The</a:t>
            </a:r>
            <a:r>
              <a:rPr sz="907" b="1" spc="-86" dirty="0">
                <a:solidFill>
                  <a:srgbClr val="435269"/>
                </a:solidFill>
                <a:latin typeface="Times New Roman"/>
                <a:cs typeface="Times New Roman"/>
              </a:rPr>
              <a:t> </a:t>
            </a:r>
            <a:r>
              <a:rPr sz="907" b="1" dirty="0">
                <a:solidFill>
                  <a:srgbClr val="435269"/>
                </a:solidFill>
                <a:latin typeface="Times New Roman"/>
                <a:cs typeface="Times New Roman"/>
              </a:rPr>
              <a:t>Special</a:t>
            </a:r>
            <a:r>
              <a:rPr sz="907" b="1" spc="36" dirty="0">
                <a:solidFill>
                  <a:srgbClr val="435269"/>
                </a:solidFill>
                <a:latin typeface="Times New Roman"/>
                <a:cs typeface="Times New Roman"/>
              </a:rPr>
              <a:t> </a:t>
            </a:r>
            <a:r>
              <a:rPr sz="907" b="1" dirty="0">
                <a:solidFill>
                  <a:srgbClr val="435269"/>
                </a:solidFill>
                <a:latin typeface="Times New Roman"/>
                <a:cs typeface="Times New Roman"/>
              </a:rPr>
              <a:t>Drawing</a:t>
            </a:r>
            <a:r>
              <a:rPr sz="907" b="1" spc="113" dirty="0">
                <a:solidFill>
                  <a:srgbClr val="435269"/>
                </a:solidFill>
                <a:latin typeface="Times New Roman"/>
                <a:cs typeface="Times New Roman"/>
              </a:rPr>
              <a:t> </a:t>
            </a:r>
            <a:r>
              <a:rPr sz="907" b="1" dirty="0">
                <a:solidFill>
                  <a:srgbClr val="435269"/>
                </a:solidFill>
                <a:latin typeface="Times New Roman"/>
                <a:cs typeface="Times New Roman"/>
              </a:rPr>
              <a:t>Rights</a:t>
            </a:r>
            <a:r>
              <a:rPr sz="907" b="1" spc="-45" dirty="0">
                <a:solidFill>
                  <a:srgbClr val="435269"/>
                </a:solidFill>
                <a:latin typeface="Times New Roman"/>
                <a:cs typeface="Times New Roman"/>
              </a:rPr>
              <a:t> </a:t>
            </a:r>
            <a:r>
              <a:rPr sz="907" b="1" dirty="0">
                <a:solidFill>
                  <a:srgbClr val="435269"/>
                </a:solidFill>
                <a:latin typeface="Times New Roman"/>
                <a:cs typeface="Times New Roman"/>
              </a:rPr>
              <a:t>(SDR)</a:t>
            </a:r>
            <a:r>
              <a:rPr sz="907" b="1" spc="86" dirty="0">
                <a:solidFill>
                  <a:srgbClr val="435269"/>
                </a:solidFill>
                <a:latin typeface="Times New Roman"/>
                <a:cs typeface="Times New Roman"/>
              </a:rPr>
              <a:t> </a:t>
            </a:r>
            <a:r>
              <a:rPr sz="907" b="1" spc="-9" dirty="0">
                <a:solidFill>
                  <a:srgbClr val="435269"/>
                </a:solidFill>
                <a:latin typeface="Times New Roman"/>
                <a:cs typeface="Times New Roman"/>
              </a:rPr>
              <a:t>basket </a:t>
            </a:r>
            <a:r>
              <a:rPr sz="907" b="1" dirty="0">
                <a:solidFill>
                  <a:srgbClr val="435269"/>
                </a:solidFill>
                <a:latin typeface="Times New Roman"/>
                <a:cs typeface="Times New Roman"/>
              </a:rPr>
              <a:t>may</a:t>
            </a:r>
            <a:r>
              <a:rPr sz="907" b="1" spc="18" dirty="0">
                <a:solidFill>
                  <a:srgbClr val="435269"/>
                </a:solidFill>
                <a:latin typeface="Times New Roman"/>
                <a:cs typeface="Times New Roman"/>
              </a:rPr>
              <a:t> </a:t>
            </a:r>
            <a:r>
              <a:rPr sz="907" b="1" dirty="0">
                <a:solidFill>
                  <a:srgbClr val="435269"/>
                </a:solidFill>
                <a:latin typeface="Times New Roman"/>
                <a:cs typeface="Times New Roman"/>
              </a:rPr>
              <a:t>be</a:t>
            </a:r>
            <a:r>
              <a:rPr sz="907" b="1" spc="-14" dirty="0">
                <a:solidFill>
                  <a:srgbClr val="435269"/>
                </a:solidFill>
                <a:latin typeface="Times New Roman"/>
                <a:cs typeface="Times New Roman"/>
              </a:rPr>
              <a:t> </a:t>
            </a:r>
            <a:r>
              <a:rPr sz="907" b="1" dirty="0">
                <a:solidFill>
                  <a:srgbClr val="435269"/>
                </a:solidFill>
                <a:latin typeface="Times New Roman"/>
                <a:cs typeface="Times New Roman"/>
              </a:rPr>
              <a:t>taken</a:t>
            </a:r>
            <a:r>
              <a:rPr sz="907" b="1" spc="54" dirty="0">
                <a:solidFill>
                  <a:srgbClr val="435269"/>
                </a:solidFill>
                <a:latin typeface="Times New Roman"/>
                <a:cs typeface="Times New Roman"/>
              </a:rPr>
              <a:t> </a:t>
            </a:r>
            <a:r>
              <a:rPr sz="907" b="1" dirty="0">
                <a:solidFill>
                  <a:srgbClr val="435269"/>
                </a:solidFill>
                <a:latin typeface="Times New Roman"/>
                <a:cs typeface="Times New Roman"/>
              </a:rPr>
              <a:t>for</a:t>
            </a:r>
            <a:r>
              <a:rPr sz="907" b="1" spc="-18" dirty="0">
                <a:solidFill>
                  <a:srgbClr val="435269"/>
                </a:solidFill>
                <a:latin typeface="Times New Roman"/>
                <a:cs typeface="Times New Roman"/>
              </a:rPr>
              <a:t> </a:t>
            </a:r>
            <a:r>
              <a:rPr sz="907" b="1" dirty="0">
                <a:solidFill>
                  <a:srgbClr val="435269"/>
                </a:solidFill>
                <a:latin typeface="Times New Roman"/>
                <a:cs typeface="Times New Roman"/>
              </a:rPr>
              <a:t>a</a:t>
            </a:r>
            <a:r>
              <a:rPr sz="907" b="1" spc="23" dirty="0">
                <a:solidFill>
                  <a:srgbClr val="435269"/>
                </a:solidFill>
                <a:latin typeface="Times New Roman"/>
                <a:cs typeface="Times New Roman"/>
              </a:rPr>
              <a:t> </a:t>
            </a:r>
            <a:r>
              <a:rPr sz="907" b="1" spc="-9" dirty="0">
                <a:solidFill>
                  <a:srgbClr val="435269"/>
                </a:solidFill>
                <a:latin typeface="Times New Roman"/>
                <a:cs typeface="Times New Roman"/>
              </a:rPr>
              <a:t>basis</a:t>
            </a:r>
            <a:endParaRPr sz="907">
              <a:latin typeface="Times New Roman"/>
              <a:cs typeface="Times New Roman"/>
            </a:endParaRPr>
          </a:p>
        </p:txBody>
      </p:sp>
      <p:sp>
        <p:nvSpPr>
          <p:cNvPr id="4" name="object 4"/>
          <p:cNvSpPr txBox="1"/>
          <p:nvPr/>
        </p:nvSpPr>
        <p:spPr>
          <a:xfrm>
            <a:off x="6813971" y="5536301"/>
            <a:ext cx="3348961" cy="290807"/>
          </a:xfrm>
          <a:prstGeom prst="rect">
            <a:avLst/>
          </a:prstGeom>
        </p:spPr>
        <p:txBody>
          <a:bodyPr vert="horz" wrap="square" lIns="0" tIns="11516" rIns="0" bIns="0" rtlCol="0">
            <a:spAutoFit/>
          </a:bodyPr>
          <a:lstStyle/>
          <a:p>
            <a:pPr marL="747988" marR="4607" indent="-737047">
              <a:spcBef>
                <a:spcPts val="91"/>
              </a:spcBef>
            </a:pPr>
            <a:r>
              <a:rPr sz="907" b="1" dirty="0">
                <a:solidFill>
                  <a:srgbClr val="435269"/>
                </a:solidFill>
                <a:latin typeface="Times New Roman"/>
                <a:cs typeface="Times New Roman"/>
              </a:rPr>
              <a:t>The</a:t>
            </a:r>
            <a:r>
              <a:rPr sz="907" b="1" spc="-86" dirty="0">
                <a:solidFill>
                  <a:srgbClr val="435269"/>
                </a:solidFill>
                <a:latin typeface="Times New Roman"/>
                <a:cs typeface="Times New Roman"/>
              </a:rPr>
              <a:t> </a:t>
            </a:r>
            <a:r>
              <a:rPr sz="907" b="1" dirty="0">
                <a:solidFill>
                  <a:srgbClr val="435269"/>
                </a:solidFill>
                <a:latin typeface="Times New Roman"/>
                <a:cs typeface="Times New Roman"/>
              </a:rPr>
              <a:t>basket</a:t>
            </a:r>
            <a:r>
              <a:rPr sz="907" b="1" spc="-5" dirty="0">
                <a:solidFill>
                  <a:srgbClr val="435269"/>
                </a:solidFill>
                <a:latin typeface="Times New Roman"/>
                <a:cs typeface="Times New Roman"/>
              </a:rPr>
              <a:t> </a:t>
            </a:r>
            <a:r>
              <a:rPr sz="907" b="1" dirty="0">
                <a:solidFill>
                  <a:srgbClr val="435269"/>
                </a:solidFill>
                <a:latin typeface="Times New Roman"/>
                <a:cs typeface="Times New Roman"/>
              </a:rPr>
              <a:t>of</a:t>
            </a:r>
            <a:r>
              <a:rPr sz="907" b="1" spc="5" dirty="0">
                <a:solidFill>
                  <a:srgbClr val="435269"/>
                </a:solidFill>
                <a:latin typeface="Times New Roman"/>
                <a:cs typeface="Times New Roman"/>
              </a:rPr>
              <a:t> </a:t>
            </a:r>
            <a:r>
              <a:rPr sz="907" b="1" dirty="0">
                <a:solidFill>
                  <a:srgbClr val="435269"/>
                </a:solidFill>
                <a:latin typeface="Times New Roman"/>
                <a:cs typeface="Times New Roman"/>
              </a:rPr>
              <a:t>the New</a:t>
            </a:r>
            <a:r>
              <a:rPr sz="907" b="1" spc="103" dirty="0">
                <a:solidFill>
                  <a:srgbClr val="435269"/>
                </a:solidFill>
                <a:latin typeface="Times New Roman"/>
                <a:cs typeface="Times New Roman"/>
              </a:rPr>
              <a:t> </a:t>
            </a:r>
            <a:r>
              <a:rPr sz="907" b="1" dirty="0">
                <a:solidFill>
                  <a:srgbClr val="435269"/>
                </a:solidFill>
                <a:latin typeface="Times New Roman"/>
                <a:cs typeface="Times New Roman"/>
              </a:rPr>
              <a:t>Unit</a:t>
            </a:r>
            <a:r>
              <a:rPr sz="907" b="1" spc="9" dirty="0">
                <a:solidFill>
                  <a:srgbClr val="435269"/>
                </a:solidFill>
                <a:latin typeface="Times New Roman"/>
                <a:cs typeface="Times New Roman"/>
              </a:rPr>
              <a:t> </a:t>
            </a:r>
            <a:r>
              <a:rPr sz="907" b="1" spc="-9" dirty="0">
                <a:solidFill>
                  <a:srgbClr val="435269"/>
                </a:solidFill>
                <a:latin typeface="Times New Roman"/>
                <a:cs typeface="Times New Roman"/>
              </a:rPr>
              <a:t>of</a:t>
            </a:r>
            <a:r>
              <a:rPr sz="907" b="1" spc="-77" dirty="0">
                <a:solidFill>
                  <a:srgbClr val="435269"/>
                </a:solidFill>
                <a:latin typeface="Times New Roman"/>
                <a:cs typeface="Times New Roman"/>
              </a:rPr>
              <a:t> </a:t>
            </a:r>
            <a:r>
              <a:rPr sz="907" b="1" dirty="0">
                <a:solidFill>
                  <a:srgbClr val="435269"/>
                </a:solidFill>
                <a:latin typeface="Times New Roman"/>
                <a:cs typeface="Times New Roman"/>
              </a:rPr>
              <a:t>Account</a:t>
            </a:r>
            <a:r>
              <a:rPr sz="907" b="1" spc="95" dirty="0">
                <a:solidFill>
                  <a:srgbClr val="435269"/>
                </a:solidFill>
                <a:latin typeface="Times New Roman"/>
                <a:cs typeface="Times New Roman"/>
              </a:rPr>
              <a:t> </a:t>
            </a:r>
            <a:r>
              <a:rPr sz="907" b="1" spc="-9" dirty="0">
                <a:solidFill>
                  <a:srgbClr val="435269"/>
                </a:solidFill>
                <a:latin typeface="Times New Roman"/>
                <a:cs typeface="Times New Roman"/>
              </a:rPr>
              <a:t>(NUA)</a:t>
            </a:r>
            <a:r>
              <a:rPr sz="907" b="1" spc="95" dirty="0">
                <a:solidFill>
                  <a:srgbClr val="435269"/>
                </a:solidFill>
                <a:latin typeface="Times New Roman"/>
                <a:cs typeface="Times New Roman"/>
              </a:rPr>
              <a:t> </a:t>
            </a:r>
            <a:r>
              <a:rPr sz="907" b="1" dirty="0">
                <a:solidFill>
                  <a:srgbClr val="435269"/>
                </a:solidFill>
                <a:latin typeface="Times New Roman"/>
                <a:cs typeface="Times New Roman"/>
              </a:rPr>
              <a:t>can</a:t>
            </a:r>
            <a:r>
              <a:rPr sz="907" b="1" spc="77" dirty="0">
                <a:solidFill>
                  <a:srgbClr val="435269"/>
                </a:solidFill>
                <a:latin typeface="Times New Roman"/>
                <a:cs typeface="Times New Roman"/>
              </a:rPr>
              <a:t> </a:t>
            </a:r>
            <a:r>
              <a:rPr sz="907" b="1" dirty="0">
                <a:solidFill>
                  <a:srgbClr val="435269"/>
                </a:solidFill>
                <a:latin typeface="Times New Roman"/>
                <a:cs typeface="Times New Roman"/>
              </a:rPr>
              <a:t>include</a:t>
            </a:r>
            <a:r>
              <a:rPr sz="907" b="1" spc="-86" dirty="0">
                <a:solidFill>
                  <a:srgbClr val="435269"/>
                </a:solidFill>
                <a:latin typeface="Times New Roman"/>
                <a:cs typeface="Times New Roman"/>
              </a:rPr>
              <a:t> </a:t>
            </a:r>
            <a:r>
              <a:rPr sz="907" b="1" spc="-9" dirty="0">
                <a:solidFill>
                  <a:srgbClr val="435269"/>
                </a:solidFill>
                <a:latin typeface="Times New Roman"/>
                <a:cs typeface="Times New Roman"/>
              </a:rPr>
              <a:t>national currencies</a:t>
            </a:r>
            <a:r>
              <a:rPr sz="907" b="1" spc="195" dirty="0">
                <a:solidFill>
                  <a:srgbClr val="435269"/>
                </a:solidFill>
                <a:latin typeface="Times New Roman"/>
                <a:cs typeface="Times New Roman"/>
              </a:rPr>
              <a:t> </a:t>
            </a:r>
            <a:r>
              <a:rPr sz="907" b="1" dirty="0">
                <a:solidFill>
                  <a:srgbClr val="435269"/>
                </a:solidFill>
                <a:latin typeface="Times New Roman"/>
                <a:cs typeface="Times New Roman"/>
              </a:rPr>
              <a:t>of</a:t>
            </a:r>
            <a:r>
              <a:rPr sz="907" b="1" spc="-5" dirty="0">
                <a:solidFill>
                  <a:srgbClr val="435269"/>
                </a:solidFill>
                <a:latin typeface="Times New Roman"/>
                <a:cs typeface="Times New Roman"/>
              </a:rPr>
              <a:t> </a:t>
            </a:r>
            <a:r>
              <a:rPr sz="907" b="1" dirty="0">
                <a:solidFill>
                  <a:srgbClr val="435269"/>
                </a:solidFill>
                <a:latin typeface="Times New Roman"/>
                <a:cs typeface="Times New Roman"/>
              </a:rPr>
              <a:t>all</a:t>
            </a:r>
            <a:r>
              <a:rPr sz="907" b="1" spc="-41" dirty="0">
                <a:solidFill>
                  <a:srgbClr val="435269"/>
                </a:solidFill>
                <a:latin typeface="Times New Roman"/>
                <a:cs typeface="Times New Roman"/>
              </a:rPr>
              <a:t> </a:t>
            </a:r>
            <a:r>
              <a:rPr sz="907" b="1" dirty="0">
                <a:solidFill>
                  <a:srgbClr val="435269"/>
                </a:solidFill>
                <a:latin typeface="Times New Roman"/>
                <a:cs typeface="Times New Roman"/>
              </a:rPr>
              <a:t>the</a:t>
            </a:r>
            <a:r>
              <a:rPr sz="907" b="1" spc="-14" dirty="0">
                <a:solidFill>
                  <a:srgbClr val="435269"/>
                </a:solidFill>
                <a:latin typeface="Times New Roman"/>
                <a:cs typeface="Times New Roman"/>
              </a:rPr>
              <a:t> </a:t>
            </a:r>
            <a:r>
              <a:rPr sz="907" b="1" dirty="0">
                <a:solidFill>
                  <a:srgbClr val="435269"/>
                </a:solidFill>
                <a:latin typeface="Times New Roman"/>
                <a:cs typeface="Times New Roman"/>
              </a:rPr>
              <a:t>BRICS</a:t>
            </a:r>
            <a:r>
              <a:rPr sz="907" b="1" spc="54" dirty="0">
                <a:solidFill>
                  <a:srgbClr val="435269"/>
                </a:solidFill>
                <a:latin typeface="Times New Roman"/>
                <a:cs typeface="Times New Roman"/>
              </a:rPr>
              <a:t> </a:t>
            </a:r>
            <a:r>
              <a:rPr sz="907" b="1" spc="-9" dirty="0">
                <a:solidFill>
                  <a:srgbClr val="435269"/>
                </a:solidFill>
                <a:latin typeface="Times New Roman"/>
                <a:cs typeface="Times New Roman"/>
              </a:rPr>
              <a:t>countries</a:t>
            </a:r>
            <a:endParaRPr sz="907">
              <a:latin typeface="Times New Roman"/>
              <a:cs typeface="Times New Roman"/>
            </a:endParaRPr>
          </a:p>
        </p:txBody>
      </p:sp>
      <p:grpSp>
        <p:nvGrpSpPr>
          <p:cNvPr id="5" name="object 5"/>
          <p:cNvGrpSpPr/>
          <p:nvPr/>
        </p:nvGrpSpPr>
        <p:grpSpPr>
          <a:xfrm>
            <a:off x="2237727" y="3074872"/>
            <a:ext cx="2533026" cy="1345112"/>
            <a:chOff x="1091882" y="3390900"/>
            <a:chExt cx="2793365" cy="1483360"/>
          </a:xfrm>
        </p:grpSpPr>
        <p:pic>
          <p:nvPicPr>
            <p:cNvPr id="6" name="object 6"/>
            <p:cNvPicPr/>
            <p:nvPr/>
          </p:nvPicPr>
          <p:blipFill>
            <a:blip r:embed="rId2" cstate="print"/>
            <a:stretch>
              <a:fillRect/>
            </a:stretch>
          </p:blipFill>
          <p:spPr>
            <a:xfrm>
              <a:off x="2019300" y="3810001"/>
              <a:ext cx="800099" cy="812799"/>
            </a:xfrm>
            <a:prstGeom prst="rect">
              <a:avLst/>
            </a:prstGeom>
          </p:spPr>
        </p:pic>
        <p:sp>
          <p:nvSpPr>
            <p:cNvPr id="7" name="object 7"/>
            <p:cNvSpPr/>
            <p:nvPr/>
          </p:nvSpPr>
          <p:spPr>
            <a:xfrm>
              <a:off x="2434758" y="4635499"/>
              <a:ext cx="0" cy="165100"/>
            </a:xfrm>
            <a:custGeom>
              <a:avLst/>
              <a:gdLst/>
              <a:ahLst/>
              <a:cxnLst/>
              <a:rect l="l" t="t" r="r" b="b"/>
              <a:pathLst>
                <a:path h="165100">
                  <a:moveTo>
                    <a:pt x="0" y="0"/>
                  </a:moveTo>
                  <a:lnTo>
                    <a:pt x="0" y="165100"/>
                  </a:lnTo>
                </a:path>
              </a:pathLst>
            </a:custGeom>
            <a:ln w="18117">
              <a:solidFill>
                <a:srgbClr val="F0026D"/>
              </a:solidFill>
            </a:ln>
          </p:spPr>
          <p:txBody>
            <a:bodyPr wrap="square" lIns="0" tIns="0" rIns="0" bIns="0" rtlCol="0"/>
            <a:lstStyle/>
            <a:p>
              <a:endParaRPr sz="1632"/>
            </a:p>
          </p:txBody>
        </p:sp>
        <p:sp>
          <p:nvSpPr>
            <p:cNvPr id="8" name="object 8"/>
            <p:cNvSpPr/>
            <p:nvPr/>
          </p:nvSpPr>
          <p:spPr>
            <a:xfrm>
              <a:off x="1517649" y="3397250"/>
              <a:ext cx="603250" cy="515620"/>
            </a:xfrm>
            <a:custGeom>
              <a:avLst/>
              <a:gdLst/>
              <a:ahLst/>
              <a:cxnLst/>
              <a:rect l="l" t="t" r="r" b="b"/>
              <a:pathLst>
                <a:path w="603250" h="515620">
                  <a:moveTo>
                    <a:pt x="0" y="0"/>
                  </a:moveTo>
                  <a:lnTo>
                    <a:pt x="602679" y="514996"/>
                  </a:lnTo>
                </a:path>
              </a:pathLst>
            </a:custGeom>
            <a:ln w="12704">
              <a:solidFill>
                <a:srgbClr val="F0026D"/>
              </a:solidFill>
            </a:ln>
          </p:spPr>
          <p:txBody>
            <a:bodyPr wrap="square" lIns="0" tIns="0" rIns="0" bIns="0" rtlCol="0"/>
            <a:lstStyle/>
            <a:p>
              <a:endParaRPr sz="1632"/>
            </a:p>
          </p:txBody>
        </p:sp>
        <p:sp>
          <p:nvSpPr>
            <p:cNvPr id="9" name="object 9"/>
            <p:cNvSpPr/>
            <p:nvPr/>
          </p:nvSpPr>
          <p:spPr>
            <a:xfrm>
              <a:off x="1098550" y="4514850"/>
              <a:ext cx="1021715" cy="352425"/>
            </a:xfrm>
            <a:custGeom>
              <a:avLst/>
              <a:gdLst/>
              <a:ahLst/>
              <a:cxnLst/>
              <a:rect l="l" t="t" r="r" b="b"/>
              <a:pathLst>
                <a:path w="1021714" h="352425">
                  <a:moveTo>
                    <a:pt x="0" y="352366"/>
                  </a:moveTo>
                  <a:lnTo>
                    <a:pt x="1021169" y="0"/>
                  </a:lnTo>
                </a:path>
              </a:pathLst>
            </a:custGeom>
            <a:ln w="12707">
              <a:solidFill>
                <a:srgbClr val="F0026D"/>
              </a:solidFill>
            </a:ln>
          </p:spPr>
          <p:txBody>
            <a:bodyPr wrap="square" lIns="0" tIns="0" rIns="0" bIns="0" rtlCol="0"/>
            <a:lstStyle/>
            <a:p>
              <a:endParaRPr sz="1632"/>
            </a:p>
          </p:txBody>
        </p:sp>
        <p:sp>
          <p:nvSpPr>
            <p:cNvPr id="10" name="object 10"/>
            <p:cNvSpPr/>
            <p:nvPr/>
          </p:nvSpPr>
          <p:spPr>
            <a:xfrm>
              <a:off x="2724150" y="3397250"/>
              <a:ext cx="768350" cy="512445"/>
            </a:xfrm>
            <a:custGeom>
              <a:avLst/>
              <a:gdLst/>
              <a:ahLst/>
              <a:cxnLst/>
              <a:rect l="l" t="t" r="r" b="b"/>
              <a:pathLst>
                <a:path w="768350" h="512445">
                  <a:moveTo>
                    <a:pt x="767908" y="0"/>
                  </a:moveTo>
                  <a:lnTo>
                    <a:pt x="0" y="512286"/>
                  </a:lnTo>
                </a:path>
              </a:pathLst>
            </a:custGeom>
            <a:ln w="12705">
              <a:solidFill>
                <a:srgbClr val="F0026D"/>
              </a:solidFill>
            </a:ln>
          </p:spPr>
          <p:txBody>
            <a:bodyPr wrap="square" lIns="0" tIns="0" rIns="0" bIns="0" rtlCol="0"/>
            <a:lstStyle/>
            <a:p>
              <a:endParaRPr sz="1632"/>
            </a:p>
          </p:txBody>
        </p:sp>
        <p:sp>
          <p:nvSpPr>
            <p:cNvPr id="11" name="object 11"/>
            <p:cNvSpPr/>
            <p:nvPr/>
          </p:nvSpPr>
          <p:spPr>
            <a:xfrm>
              <a:off x="2724149" y="4514850"/>
              <a:ext cx="1154430" cy="347345"/>
            </a:xfrm>
            <a:custGeom>
              <a:avLst/>
              <a:gdLst/>
              <a:ahLst/>
              <a:cxnLst/>
              <a:rect l="l" t="t" r="r" b="b"/>
              <a:pathLst>
                <a:path w="1154429" h="347345">
                  <a:moveTo>
                    <a:pt x="1153894" y="346945"/>
                  </a:moveTo>
                  <a:lnTo>
                    <a:pt x="0" y="0"/>
                  </a:lnTo>
                </a:path>
              </a:pathLst>
            </a:custGeom>
            <a:ln w="12707">
              <a:solidFill>
                <a:srgbClr val="F0026D"/>
              </a:solidFill>
            </a:ln>
          </p:spPr>
          <p:txBody>
            <a:bodyPr wrap="square" lIns="0" tIns="0" rIns="0" bIns="0" rtlCol="0"/>
            <a:lstStyle/>
            <a:p>
              <a:endParaRPr sz="1632"/>
            </a:p>
          </p:txBody>
        </p:sp>
        <p:sp>
          <p:nvSpPr>
            <p:cNvPr id="12" name="object 12"/>
            <p:cNvSpPr/>
            <p:nvPr/>
          </p:nvSpPr>
          <p:spPr>
            <a:xfrm>
              <a:off x="2000250" y="3778249"/>
              <a:ext cx="850900" cy="863600"/>
            </a:xfrm>
            <a:custGeom>
              <a:avLst/>
              <a:gdLst/>
              <a:ahLst/>
              <a:cxnLst/>
              <a:rect l="l" t="t" r="r" b="b"/>
              <a:pathLst>
                <a:path w="850900" h="863600">
                  <a:moveTo>
                    <a:pt x="0" y="431799"/>
                  </a:moveTo>
                  <a:lnTo>
                    <a:pt x="2496" y="384750"/>
                  </a:lnTo>
                  <a:lnTo>
                    <a:pt x="9812" y="339168"/>
                  </a:lnTo>
                  <a:lnTo>
                    <a:pt x="21689" y="295317"/>
                  </a:lnTo>
                  <a:lnTo>
                    <a:pt x="37867" y="253461"/>
                  </a:lnTo>
                  <a:lnTo>
                    <a:pt x="58086" y="213862"/>
                  </a:lnTo>
                  <a:lnTo>
                    <a:pt x="82087" y="176784"/>
                  </a:lnTo>
                  <a:lnTo>
                    <a:pt x="109610" y="142491"/>
                  </a:lnTo>
                  <a:lnTo>
                    <a:pt x="140395" y="111246"/>
                  </a:lnTo>
                  <a:lnTo>
                    <a:pt x="174184" y="83312"/>
                  </a:lnTo>
                  <a:lnTo>
                    <a:pt x="210717" y="58953"/>
                  </a:lnTo>
                  <a:lnTo>
                    <a:pt x="249733" y="38432"/>
                  </a:lnTo>
                  <a:lnTo>
                    <a:pt x="290974" y="22013"/>
                  </a:lnTo>
                  <a:lnTo>
                    <a:pt x="334180" y="9959"/>
                  </a:lnTo>
                  <a:lnTo>
                    <a:pt x="379092" y="2533"/>
                  </a:lnTo>
                  <a:lnTo>
                    <a:pt x="425449" y="0"/>
                  </a:lnTo>
                  <a:lnTo>
                    <a:pt x="471807" y="2533"/>
                  </a:lnTo>
                  <a:lnTo>
                    <a:pt x="516718" y="9959"/>
                  </a:lnTo>
                  <a:lnTo>
                    <a:pt x="559925" y="22013"/>
                  </a:lnTo>
                  <a:lnTo>
                    <a:pt x="601166" y="38432"/>
                  </a:lnTo>
                  <a:lnTo>
                    <a:pt x="640182" y="58953"/>
                  </a:lnTo>
                  <a:lnTo>
                    <a:pt x="676715" y="83312"/>
                  </a:lnTo>
                  <a:lnTo>
                    <a:pt x="710504" y="111246"/>
                  </a:lnTo>
                  <a:lnTo>
                    <a:pt x="741289" y="142491"/>
                  </a:lnTo>
                  <a:lnTo>
                    <a:pt x="768812" y="176784"/>
                  </a:lnTo>
                  <a:lnTo>
                    <a:pt x="792813" y="213862"/>
                  </a:lnTo>
                  <a:lnTo>
                    <a:pt x="813032" y="253461"/>
                  </a:lnTo>
                  <a:lnTo>
                    <a:pt x="829210" y="295317"/>
                  </a:lnTo>
                  <a:lnTo>
                    <a:pt x="841087" y="339168"/>
                  </a:lnTo>
                  <a:lnTo>
                    <a:pt x="848403" y="384750"/>
                  </a:lnTo>
                  <a:lnTo>
                    <a:pt x="850899" y="431799"/>
                  </a:lnTo>
                  <a:lnTo>
                    <a:pt x="848403" y="478849"/>
                  </a:lnTo>
                  <a:lnTo>
                    <a:pt x="841087" y="524431"/>
                  </a:lnTo>
                  <a:lnTo>
                    <a:pt x="829210" y="568282"/>
                  </a:lnTo>
                  <a:lnTo>
                    <a:pt x="813032" y="610138"/>
                  </a:lnTo>
                  <a:lnTo>
                    <a:pt x="792813" y="649737"/>
                  </a:lnTo>
                  <a:lnTo>
                    <a:pt x="768812" y="686815"/>
                  </a:lnTo>
                  <a:lnTo>
                    <a:pt x="741289" y="721108"/>
                  </a:lnTo>
                  <a:lnTo>
                    <a:pt x="710504" y="752353"/>
                  </a:lnTo>
                  <a:lnTo>
                    <a:pt x="676715" y="780287"/>
                  </a:lnTo>
                  <a:lnTo>
                    <a:pt x="640182" y="804646"/>
                  </a:lnTo>
                  <a:lnTo>
                    <a:pt x="601166" y="825167"/>
                  </a:lnTo>
                  <a:lnTo>
                    <a:pt x="559925" y="841586"/>
                  </a:lnTo>
                  <a:lnTo>
                    <a:pt x="516718" y="853640"/>
                  </a:lnTo>
                  <a:lnTo>
                    <a:pt x="471807" y="861066"/>
                  </a:lnTo>
                  <a:lnTo>
                    <a:pt x="425449" y="863599"/>
                  </a:lnTo>
                  <a:lnTo>
                    <a:pt x="379092" y="861066"/>
                  </a:lnTo>
                  <a:lnTo>
                    <a:pt x="334180" y="853640"/>
                  </a:lnTo>
                  <a:lnTo>
                    <a:pt x="290974" y="841586"/>
                  </a:lnTo>
                  <a:lnTo>
                    <a:pt x="249733" y="825167"/>
                  </a:lnTo>
                  <a:lnTo>
                    <a:pt x="210717" y="804646"/>
                  </a:lnTo>
                  <a:lnTo>
                    <a:pt x="174184" y="780287"/>
                  </a:lnTo>
                  <a:lnTo>
                    <a:pt x="140395" y="752353"/>
                  </a:lnTo>
                  <a:lnTo>
                    <a:pt x="109610" y="721108"/>
                  </a:lnTo>
                  <a:lnTo>
                    <a:pt x="82087" y="686815"/>
                  </a:lnTo>
                  <a:lnTo>
                    <a:pt x="58086" y="649737"/>
                  </a:lnTo>
                  <a:lnTo>
                    <a:pt x="37867" y="610138"/>
                  </a:lnTo>
                  <a:lnTo>
                    <a:pt x="21689" y="568282"/>
                  </a:lnTo>
                  <a:lnTo>
                    <a:pt x="9812" y="524431"/>
                  </a:lnTo>
                  <a:lnTo>
                    <a:pt x="2496" y="478849"/>
                  </a:lnTo>
                  <a:lnTo>
                    <a:pt x="0" y="431799"/>
                  </a:lnTo>
                  <a:close/>
                </a:path>
              </a:pathLst>
            </a:custGeom>
            <a:ln w="12704">
              <a:solidFill>
                <a:srgbClr val="F0026D"/>
              </a:solidFill>
            </a:ln>
          </p:spPr>
          <p:txBody>
            <a:bodyPr wrap="square" lIns="0" tIns="0" rIns="0" bIns="0" rtlCol="0"/>
            <a:lstStyle/>
            <a:p>
              <a:endParaRPr sz="1632"/>
            </a:p>
          </p:txBody>
        </p:sp>
      </p:grpSp>
      <p:grpSp>
        <p:nvGrpSpPr>
          <p:cNvPr id="13" name="object 13"/>
          <p:cNvGrpSpPr/>
          <p:nvPr/>
        </p:nvGrpSpPr>
        <p:grpSpPr>
          <a:xfrm>
            <a:off x="3170841" y="4560483"/>
            <a:ext cx="541270" cy="921310"/>
            <a:chOff x="2120900" y="5029199"/>
            <a:chExt cx="596900" cy="1016000"/>
          </a:xfrm>
        </p:grpSpPr>
        <p:sp>
          <p:nvSpPr>
            <p:cNvPr id="14" name="object 14"/>
            <p:cNvSpPr/>
            <p:nvPr/>
          </p:nvSpPr>
          <p:spPr>
            <a:xfrm>
              <a:off x="2434758" y="5029199"/>
              <a:ext cx="0" cy="241300"/>
            </a:xfrm>
            <a:custGeom>
              <a:avLst/>
              <a:gdLst/>
              <a:ahLst/>
              <a:cxnLst/>
              <a:rect l="l" t="t" r="r" b="b"/>
              <a:pathLst>
                <a:path h="241300">
                  <a:moveTo>
                    <a:pt x="0" y="0"/>
                  </a:moveTo>
                  <a:lnTo>
                    <a:pt x="0" y="241062"/>
                  </a:lnTo>
                </a:path>
              </a:pathLst>
            </a:custGeom>
            <a:ln w="18117">
              <a:solidFill>
                <a:srgbClr val="F0026D"/>
              </a:solidFill>
            </a:ln>
          </p:spPr>
          <p:txBody>
            <a:bodyPr wrap="square" lIns="0" tIns="0" rIns="0" bIns="0" rtlCol="0"/>
            <a:lstStyle/>
            <a:p>
              <a:endParaRPr sz="1632"/>
            </a:p>
          </p:txBody>
        </p:sp>
        <p:pic>
          <p:nvPicPr>
            <p:cNvPr id="15" name="object 15"/>
            <p:cNvPicPr/>
            <p:nvPr/>
          </p:nvPicPr>
          <p:blipFill>
            <a:blip r:embed="rId3" cstate="print"/>
            <a:stretch>
              <a:fillRect/>
            </a:stretch>
          </p:blipFill>
          <p:spPr>
            <a:xfrm>
              <a:off x="2120900" y="5257800"/>
              <a:ext cx="596900" cy="787400"/>
            </a:xfrm>
            <a:prstGeom prst="rect">
              <a:avLst/>
            </a:prstGeom>
          </p:spPr>
        </p:pic>
      </p:grpSp>
      <p:sp>
        <p:nvSpPr>
          <p:cNvPr id="16" name="object 16"/>
          <p:cNvSpPr txBox="1"/>
          <p:nvPr/>
        </p:nvSpPr>
        <p:spPr>
          <a:xfrm>
            <a:off x="3159325" y="4353189"/>
            <a:ext cx="644917" cy="175058"/>
          </a:xfrm>
          <a:prstGeom prst="rect">
            <a:avLst/>
          </a:prstGeom>
          <a:solidFill>
            <a:srgbClr val="F5F5F5"/>
          </a:solidFill>
        </p:spPr>
        <p:txBody>
          <a:bodyPr vert="horz" wrap="square" lIns="0" tIns="35125" rIns="0" bIns="0" rtlCol="0">
            <a:spAutoFit/>
          </a:bodyPr>
          <a:lstStyle/>
          <a:p>
            <a:pPr marL="70826">
              <a:spcBef>
                <a:spcPts val="277"/>
              </a:spcBef>
            </a:pPr>
            <a:r>
              <a:rPr sz="907" spc="-9" dirty="0">
                <a:solidFill>
                  <a:srgbClr val="0042A3"/>
                </a:solidFill>
                <a:latin typeface="Times New Roman"/>
                <a:cs typeface="Times New Roman"/>
              </a:rPr>
              <a:t>$41,73%</a:t>
            </a:r>
            <a:endParaRPr sz="907">
              <a:latin typeface="Times New Roman"/>
              <a:cs typeface="Times New Roman"/>
            </a:endParaRPr>
          </a:p>
        </p:txBody>
      </p:sp>
      <p:sp>
        <p:nvSpPr>
          <p:cNvPr id="17" name="object 17"/>
          <p:cNvSpPr txBox="1"/>
          <p:nvPr/>
        </p:nvSpPr>
        <p:spPr>
          <a:xfrm>
            <a:off x="2571990" y="3201552"/>
            <a:ext cx="598851" cy="173895"/>
          </a:xfrm>
          <a:prstGeom prst="rect">
            <a:avLst/>
          </a:prstGeom>
          <a:solidFill>
            <a:srgbClr val="F5F5F5"/>
          </a:solidFill>
        </p:spPr>
        <p:txBody>
          <a:bodyPr vert="horz" wrap="square" lIns="0" tIns="33973" rIns="0" bIns="0" rtlCol="0">
            <a:spAutoFit/>
          </a:bodyPr>
          <a:lstStyle/>
          <a:p>
            <a:pPr marL="79463">
              <a:spcBef>
                <a:spcPts val="268"/>
              </a:spcBef>
            </a:pPr>
            <a:r>
              <a:rPr sz="907" spc="-9" dirty="0">
                <a:solidFill>
                  <a:srgbClr val="0042A3"/>
                </a:solidFill>
                <a:latin typeface="Times New Roman"/>
                <a:cs typeface="Times New Roman"/>
              </a:rPr>
              <a:t>€30,93%</a:t>
            </a:r>
            <a:endParaRPr sz="907">
              <a:latin typeface="Times New Roman"/>
              <a:cs typeface="Times New Roman"/>
            </a:endParaRPr>
          </a:p>
        </p:txBody>
      </p:sp>
      <p:sp>
        <p:nvSpPr>
          <p:cNvPr id="18" name="object 18"/>
          <p:cNvSpPr/>
          <p:nvPr/>
        </p:nvSpPr>
        <p:spPr>
          <a:xfrm>
            <a:off x="2456826" y="4065280"/>
            <a:ext cx="598851" cy="218811"/>
          </a:xfrm>
          <a:custGeom>
            <a:avLst/>
            <a:gdLst/>
            <a:ahLst/>
            <a:cxnLst/>
            <a:rect l="l" t="t" r="r" b="b"/>
            <a:pathLst>
              <a:path w="660400" h="241300">
                <a:moveTo>
                  <a:pt x="660399" y="0"/>
                </a:moveTo>
                <a:lnTo>
                  <a:pt x="0" y="0"/>
                </a:lnTo>
                <a:lnTo>
                  <a:pt x="0" y="241300"/>
                </a:lnTo>
                <a:lnTo>
                  <a:pt x="660399" y="241300"/>
                </a:lnTo>
                <a:lnTo>
                  <a:pt x="660399" y="0"/>
                </a:lnTo>
                <a:close/>
              </a:path>
            </a:pathLst>
          </a:custGeom>
          <a:solidFill>
            <a:srgbClr val="F5F5F5"/>
          </a:solidFill>
        </p:spPr>
        <p:txBody>
          <a:bodyPr wrap="square" lIns="0" tIns="0" rIns="0" bIns="0" rtlCol="0"/>
          <a:lstStyle/>
          <a:p>
            <a:endParaRPr sz="1632"/>
          </a:p>
        </p:txBody>
      </p:sp>
      <p:sp>
        <p:nvSpPr>
          <p:cNvPr id="19" name="object 19"/>
          <p:cNvSpPr txBox="1"/>
          <p:nvPr/>
        </p:nvSpPr>
        <p:spPr>
          <a:xfrm>
            <a:off x="2566972" y="4096227"/>
            <a:ext cx="384071" cy="151218"/>
          </a:xfrm>
          <a:prstGeom prst="rect">
            <a:avLst/>
          </a:prstGeom>
        </p:spPr>
        <p:txBody>
          <a:bodyPr vert="horz" wrap="square" lIns="0" tIns="11516" rIns="0" bIns="0" rtlCol="0">
            <a:spAutoFit/>
          </a:bodyPr>
          <a:lstStyle/>
          <a:p>
            <a:pPr marL="11516">
              <a:spcBef>
                <a:spcPts val="91"/>
              </a:spcBef>
            </a:pPr>
            <a:r>
              <a:rPr sz="907" spc="-9" dirty="0">
                <a:solidFill>
                  <a:srgbClr val="0042A3"/>
                </a:solidFill>
                <a:latin typeface="Times New Roman"/>
                <a:cs typeface="Times New Roman"/>
              </a:rPr>
              <a:t>£8,09%</a:t>
            </a:r>
            <a:endParaRPr sz="907">
              <a:latin typeface="Times New Roman"/>
              <a:cs typeface="Times New Roman"/>
            </a:endParaRPr>
          </a:p>
        </p:txBody>
      </p:sp>
      <p:sp>
        <p:nvSpPr>
          <p:cNvPr id="20" name="object 20"/>
          <p:cNvSpPr txBox="1"/>
          <p:nvPr/>
        </p:nvSpPr>
        <p:spPr>
          <a:xfrm>
            <a:off x="3850307" y="3201552"/>
            <a:ext cx="587335" cy="173895"/>
          </a:xfrm>
          <a:prstGeom prst="rect">
            <a:avLst/>
          </a:prstGeom>
          <a:solidFill>
            <a:srgbClr val="F5F5F5"/>
          </a:solidFill>
        </p:spPr>
        <p:txBody>
          <a:bodyPr vert="horz" wrap="square" lIns="0" tIns="33973" rIns="0" bIns="0" rtlCol="0">
            <a:spAutoFit/>
          </a:bodyPr>
          <a:lstStyle/>
          <a:p>
            <a:pPr marL="114587">
              <a:spcBef>
                <a:spcPts val="268"/>
              </a:spcBef>
            </a:pPr>
            <a:r>
              <a:rPr sz="907" spc="-9" dirty="0">
                <a:solidFill>
                  <a:srgbClr val="0042A3"/>
                </a:solidFill>
                <a:latin typeface="Times New Roman"/>
                <a:cs typeface="Times New Roman"/>
              </a:rPr>
              <a:t>Ұ10,92</a:t>
            </a:r>
            <a:endParaRPr sz="907">
              <a:latin typeface="Times New Roman"/>
              <a:cs typeface="Times New Roman"/>
            </a:endParaRPr>
          </a:p>
        </p:txBody>
      </p:sp>
      <p:sp>
        <p:nvSpPr>
          <p:cNvPr id="21" name="object 21"/>
          <p:cNvSpPr txBox="1"/>
          <p:nvPr/>
        </p:nvSpPr>
        <p:spPr>
          <a:xfrm>
            <a:off x="4080192" y="3362604"/>
            <a:ext cx="119194" cy="151218"/>
          </a:xfrm>
          <a:prstGeom prst="rect">
            <a:avLst/>
          </a:prstGeom>
        </p:spPr>
        <p:txBody>
          <a:bodyPr vert="horz" wrap="square" lIns="0" tIns="11516" rIns="0" bIns="0" rtlCol="0">
            <a:spAutoFit/>
          </a:bodyPr>
          <a:lstStyle/>
          <a:p>
            <a:pPr marL="11516">
              <a:spcBef>
                <a:spcPts val="91"/>
              </a:spcBef>
            </a:pPr>
            <a:r>
              <a:rPr sz="907" spc="-45" dirty="0">
                <a:solidFill>
                  <a:srgbClr val="0042A3"/>
                </a:solidFill>
                <a:latin typeface="Times New Roman"/>
                <a:cs typeface="Times New Roman"/>
              </a:rPr>
              <a:t>%</a:t>
            </a:r>
            <a:endParaRPr sz="907">
              <a:latin typeface="Times New Roman"/>
              <a:cs typeface="Times New Roman"/>
            </a:endParaRPr>
          </a:p>
        </p:txBody>
      </p:sp>
      <p:sp>
        <p:nvSpPr>
          <p:cNvPr id="22" name="object 22"/>
          <p:cNvSpPr txBox="1"/>
          <p:nvPr/>
        </p:nvSpPr>
        <p:spPr>
          <a:xfrm>
            <a:off x="3873340" y="4088311"/>
            <a:ext cx="564302" cy="181454"/>
          </a:xfrm>
          <a:prstGeom prst="rect">
            <a:avLst/>
          </a:prstGeom>
          <a:solidFill>
            <a:srgbClr val="F5F5F5"/>
          </a:solidFill>
        </p:spPr>
        <p:txBody>
          <a:bodyPr vert="horz" wrap="square" lIns="0" tIns="41459" rIns="0" bIns="0" rtlCol="0">
            <a:spAutoFit/>
          </a:bodyPr>
          <a:lstStyle/>
          <a:p>
            <a:pPr marL="99041">
              <a:spcBef>
                <a:spcPts val="326"/>
              </a:spcBef>
            </a:pPr>
            <a:r>
              <a:rPr sz="907" spc="-9" dirty="0">
                <a:solidFill>
                  <a:srgbClr val="0042A3"/>
                </a:solidFill>
                <a:latin typeface="Times New Roman"/>
                <a:cs typeface="Times New Roman"/>
              </a:rPr>
              <a:t>¥8,33%</a:t>
            </a:r>
            <a:endParaRPr sz="907">
              <a:latin typeface="Times New Roman"/>
              <a:cs typeface="Times New Roman"/>
            </a:endParaRPr>
          </a:p>
        </p:txBody>
      </p:sp>
      <p:grpSp>
        <p:nvGrpSpPr>
          <p:cNvPr id="23" name="object 23"/>
          <p:cNvGrpSpPr/>
          <p:nvPr/>
        </p:nvGrpSpPr>
        <p:grpSpPr>
          <a:xfrm>
            <a:off x="1984655" y="2360856"/>
            <a:ext cx="3028806" cy="2049914"/>
            <a:chOff x="812800" y="2603499"/>
            <a:chExt cx="3340100" cy="2260600"/>
          </a:xfrm>
        </p:grpSpPr>
        <p:pic>
          <p:nvPicPr>
            <p:cNvPr id="24" name="object 24"/>
            <p:cNvPicPr/>
            <p:nvPr/>
          </p:nvPicPr>
          <p:blipFill>
            <a:blip r:embed="rId4" cstate="print"/>
            <a:stretch>
              <a:fillRect/>
            </a:stretch>
          </p:blipFill>
          <p:spPr>
            <a:xfrm>
              <a:off x="1181100" y="2603499"/>
              <a:ext cx="660399" cy="787400"/>
            </a:xfrm>
            <a:prstGeom prst="rect">
              <a:avLst/>
            </a:prstGeom>
          </p:spPr>
        </p:pic>
        <p:pic>
          <p:nvPicPr>
            <p:cNvPr id="25" name="object 25"/>
            <p:cNvPicPr/>
            <p:nvPr/>
          </p:nvPicPr>
          <p:blipFill>
            <a:blip r:embed="rId5" cstate="print"/>
            <a:stretch>
              <a:fillRect/>
            </a:stretch>
          </p:blipFill>
          <p:spPr>
            <a:xfrm>
              <a:off x="812800" y="4076699"/>
              <a:ext cx="558799" cy="787400"/>
            </a:xfrm>
            <a:prstGeom prst="rect">
              <a:avLst/>
            </a:prstGeom>
          </p:spPr>
        </p:pic>
        <p:pic>
          <p:nvPicPr>
            <p:cNvPr id="26" name="object 26"/>
            <p:cNvPicPr/>
            <p:nvPr/>
          </p:nvPicPr>
          <p:blipFill>
            <a:blip r:embed="rId6" cstate="print"/>
            <a:stretch>
              <a:fillRect/>
            </a:stretch>
          </p:blipFill>
          <p:spPr>
            <a:xfrm>
              <a:off x="3594100" y="4064000"/>
              <a:ext cx="558799" cy="800099"/>
            </a:xfrm>
            <a:prstGeom prst="rect">
              <a:avLst/>
            </a:prstGeom>
          </p:spPr>
        </p:pic>
        <p:pic>
          <p:nvPicPr>
            <p:cNvPr id="27" name="object 27"/>
            <p:cNvPicPr/>
            <p:nvPr/>
          </p:nvPicPr>
          <p:blipFill>
            <a:blip r:embed="rId7" cstate="print"/>
            <a:stretch>
              <a:fillRect/>
            </a:stretch>
          </p:blipFill>
          <p:spPr>
            <a:xfrm>
              <a:off x="3200400" y="2603499"/>
              <a:ext cx="584199" cy="787400"/>
            </a:xfrm>
            <a:prstGeom prst="rect">
              <a:avLst/>
            </a:prstGeom>
          </p:spPr>
        </p:pic>
        <p:pic>
          <p:nvPicPr>
            <p:cNvPr id="28" name="object 28"/>
            <p:cNvPicPr/>
            <p:nvPr/>
          </p:nvPicPr>
          <p:blipFill>
            <a:blip r:embed="rId2" cstate="print"/>
            <a:stretch>
              <a:fillRect/>
            </a:stretch>
          </p:blipFill>
          <p:spPr>
            <a:xfrm>
              <a:off x="2006600" y="3822699"/>
              <a:ext cx="812799" cy="812800"/>
            </a:xfrm>
            <a:prstGeom prst="rect">
              <a:avLst/>
            </a:prstGeom>
          </p:spPr>
        </p:pic>
      </p:grpSp>
      <p:grpSp>
        <p:nvGrpSpPr>
          <p:cNvPr id="29" name="object 29"/>
          <p:cNvGrpSpPr/>
          <p:nvPr/>
        </p:nvGrpSpPr>
        <p:grpSpPr>
          <a:xfrm>
            <a:off x="7074603" y="3051839"/>
            <a:ext cx="2641856" cy="2348764"/>
            <a:chOff x="6425882" y="3365500"/>
            <a:chExt cx="2913380" cy="2590165"/>
          </a:xfrm>
        </p:grpSpPr>
        <p:sp>
          <p:nvSpPr>
            <p:cNvPr id="30" name="object 30"/>
            <p:cNvSpPr/>
            <p:nvPr/>
          </p:nvSpPr>
          <p:spPr>
            <a:xfrm>
              <a:off x="7913875" y="4597399"/>
              <a:ext cx="0" cy="1343660"/>
            </a:xfrm>
            <a:custGeom>
              <a:avLst/>
              <a:gdLst/>
              <a:ahLst/>
              <a:cxnLst/>
              <a:rect l="l" t="t" r="r" b="b"/>
              <a:pathLst>
                <a:path h="1343660">
                  <a:moveTo>
                    <a:pt x="0" y="482600"/>
                  </a:moveTo>
                  <a:lnTo>
                    <a:pt x="0" y="1343560"/>
                  </a:lnTo>
                </a:path>
                <a:path h="1343660">
                  <a:moveTo>
                    <a:pt x="0" y="0"/>
                  </a:moveTo>
                  <a:lnTo>
                    <a:pt x="0" y="241300"/>
                  </a:lnTo>
                </a:path>
              </a:pathLst>
            </a:custGeom>
            <a:ln w="28951">
              <a:solidFill>
                <a:srgbClr val="F0026D"/>
              </a:solidFill>
            </a:ln>
          </p:spPr>
          <p:txBody>
            <a:bodyPr wrap="square" lIns="0" tIns="0" rIns="0" bIns="0" rtlCol="0"/>
            <a:lstStyle/>
            <a:p>
              <a:endParaRPr sz="1632"/>
            </a:p>
          </p:txBody>
        </p:sp>
        <p:sp>
          <p:nvSpPr>
            <p:cNvPr id="31" name="object 31"/>
            <p:cNvSpPr/>
            <p:nvPr/>
          </p:nvSpPr>
          <p:spPr>
            <a:xfrm>
              <a:off x="7296149" y="3371850"/>
              <a:ext cx="311785" cy="504190"/>
            </a:xfrm>
            <a:custGeom>
              <a:avLst/>
              <a:gdLst/>
              <a:ahLst/>
              <a:cxnLst/>
              <a:rect l="l" t="t" r="r" b="b"/>
              <a:pathLst>
                <a:path w="311784" h="504189">
                  <a:moveTo>
                    <a:pt x="0" y="0"/>
                  </a:moveTo>
                  <a:lnTo>
                    <a:pt x="311497" y="504154"/>
                  </a:lnTo>
                </a:path>
              </a:pathLst>
            </a:custGeom>
            <a:ln w="12702">
              <a:solidFill>
                <a:srgbClr val="F0026D"/>
              </a:solidFill>
            </a:ln>
          </p:spPr>
          <p:txBody>
            <a:bodyPr wrap="square" lIns="0" tIns="0" rIns="0" bIns="0" rtlCol="0"/>
            <a:lstStyle/>
            <a:p>
              <a:endParaRPr sz="1632"/>
            </a:p>
          </p:txBody>
        </p:sp>
        <p:sp>
          <p:nvSpPr>
            <p:cNvPr id="32" name="object 32"/>
            <p:cNvSpPr/>
            <p:nvPr/>
          </p:nvSpPr>
          <p:spPr>
            <a:xfrm>
              <a:off x="6559550" y="3956049"/>
              <a:ext cx="930910" cy="218440"/>
            </a:xfrm>
            <a:custGeom>
              <a:avLst/>
              <a:gdLst/>
              <a:ahLst/>
              <a:cxnLst/>
              <a:rect l="l" t="t" r="r" b="b"/>
              <a:pathLst>
                <a:path w="930909" h="218439">
                  <a:moveTo>
                    <a:pt x="0" y="0"/>
                  </a:moveTo>
                  <a:lnTo>
                    <a:pt x="930428" y="218195"/>
                  </a:lnTo>
                </a:path>
              </a:pathLst>
            </a:custGeom>
            <a:ln w="12708">
              <a:solidFill>
                <a:srgbClr val="F0026D"/>
              </a:solidFill>
            </a:ln>
          </p:spPr>
          <p:txBody>
            <a:bodyPr wrap="square" lIns="0" tIns="0" rIns="0" bIns="0" rtlCol="0"/>
            <a:lstStyle/>
            <a:p>
              <a:endParaRPr sz="1632"/>
            </a:p>
          </p:txBody>
        </p:sp>
        <p:sp>
          <p:nvSpPr>
            <p:cNvPr id="33" name="object 33"/>
            <p:cNvSpPr/>
            <p:nvPr/>
          </p:nvSpPr>
          <p:spPr>
            <a:xfrm>
              <a:off x="6432550" y="4337049"/>
              <a:ext cx="1048385" cy="604520"/>
            </a:xfrm>
            <a:custGeom>
              <a:avLst/>
              <a:gdLst/>
              <a:ahLst/>
              <a:cxnLst/>
              <a:rect l="l" t="t" r="r" b="b"/>
              <a:pathLst>
                <a:path w="1048384" h="604520">
                  <a:moveTo>
                    <a:pt x="0" y="604443"/>
                  </a:moveTo>
                  <a:lnTo>
                    <a:pt x="1048255" y="0"/>
                  </a:lnTo>
                </a:path>
              </a:pathLst>
            </a:custGeom>
            <a:ln w="12706">
              <a:solidFill>
                <a:srgbClr val="F0026D"/>
              </a:solidFill>
            </a:ln>
          </p:spPr>
          <p:txBody>
            <a:bodyPr wrap="square" lIns="0" tIns="0" rIns="0" bIns="0" rtlCol="0"/>
            <a:lstStyle/>
            <a:p>
              <a:endParaRPr sz="1632"/>
            </a:p>
          </p:txBody>
        </p:sp>
        <p:sp>
          <p:nvSpPr>
            <p:cNvPr id="34" name="object 34"/>
            <p:cNvSpPr/>
            <p:nvPr/>
          </p:nvSpPr>
          <p:spPr>
            <a:xfrm>
              <a:off x="6978649" y="4476749"/>
              <a:ext cx="634365" cy="1207770"/>
            </a:xfrm>
            <a:custGeom>
              <a:avLst/>
              <a:gdLst/>
              <a:ahLst/>
              <a:cxnLst/>
              <a:rect l="l" t="t" r="r" b="b"/>
              <a:pathLst>
                <a:path w="634365" h="1207770">
                  <a:moveTo>
                    <a:pt x="0" y="1207532"/>
                  </a:moveTo>
                  <a:lnTo>
                    <a:pt x="633829" y="0"/>
                  </a:lnTo>
                </a:path>
              </a:pathLst>
            </a:custGeom>
            <a:ln w="12701">
              <a:solidFill>
                <a:srgbClr val="F0026D"/>
              </a:solidFill>
            </a:ln>
          </p:spPr>
          <p:txBody>
            <a:bodyPr wrap="square" lIns="0" tIns="0" rIns="0" bIns="0" rtlCol="0"/>
            <a:lstStyle/>
            <a:p>
              <a:endParaRPr sz="1632"/>
            </a:p>
          </p:txBody>
        </p:sp>
        <p:sp>
          <p:nvSpPr>
            <p:cNvPr id="35" name="object 35"/>
            <p:cNvSpPr/>
            <p:nvPr/>
          </p:nvSpPr>
          <p:spPr>
            <a:xfrm>
              <a:off x="8210549" y="3371850"/>
              <a:ext cx="283210" cy="504190"/>
            </a:xfrm>
            <a:custGeom>
              <a:avLst/>
              <a:gdLst/>
              <a:ahLst/>
              <a:cxnLst/>
              <a:rect l="l" t="t" r="r" b="b"/>
              <a:pathLst>
                <a:path w="283209" h="504189">
                  <a:moveTo>
                    <a:pt x="283055" y="0"/>
                  </a:moveTo>
                  <a:lnTo>
                    <a:pt x="0" y="504154"/>
                  </a:lnTo>
                </a:path>
              </a:pathLst>
            </a:custGeom>
            <a:ln w="12702">
              <a:solidFill>
                <a:srgbClr val="E137A3"/>
              </a:solidFill>
            </a:ln>
          </p:spPr>
          <p:txBody>
            <a:bodyPr wrap="square" lIns="0" tIns="0" rIns="0" bIns="0" rtlCol="0"/>
            <a:lstStyle/>
            <a:p>
              <a:endParaRPr sz="1632"/>
            </a:p>
          </p:txBody>
        </p:sp>
        <p:sp>
          <p:nvSpPr>
            <p:cNvPr id="36" name="object 36"/>
            <p:cNvSpPr/>
            <p:nvPr/>
          </p:nvSpPr>
          <p:spPr>
            <a:xfrm>
              <a:off x="8337549" y="3994149"/>
              <a:ext cx="975360" cy="189865"/>
            </a:xfrm>
            <a:custGeom>
              <a:avLst/>
              <a:gdLst/>
              <a:ahLst/>
              <a:cxnLst/>
              <a:rect l="l" t="t" r="r" b="b"/>
              <a:pathLst>
                <a:path w="975359" h="189864">
                  <a:moveTo>
                    <a:pt x="975121" y="0"/>
                  </a:moveTo>
                  <a:lnTo>
                    <a:pt x="0" y="189735"/>
                  </a:lnTo>
                </a:path>
              </a:pathLst>
            </a:custGeom>
            <a:ln w="12708">
              <a:solidFill>
                <a:srgbClr val="F0026D"/>
              </a:solidFill>
            </a:ln>
          </p:spPr>
          <p:txBody>
            <a:bodyPr wrap="square" lIns="0" tIns="0" rIns="0" bIns="0" rtlCol="0"/>
            <a:lstStyle/>
            <a:p>
              <a:endParaRPr sz="1632"/>
            </a:p>
          </p:txBody>
        </p:sp>
        <p:sp>
          <p:nvSpPr>
            <p:cNvPr id="37" name="object 37"/>
            <p:cNvSpPr/>
            <p:nvPr/>
          </p:nvSpPr>
          <p:spPr>
            <a:xfrm>
              <a:off x="8324849" y="4311650"/>
              <a:ext cx="1007744" cy="683260"/>
            </a:xfrm>
            <a:custGeom>
              <a:avLst/>
              <a:gdLst/>
              <a:ahLst/>
              <a:cxnLst/>
              <a:rect l="l" t="t" r="r" b="b"/>
              <a:pathLst>
                <a:path w="1007745" h="683260">
                  <a:moveTo>
                    <a:pt x="1007625" y="683048"/>
                  </a:moveTo>
                  <a:lnTo>
                    <a:pt x="0" y="0"/>
                  </a:lnTo>
                </a:path>
              </a:pathLst>
            </a:custGeom>
            <a:ln w="12705">
              <a:solidFill>
                <a:srgbClr val="F0026D"/>
              </a:solidFill>
            </a:ln>
          </p:spPr>
          <p:txBody>
            <a:bodyPr wrap="square" lIns="0" tIns="0" rIns="0" bIns="0" rtlCol="0"/>
            <a:lstStyle/>
            <a:p>
              <a:endParaRPr sz="1632"/>
            </a:p>
          </p:txBody>
        </p:sp>
        <p:sp>
          <p:nvSpPr>
            <p:cNvPr id="38" name="object 38"/>
            <p:cNvSpPr/>
            <p:nvPr/>
          </p:nvSpPr>
          <p:spPr>
            <a:xfrm>
              <a:off x="8210549" y="4476750"/>
              <a:ext cx="592455" cy="1236345"/>
            </a:xfrm>
            <a:custGeom>
              <a:avLst/>
              <a:gdLst/>
              <a:ahLst/>
              <a:cxnLst/>
              <a:rect l="l" t="t" r="r" b="b"/>
              <a:pathLst>
                <a:path w="592454" h="1236345">
                  <a:moveTo>
                    <a:pt x="591844" y="1235992"/>
                  </a:moveTo>
                  <a:lnTo>
                    <a:pt x="0" y="0"/>
                  </a:lnTo>
                </a:path>
              </a:pathLst>
            </a:custGeom>
            <a:ln w="12701">
              <a:solidFill>
                <a:srgbClr val="F0026D"/>
              </a:solidFill>
            </a:ln>
          </p:spPr>
          <p:txBody>
            <a:bodyPr wrap="square" lIns="0" tIns="0" rIns="0" bIns="0" rtlCol="0"/>
            <a:lstStyle/>
            <a:p>
              <a:endParaRPr sz="1632"/>
            </a:p>
          </p:txBody>
        </p:sp>
      </p:grpSp>
      <p:sp>
        <p:nvSpPr>
          <p:cNvPr id="39" name="object 39"/>
          <p:cNvSpPr txBox="1"/>
          <p:nvPr/>
        </p:nvSpPr>
        <p:spPr>
          <a:xfrm>
            <a:off x="6311927" y="1763336"/>
            <a:ext cx="3996757" cy="345053"/>
          </a:xfrm>
          <a:prstGeom prst="rect">
            <a:avLst/>
          </a:prstGeom>
        </p:spPr>
        <p:txBody>
          <a:bodyPr vert="horz" wrap="square" lIns="0" tIns="11516" rIns="0" bIns="0" rtlCol="0">
            <a:spAutoFit/>
          </a:bodyPr>
          <a:lstStyle/>
          <a:p>
            <a:pPr algn="ctr">
              <a:lnSpc>
                <a:spcPts val="1288"/>
              </a:lnSpc>
              <a:spcBef>
                <a:spcPts val="91"/>
              </a:spcBef>
            </a:pPr>
            <a:r>
              <a:rPr sz="1088" b="1" spc="-36" dirty="0">
                <a:solidFill>
                  <a:srgbClr val="3B3838"/>
                </a:solidFill>
                <a:latin typeface="Arial"/>
                <a:cs typeface="Arial"/>
              </a:rPr>
              <a:t>TENTATIVE</a:t>
            </a:r>
            <a:r>
              <a:rPr sz="1088" b="1" spc="-9" dirty="0">
                <a:solidFill>
                  <a:srgbClr val="3B3838"/>
                </a:solidFill>
                <a:latin typeface="Arial"/>
                <a:cs typeface="Arial"/>
              </a:rPr>
              <a:t> </a:t>
            </a:r>
            <a:r>
              <a:rPr sz="1088" b="1" dirty="0">
                <a:solidFill>
                  <a:srgbClr val="3B3838"/>
                </a:solidFill>
                <a:latin typeface="Arial"/>
                <a:cs typeface="Arial"/>
              </a:rPr>
              <a:t>BASKET</a:t>
            </a:r>
            <a:r>
              <a:rPr sz="1088" b="1" spc="-41" dirty="0">
                <a:solidFill>
                  <a:srgbClr val="3B3838"/>
                </a:solidFill>
                <a:latin typeface="Arial"/>
                <a:cs typeface="Arial"/>
              </a:rPr>
              <a:t> </a:t>
            </a:r>
            <a:r>
              <a:rPr sz="1088" b="1" spc="-32" dirty="0">
                <a:solidFill>
                  <a:srgbClr val="3B3838"/>
                </a:solidFill>
                <a:latin typeface="Arial"/>
                <a:cs typeface="Arial"/>
              </a:rPr>
              <a:t>OF</a:t>
            </a:r>
            <a:r>
              <a:rPr sz="1088" b="1" spc="-41" dirty="0">
                <a:solidFill>
                  <a:srgbClr val="3B3838"/>
                </a:solidFill>
                <a:latin typeface="Arial"/>
                <a:cs typeface="Arial"/>
              </a:rPr>
              <a:t> </a:t>
            </a:r>
            <a:r>
              <a:rPr sz="1088" b="1" dirty="0">
                <a:solidFill>
                  <a:srgbClr val="3B3838"/>
                </a:solidFill>
                <a:latin typeface="Arial"/>
                <a:cs typeface="Arial"/>
              </a:rPr>
              <a:t>THE</a:t>
            </a:r>
            <a:r>
              <a:rPr sz="1088" b="1" spc="-9" dirty="0">
                <a:solidFill>
                  <a:srgbClr val="3B3838"/>
                </a:solidFill>
                <a:latin typeface="Arial"/>
                <a:cs typeface="Arial"/>
              </a:rPr>
              <a:t> </a:t>
            </a:r>
            <a:r>
              <a:rPr sz="1088" b="1" dirty="0">
                <a:solidFill>
                  <a:srgbClr val="3B3838"/>
                </a:solidFill>
                <a:latin typeface="Arial"/>
                <a:cs typeface="Arial"/>
              </a:rPr>
              <a:t>NEW</a:t>
            </a:r>
            <a:r>
              <a:rPr sz="1088" b="1" spc="-41" dirty="0">
                <a:solidFill>
                  <a:srgbClr val="3B3838"/>
                </a:solidFill>
                <a:latin typeface="Arial"/>
                <a:cs typeface="Arial"/>
              </a:rPr>
              <a:t> </a:t>
            </a:r>
            <a:r>
              <a:rPr sz="1088" b="1" dirty="0">
                <a:solidFill>
                  <a:srgbClr val="3B3838"/>
                </a:solidFill>
                <a:latin typeface="Arial"/>
                <a:cs typeface="Arial"/>
              </a:rPr>
              <a:t>UNIT</a:t>
            </a:r>
            <a:r>
              <a:rPr sz="1088" b="1" spc="-41" dirty="0">
                <a:solidFill>
                  <a:srgbClr val="3B3838"/>
                </a:solidFill>
                <a:latin typeface="Arial"/>
                <a:cs typeface="Arial"/>
              </a:rPr>
              <a:t> </a:t>
            </a:r>
            <a:r>
              <a:rPr sz="1088" b="1" spc="-32" dirty="0">
                <a:solidFill>
                  <a:srgbClr val="3B3838"/>
                </a:solidFill>
                <a:latin typeface="Arial"/>
                <a:cs typeface="Arial"/>
              </a:rPr>
              <a:t>OF</a:t>
            </a:r>
            <a:r>
              <a:rPr sz="1088" b="1" spc="-41" dirty="0">
                <a:solidFill>
                  <a:srgbClr val="3B3838"/>
                </a:solidFill>
                <a:latin typeface="Arial"/>
                <a:cs typeface="Arial"/>
              </a:rPr>
              <a:t> </a:t>
            </a:r>
            <a:r>
              <a:rPr sz="1088" b="1" dirty="0">
                <a:solidFill>
                  <a:srgbClr val="3B3838"/>
                </a:solidFill>
                <a:latin typeface="Arial"/>
                <a:cs typeface="Arial"/>
              </a:rPr>
              <a:t>ACCOUNT</a:t>
            </a:r>
            <a:r>
              <a:rPr sz="1088" b="1" spc="-141" dirty="0">
                <a:solidFill>
                  <a:srgbClr val="3B3838"/>
                </a:solidFill>
                <a:latin typeface="Arial"/>
                <a:cs typeface="Arial"/>
              </a:rPr>
              <a:t> </a:t>
            </a:r>
            <a:r>
              <a:rPr sz="1088" b="1" spc="-9" dirty="0">
                <a:solidFill>
                  <a:srgbClr val="3B3838"/>
                </a:solidFill>
                <a:latin typeface="Arial"/>
                <a:cs typeface="Arial"/>
              </a:rPr>
              <a:t>(NUA)</a:t>
            </a:r>
            <a:endParaRPr sz="1088">
              <a:latin typeface="Arial"/>
              <a:cs typeface="Arial"/>
            </a:endParaRPr>
          </a:p>
          <a:p>
            <a:pPr marR="4607" algn="ctr">
              <a:lnSpc>
                <a:spcPts val="1288"/>
              </a:lnSpc>
            </a:pPr>
            <a:r>
              <a:rPr sz="1088" b="1" dirty="0">
                <a:solidFill>
                  <a:srgbClr val="3B3838"/>
                </a:solidFill>
                <a:latin typeface="Times New Roman"/>
                <a:cs typeface="Times New Roman"/>
              </a:rPr>
              <a:t>(the</a:t>
            </a:r>
            <a:r>
              <a:rPr sz="1088" b="1" spc="-68" dirty="0">
                <a:solidFill>
                  <a:srgbClr val="3B3838"/>
                </a:solidFill>
                <a:latin typeface="Times New Roman"/>
                <a:cs typeface="Times New Roman"/>
              </a:rPr>
              <a:t> </a:t>
            </a:r>
            <a:r>
              <a:rPr sz="1088" b="1" spc="-9" dirty="0">
                <a:solidFill>
                  <a:srgbClr val="3B3838"/>
                </a:solidFill>
                <a:latin typeface="Times New Roman"/>
                <a:cs typeface="Times New Roman"/>
              </a:rPr>
              <a:t>exchange</a:t>
            </a:r>
            <a:r>
              <a:rPr sz="1088" b="1" spc="-122" dirty="0">
                <a:solidFill>
                  <a:srgbClr val="3B3838"/>
                </a:solidFill>
                <a:latin typeface="Times New Roman"/>
                <a:cs typeface="Times New Roman"/>
              </a:rPr>
              <a:t> </a:t>
            </a:r>
            <a:r>
              <a:rPr sz="1088" b="1" dirty="0">
                <a:solidFill>
                  <a:srgbClr val="3B3838"/>
                </a:solidFill>
                <a:latin typeface="Times New Roman"/>
                <a:cs typeface="Times New Roman"/>
              </a:rPr>
              <a:t>rate</a:t>
            </a:r>
            <a:r>
              <a:rPr sz="1088" b="1" spc="27" dirty="0">
                <a:solidFill>
                  <a:srgbClr val="3B3838"/>
                </a:solidFill>
                <a:latin typeface="Times New Roman"/>
                <a:cs typeface="Times New Roman"/>
              </a:rPr>
              <a:t> </a:t>
            </a:r>
            <a:r>
              <a:rPr sz="1088" b="1" spc="-9" dirty="0">
                <a:solidFill>
                  <a:srgbClr val="3B3838"/>
                </a:solidFill>
                <a:latin typeface="Times New Roman"/>
                <a:cs typeface="Times New Roman"/>
              </a:rPr>
              <a:t>will</a:t>
            </a:r>
            <a:r>
              <a:rPr sz="1088" b="1" spc="-54" dirty="0">
                <a:solidFill>
                  <a:srgbClr val="3B3838"/>
                </a:solidFill>
                <a:latin typeface="Times New Roman"/>
                <a:cs typeface="Times New Roman"/>
              </a:rPr>
              <a:t> </a:t>
            </a:r>
            <a:r>
              <a:rPr sz="1088" b="1" dirty="0">
                <a:solidFill>
                  <a:srgbClr val="3B3838"/>
                </a:solidFill>
                <a:latin typeface="Times New Roman"/>
                <a:cs typeface="Times New Roman"/>
              </a:rPr>
              <a:t>be</a:t>
            </a:r>
            <a:r>
              <a:rPr sz="1088" b="1" spc="-54" dirty="0">
                <a:solidFill>
                  <a:srgbClr val="3B3838"/>
                </a:solidFill>
                <a:latin typeface="Times New Roman"/>
                <a:cs typeface="Times New Roman"/>
              </a:rPr>
              <a:t> </a:t>
            </a:r>
            <a:r>
              <a:rPr sz="1088" b="1" spc="-9" dirty="0">
                <a:solidFill>
                  <a:srgbClr val="3B3838"/>
                </a:solidFill>
                <a:latin typeface="Times New Roman"/>
                <a:cs typeface="Times New Roman"/>
              </a:rPr>
              <a:t>calculated</a:t>
            </a:r>
            <a:r>
              <a:rPr sz="1088" b="1" dirty="0">
                <a:solidFill>
                  <a:srgbClr val="3B3838"/>
                </a:solidFill>
                <a:latin typeface="Times New Roman"/>
                <a:cs typeface="Times New Roman"/>
              </a:rPr>
              <a:t> in real</a:t>
            </a:r>
            <a:r>
              <a:rPr sz="1088" b="1" spc="27" dirty="0">
                <a:solidFill>
                  <a:srgbClr val="3B3838"/>
                </a:solidFill>
                <a:latin typeface="Times New Roman"/>
                <a:cs typeface="Times New Roman"/>
              </a:rPr>
              <a:t> </a:t>
            </a:r>
            <a:r>
              <a:rPr sz="1088" b="1" spc="-18" dirty="0">
                <a:solidFill>
                  <a:srgbClr val="3B3838"/>
                </a:solidFill>
                <a:latin typeface="Times New Roman"/>
                <a:cs typeface="Times New Roman"/>
              </a:rPr>
              <a:t>time)</a:t>
            </a:r>
            <a:endParaRPr sz="1088">
              <a:latin typeface="Times New Roman"/>
              <a:cs typeface="Times New Roman"/>
            </a:endParaRPr>
          </a:p>
        </p:txBody>
      </p:sp>
      <p:sp>
        <p:nvSpPr>
          <p:cNvPr id="40" name="object 40"/>
          <p:cNvSpPr txBox="1"/>
          <p:nvPr/>
        </p:nvSpPr>
        <p:spPr>
          <a:xfrm>
            <a:off x="7696776" y="3097904"/>
            <a:ext cx="610368" cy="174476"/>
          </a:xfrm>
          <a:prstGeom prst="rect">
            <a:avLst/>
          </a:prstGeom>
          <a:solidFill>
            <a:srgbClr val="F5F5F5"/>
          </a:solidFill>
        </p:spPr>
        <p:txBody>
          <a:bodyPr vert="horz" wrap="square" lIns="0" tIns="34549" rIns="0" bIns="0" rtlCol="0">
            <a:spAutoFit/>
          </a:bodyPr>
          <a:lstStyle/>
          <a:p>
            <a:pPr marL="70250">
              <a:spcBef>
                <a:spcPts val="272"/>
              </a:spcBef>
            </a:pPr>
            <a:r>
              <a:rPr sz="907" spc="-9" dirty="0">
                <a:solidFill>
                  <a:srgbClr val="0042A3"/>
                </a:solidFill>
                <a:latin typeface="Times New Roman"/>
                <a:cs typeface="Times New Roman"/>
              </a:rPr>
              <a:t>$37,73%</a:t>
            </a:r>
            <a:endParaRPr sz="907">
              <a:latin typeface="Times New Roman"/>
              <a:cs typeface="Times New Roman"/>
            </a:endParaRPr>
          </a:p>
        </p:txBody>
      </p:sp>
      <p:sp>
        <p:nvSpPr>
          <p:cNvPr id="41" name="object 41"/>
          <p:cNvSpPr txBox="1"/>
          <p:nvPr/>
        </p:nvSpPr>
        <p:spPr>
          <a:xfrm>
            <a:off x="7328252" y="3558560"/>
            <a:ext cx="598851" cy="172732"/>
          </a:xfrm>
          <a:prstGeom prst="rect">
            <a:avLst/>
          </a:prstGeom>
          <a:solidFill>
            <a:srgbClr val="F5F5F5"/>
          </a:solidFill>
        </p:spPr>
        <p:txBody>
          <a:bodyPr vert="horz" wrap="square" lIns="0" tIns="32821" rIns="0" bIns="0" rtlCol="0">
            <a:spAutoFit/>
          </a:bodyPr>
          <a:lstStyle/>
          <a:p>
            <a:pPr marL="90403">
              <a:spcBef>
                <a:spcPts val="258"/>
              </a:spcBef>
            </a:pPr>
            <a:r>
              <a:rPr sz="907" spc="-9" dirty="0">
                <a:solidFill>
                  <a:srgbClr val="0042A3"/>
                </a:solidFill>
                <a:latin typeface="Times New Roman"/>
                <a:cs typeface="Times New Roman"/>
              </a:rPr>
              <a:t>€30,93%</a:t>
            </a:r>
            <a:endParaRPr sz="907">
              <a:latin typeface="Times New Roman"/>
              <a:cs typeface="Times New Roman"/>
            </a:endParaRPr>
          </a:p>
        </p:txBody>
      </p:sp>
      <p:sp>
        <p:nvSpPr>
          <p:cNvPr id="42" name="object 42"/>
          <p:cNvSpPr txBox="1"/>
          <p:nvPr/>
        </p:nvSpPr>
        <p:spPr>
          <a:xfrm>
            <a:off x="7431899" y="4007697"/>
            <a:ext cx="529753" cy="167499"/>
          </a:xfrm>
          <a:prstGeom prst="rect">
            <a:avLst/>
          </a:prstGeom>
          <a:solidFill>
            <a:srgbClr val="F5F5F5"/>
          </a:solidFill>
        </p:spPr>
        <p:txBody>
          <a:bodyPr vert="horz" wrap="square" lIns="0" tIns="27639" rIns="0" bIns="0" rtlCol="0">
            <a:spAutoFit/>
          </a:bodyPr>
          <a:lstStyle/>
          <a:p>
            <a:pPr marL="77160">
              <a:spcBef>
                <a:spcPts val="218"/>
              </a:spcBef>
            </a:pPr>
            <a:r>
              <a:rPr sz="907" spc="-9" dirty="0">
                <a:solidFill>
                  <a:srgbClr val="0042A3"/>
                </a:solidFill>
                <a:latin typeface="Times New Roman"/>
                <a:cs typeface="Times New Roman"/>
              </a:rPr>
              <a:t>£8,09%</a:t>
            </a:r>
            <a:endParaRPr sz="907">
              <a:latin typeface="Times New Roman"/>
              <a:cs typeface="Times New Roman"/>
            </a:endParaRPr>
          </a:p>
        </p:txBody>
      </p:sp>
      <p:sp>
        <p:nvSpPr>
          <p:cNvPr id="43" name="object 43"/>
          <p:cNvSpPr/>
          <p:nvPr/>
        </p:nvSpPr>
        <p:spPr>
          <a:xfrm>
            <a:off x="7788907" y="4284091"/>
            <a:ext cx="368524" cy="207295"/>
          </a:xfrm>
          <a:custGeom>
            <a:avLst/>
            <a:gdLst/>
            <a:ahLst/>
            <a:cxnLst/>
            <a:rect l="l" t="t" r="r" b="b"/>
            <a:pathLst>
              <a:path w="406400" h="228600">
                <a:moveTo>
                  <a:pt x="406400" y="0"/>
                </a:moveTo>
                <a:lnTo>
                  <a:pt x="0" y="0"/>
                </a:lnTo>
                <a:lnTo>
                  <a:pt x="0" y="228599"/>
                </a:lnTo>
                <a:lnTo>
                  <a:pt x="406400" y="228599"/>
                </a:lnTo>
                <a:lnTo>
                  <a:pt x="406400" y="0"/>
                </a:lnTo>
                <a:close/>
              </a:path>
            </a:pathLst>
          </a:custGeom>
          <a:solidFill>
            <a:srgbClr val="F5F5F5"/>
          </a:solidFill>
        </p:spPr>
        <p:txBody>
          <a:bodyPr wrap="square" lIns="0" tIns="0" rIns="0" bIns="0" rtlCol="0"/>
          <a:lstStyle/>
          <a:p>
            <a:endParaRPr sz="1632"/>
          </a:p>
        </p:txBody>
      </p:sp>
      <p:sp>
        <p:nvSpPr>
          <p:cNvPr id="44" name="object 44"/>
          <p:cNvSpPr txBox="1"/>
          <p:nvPr/>
        </p:nvSpPr>
        <p:spPr>
          <a:xfrm>
            <a:off x="7788907" y="4306520"/>
            <a:ext cx="368524" cy="151218"/>
          </a:xfrm>
          <a:prstGeom prst="rect">
            <a:avLst/>
          </a:prstGeom>
        </p:spPr>
        <p:txBody>
          <a:bodyPr vert="horz" wrap="square" lIns="0" tIns="11516" rIns="0" bIns="0" rtlCol="0">
            <a:spAutoFit/>
          </a:bodyPr>
          <a:lstStyle/>
          <a:p>
            <a:pPr marL="111708">
              <a:spcBef>
                <a:spcPts val="91"/>
              </a:spcBef>
            </a:pPr>
            <a:r>
              <a:rPr sz="907" spc="-23" dirty="0">
                <a:solidFill>
                  <a:srgbClr val="0042A3"/>
                </a:solidFill>
                <a:latin typeface="Times New Roman"/>
                <a:cs typeface="Times New Roman"/>
              </a:rPr>
              <a:t>R1</a:t>
            </a:r>
            <a:endParaRPr sz="907">
              <a:latin typeface="Times New Roman"/>
              <a:cs typeface="Times New Roman"/>
            </a:endParaRPr>
          </a:p>
        </p:txBody>
      </p:sp>
      <p:sp>
        <p:nvSpPr>
          <p:cNvPr id="45" name="object 45"/>
          <p:cNvSpPr txBox="1"/>
          <p:nvPr/>
        </p:nvSpPr>
        <p:spPr>
          <a:xfrm>
            <a:off x="7912647" y="4444810"/>
            <a:ext cx="119194" cy="151218"/>
          </a:xfrm>
          <a:prstGeom prst="rect">
            <a:avLst/>
          </a:prstGeom>
        </p:spPr>
        <p:txBody>
          <a:bodyPr vert="horz" wrap="square" lIns="0" tIns="11516" rIns="0" bIns="0" rtlCol="0">
            <a:spAutoFit/>
          </a:bodyPr>
          <a:lstStyle/>
          <a:p>
            <a:pPr marL="11516">
              <a:spcBef>
                <a:spcPts val="91"/>
              </a:spcBef>
            </a:pPr>
            <a:r>
              <a:rPr sz="907" spc="-45" dirty="0">
                <a:solidFill>
                  <a:srgbClr val="0042A3"/>
                </a:solidFill>
                <a:latin typeface="Times New Roman"/>
                <a:cs typeface="Times New Roman"/>
              </a:rPr>
              <a:t>%</a:t>
            </a:r>
            <a:endParaRPr sz="907">
              <a:latin typeface="Times New Roman"/>
              <a:cs typeface="Times New Roman"/>
            </a:endParaRPr>
          </a:p>
        </p:txBody>
      </p:sp>
      <p:sp>
        <p:nvSpPr>
          <p:cNvPr id="46" name="object 46"/>
          <p:cNvSpPr/>
          <p:nvPr/>
        </p:nvSpPr>
        <p:spPr>
          <a:xfrm>
            <a:off x="8675668" y="4295606"/>
            <a:ext cx="380040" cy="218811"/>
          </a:xfrm>
          <a:custGeom>
            <a:avLst/>
            <a:gdLst/>
            <a:ahLst/>
            <a:cxnLst/>
            <a:rect l="l" t="t" r="r" b="b"/>
            <a:pathLst>
              <a:path w="419100" h="241300">
                <a:moveTo>
                  <a:pt x="419100" y="0"/>
                </a:moveTo>
                <a:lnTo>
                  <a:pt x="0" y="0"/>
                </a:lnTo>
                <a:lnTo>
                  <a:pt x="0" y="241300"/>
                </a:lnTo>
                <a:lnTo>
                  <a:pt x="419100" y="241300"/>
                </a:lnTo>
                <a:lnTo>
                  <a:pt x="419100" y="0"/>
                </a:lnTo>
                <a:close/>
              </a:path>
            </a:pathLst>
          </a:custGeom>
          <a:solidFill>
            <a:srgbClr val="F5F5F5"/>
          </a:solidFill>
        </p:spPr>
        <p:txBody>
          <a:bodyPr wrap="square" lIns="0" tIns="0" rIns="0" bIns="0" rtlCol="0"/>
          <a:lstStyle/>
          <a:p>
            <a:endParaRPr sz="1632"/>
          </a:p>
        </p:txBody>
      </p:sp>
      <p:sp>
        <p:nvSpPr>
          <p:cNvPr id="47" name="object 47"/>
          <p:cNvSpPr txBox="1"/>
          <p:nvPr/>
        </p:nvSpPr>
        <p:spPr>
          <a:xfrm>
            <a:off x="8675668" y="4321277"/>
            <a:ext cx="380040" cy="151218"/>
          </a:xfrm>
          <a:prstGeom prst="rect">
            <a:avLst/>
          </a:prstGeom>
        </p:spPr>
        <p:txBody>
          <a:bodyPr vert="horz" wrap="square" lIns="0" tIns="11516" rIns="0" bIns="0" rtlCol="0">
            <a:spAutoFit/>
          </a:bodyPr>
          <a:lstStyle/>
          <a:p>
            <a:pPr marL="72553">
              <a:spcBef>
                <a:spcPts val="91"/>
              </a:spcBef>
            </a:pPr>
            <a:r>
              <a:rPr sz="907" spc="-23" dirty="0">
                <a:solidFill>
                  <a:srgbClr val="0042A3"/>
                </a:solidFill>
                <a:latin typeface="Calibri"/>
                <a:cs typeface="Calibri"/>
              </a:rPr>
              <a:t>₹</a:t>
            </a:r>
            <a:r>
              <a:rPr sz="907" spc="-23" dirty="0">
                <a:solidFill>
                  <a:srgbClr val="0042A3"/>
                </a:solidFill>
                <a:latin typeface="Times New Roman"/>
                <a:cs typeface="Times New Roman"/>
              </a:rPr>
              <a:t>1%</a:t>
            </a:r>
            <a:endParaRPr sz="907">
              <a:latin typeface="Times New Roman"/>
              <a:cs typeface="Times New Roman"/>
            </a:endParaRPr>
          </a:p>
        </p:txBody>
      </p:sp>
      <p:sp>
        <p:nvSpPr>
          <p:cNvPr id="48" name="object 48"/>
          <p:cNvSpPr txBox="1"/>
          <p:nvPr/>
        </p:nvSpPr>
        <p:spPr>
          <a:xfrm>
            <a:off x="8687184" y="3097904"/>
            <a:ext cx="368524" cy="174476"/>
          </a:xfrm>
          <a:prstGeom prst="rect">
            <a:avLst/>
          </a:prstGeom>
          <a:solidFill>
            <a:srgbClr val="F5F5F5"/>
          </a:solidFill>
        </p:spPr>
        <p:txBody>
          <a:bodyPr vert="horz" wrap="square" lIns="0" tIns="34549" rIns="0" bIns="0" rtlCol="0">
            <a:spAutoFit/>
          </a:bodyPr>
          <a:lstStyle/>
          <a:p>
            <a:pPr marL="78311">
              <a:spcBef>
                <a:spcPts val="272"/>
              </a:spcBef>
            </a:pPr>
            <a:r>
              <a:rPr sz="907" spc="-23" dirty="0">
                <a:solidFill>
                  <a:srgbClr val="0042A3"/>
                </a:solidFill>
                <a:latin typeface="Calibri"/>
                <a:cs typeface="Calibri"/>
              </a:rPr>
              <a:t>₽</a:t>
            </a:r>
            <a:r>
              <a:rPr sz="907" spc="-23" dirty="0">
                <a:solidFill>
                  <a:srgbClr val="0042A3"/>
                </a:solidFill>
                <a:latin typeface="Times New Roman"/>
                <a:cs typeface="Times New Roman"/>
              </a:rPr>
              <a:t>1%</a:t>
            </a:r>
            <a:endParaRPr sz="907">
              <a:latin typeface="Times New Roman"/>
              <a:cs typeface="Times New Roman"/>
            </a:endParaRPr>
          </a:p>
        </p:txBody>
      </p:sp>
      <p:sp>
        <p:nvSpPr>
          <p:cNvPr id="49" name="object 49"/>
          <p:cNvSpPr/>
          <p:nvPr/>
        </p:nvSpPr>
        <p:spPr>
          <a:xfrm>
            <a:off x="8917512" y="3570075"/>
            <a:ext cx="598851" cy="218811"/>
          </a:xfrm>
          <a:custGeom>
            <a:avLst/>
            <a:gdLst/>
            <a:ahLst/>
            <a:cxnLst/>
            <a:rect l="l" t="t" r="r" b="b"/>
            <a:pathLst>
              <a:path w="660400" h="241300">
                <a:moveTo>
                  <a:pt x="660400" y="0"/>
                </a:moveTo>
                <a:lnTo>
                  <a:pt x="0" y="0"/>
                </a:lnTo>
                <a:lnTo>
                  <a:pt x="0" y="241300"/>
                </a:lnTo>
                <a:lnTo>
                  <a:pt x="660400" y="241300"/>
                </a:lnTo>
                <a:lnTo>
                  <a:pt x="660400" y="0"/>
                </a:lnTo>
                <a:close/>
              </a:path>
            </a:pathLst>
          </a:custGeom>
          <a:solidFill>
            <a:srgbClr val="F5F5F5"/>
          </a:solidFill>
        </p:spPr>
        <p:txBody>
          <a:bodyPr wrap="square" lIns="0" tIns="0" rIns="0" bIns="0" rtlCol="0"/>
          <a:lstStyle/>
          <a:p>
            <a:endParaRPr sz="1632"/>
          </a:p>
        </p:txBody>
      </p:sp>
      <p:sp>
        <p:nvSpPr>
          <p:cNvPr id="50" name="object 50"/>
          <p:cNvSpPr txBox="1"/>
          <p:nvPr/>
        </p:nvSpPr>
        <p:spPr>
          <a:xfrm>
            <a:off x="8972897" y="3594477"/>
            <a:ext cx="464686" cy="151218"/>
          </a:xfrm>
          <a:prstGeom prst="rect">
            <a:avLst/>
          </a:prstGeom>
        </p:spPr>
        <p:txBody>
          <a:bodyPr vert="horz" wrap="square" lIns="0" tIns="11516" rIns="0" bIns="0" rtlCol="0">
            <a:spAutoFit/>
          </a:bodyPr>
          <a:lstStyle/>
          <a:p>
            <a:pPr marL="11516">
              <a:spcBef>
                <a:spcPts val="91"/>
              </a:spcBef>
            </a:pPr>
            <a:r>
              <a:rPr sz="907" spc="-9" dirty="0">
                <a:solidFill>
                  <a:srgbClr val="0042A3"/>
                </a:solidFill>
                <a:latin typeface="Times New Roman"/>
                <a:cs typeface="Times New Roman"/>
              </a:rPr>
              <a:t>Ұ10,92%</a:t>
            </a:r>
            <a:endParaRPr sz="907">
              <a:latin typeface="Times New Roman"/>
              <a:cs typeface="Times New Roman"/>
            </a:endParaRPr>
          </a:p>
        </p:txBody>
      </p:sp>
      <p:sp>
        <p:nvSpPr>
          <p:cNvPr id="51" name="object 51"/>
          <p:cNvSpPr txBox="1"/>
          <p:nvPr/>
        </p:nvSpPr>
        <p:spPr>
          <a:xfrm>
            <a:off x="8848413" y="4007697"/>
            <a:ext cx="552786" cy="187267"/>
          </a:xfrm>
          <a:prstGeom prst="rect">
            <a:avLst/>
          </a:prstGeom>
          <a:solidFill>
            <a:srgbClr val="F5F5F5"/>
          </a:solidFill>
        </p:spPr>
        <p:txBody>
          <a:bodyPr vert="horz" wrap="square" lIns="0" tIns="47216" rIns="0" bIns="0" rtlCol="0">
            <a:spAutoFit/>
          </a:bodyPr>
          <a:lstStyle/>
          <a:p>
            <a:pPr marL="94433">
              <a:spcBef>
                <a:spcPts val="371"/>
              </a:spcBef>
            </a:pPr>
            <a:r>
              <a:rPr sz="907" spc="-9" dirty="0">
                <a:solidFill>
                  <a:srgbClr val="0042A3"/>
                </a:solidFill>
                <a:latin typeface="Times New Roman"/>
                <a:cs typeface="Times New Roman"/>
              </a:rPr>
              <a:t>¥8,33%</a:t>
            </a:r>
            <a:endParaRPr sz="907">
              <a:latin typeface="Times New Roman"/>
              <a:cs typeface="Times New Roman"/>
            </a:endParaRPr>
          </a:p>
        </p:txBody>
      </p:sp>
      <p:sp>
        <p:nvSpPr>
          <p:cNvPr id="52" name="object 52"/>
          <p:cNvSpPr txBox="1"/>
          <p:nvPr/>
        </p:nvSpPr>
        <p:spPr>
          <a:xfrm>
            <a:off x="8168947" y="4387738"/>
            <a:ext cx="495204" cy="183198"/>
          </a:xfrm>
          <a:prstGeom prst="rect">
            <a:avLst/>
          </a:prstGeom>
          <a:solidFill>
            <a:srgbClr val="F5F5F5"/>
          </a:solidFill>
        </p:spPr>
        <p:txBody>
          <a:bodyPr vert="horz" wrap="square" lIns="0" tIns="43186" rIns="0" bIns="0" rtlCol="0">
            <a:spAutoFit/>
          </a:bodyPr>
          <a:lstStyle/>
          <a:p>
            <a:pPr marL="108254">
              <a:spcBef>
                <a:spcPts val="340"/>
              </a:spcBef>
            </a:pPr>
            <a:r>
              <a:rPr sz="907" spc="-18" dirty="0">
                <a:solidFill>
                  <a:srgbClr val="0042A3"/>
                </a:solidFill>
                <a:latin typeface="Times New Roman"/>
                <a:cs typeface="Times New Roman"/>
              </a:rPr>
              <a:t>R$1%</a:t>
            </a:r>
            <a:endParaRPr sz="907">
              <a:latin typeface="Times New Roman"/>
              <a:cs typeface="Times New Roman"/>
            </a:endParaRPr>
          </a:p>
        </p:txBody>
      </p:sp>
      <p:grpSp>
        <p:nvGrpSpPr>
          <p:cNvPr id="53" name="object 53"/>
          <p:cNvGrpSpPr/>
          <p:nvPr/>
        </p:nvGrpSpPr>
        <p:grpSpPr>
          <a:xfrm>
            <a:off x="6821531" y="2337823"/>
            <a:ext cx="3167003" cy="3040322"/>
            <a:chOff x="6146800" y="2578099"/>
            <a:chExt cx="3492500" cy="3352800"/>
          </a:xfrm>
        </p:grpSpPr>
        <p:pic>
          <p:nvPicPr>
            <p:cNvPr id="54" name="object 54"/>
            <p:cNvPicPr/>
            <p:nvPr/>
          </p:nvPicPr>
          <p:blipFill>
            <a:blip r:embed="rId8" cstate="print"/>
            <a:stretch>
              <a:fillRect/>
            </a:stretch>
          </p:blipFill>
          <p:spPr>
            <a:xfrm>
              <a:off x="8978900" y="3200399"/>
              <a:ext cx="660399" cy="787400"/>
            </a:xfrm>
            <a:prstGeom prst="rect">
              <a:avLst/>
            </a:prstGeom>
          </p:spPr>
        </p:pic>
        <p:pic>
          <p:nvPicPr>
            <p:cNvPr id="55" name="object 55"/>
            <p:cNvPicPr/>
            <p:nvPr/>
          </p:nvPicPr>
          <p:blipFill>
            <a:blip r:embed="rId6" cstate="print"/>
            <a:stretch>
              <a:fillRect/>
            </a:stretch>
          </p:blipFill>
          <p:spPr>
            <a:xfrm>
              <a:off x="9055100" y="4191000"/>
              <a:ext cx="558799" cy="787399"/>
            </a:xfrm>
            <a:prstGeom prst="rect">
              <a:avLst/>
            </a:prstGeom>
          </p:spPr>
        </p:pic>
        <p:pic>
          <p:nvPicPr>
            <p:cNvPr id="56" name="object 56"/>
            <p:cNvPicPr/>
            <p:nvPr/>
          </p:nvPicPr>
          <p:blipFill>
            <a:blip r:embed="rId9" cstate="print"/>
            <a:stretch>
              <a:fillRect/>
            </a:stretch>
          </p:blipFill>
          <p:spPr>
            <a:xfrm>
              <a:off x="8191500" y="2578099"/>
              <a:ext cx="596900" cy="787400"/>
            </a:xfrm>
            <a:prstGeom prst="rect">
              <a:avLst/>
            </a:prstGeom>
          </p:spPr>
        </p:pic>
        <p:pic>
          <p:nvPicPr>
            <p:cNvPr id="57" name="object 57"/>
            <p:cNvPicPr/>
            <p:nvPr/>
          </p:nvPicPr>
          <p:blipFill>
            <a:blip r:embed="rId5" cstate="print"/>
            <a:stretch>
              <a:fillRect/>
            </a:stretch>
          </p:blipFill>
          <p:spPr>
            <a:xfrm>
              <a:off x="6146800" y="4152900"/>
              <a:ext cx="558800" cy="787400"/>
            </a:xfrm>
            <a:prstGeom prst="rect">
              <a:avLst/>
            </a:prstGeom>
          </p:spPr>
        </p:pic>
        <p:pic>
          <p:nvPicPr>
            <p:cNvPr id="58" name="object 58"/>
            <p:cNvPicPr/>
            <p:nvPr/>
          </p:nvPicPr>
          <p:blipFill>
            <a:blip r:embed="rId4" cstate="print"/>
            <a:stretch>
              <a:fillRect/>
            </a:stretch>
          </p:blipFill>
          <p:spPr>
            <a:xfrm>
              <a:off x="6223000" y="3162299"/>
              <a:ext cx="647700" cy="787400"/>
            </a:xfrm>
            <a:prstGeom prst="rect">
              <a:avLst/>
            </a:prstGeom>
          </p:spPr>
        </p:pic>
        <p:pic>
          <p:nvPicPr>
            <p:cNvPr id="59" name="object 59"/>
            <p:cNvPicPr/>
            <p:nvPr/>
          </p:nvPicPr>
          <p:blipFill>
            <a:blip r:embed="rId10" cstate="print"/>
            <a:stretch>
              <a:fillRect/>
            </a:stretch>
          </p:blipFill>
          <p:spPr>
            <a:xfrm>
              <a:off x="6667500" y="4889499"/>
              <a:ext cx="596900" cy="787400"/>
            </a:xfrm>
            <a:prstGeom prst="rect">
              <a:avLst/>
            </a:prstGeom>
          </p:spPr>
        </p:pic>
        <p:pic>
          <p:nvPicPr>
            <p:cNvPr id="60" name="object 60"/>
            <p:cNvPicPr/>
            <p:nvPr/>
          </p:nvPicPr>
          <p:blipFill>
            <a:blip r:embed="rId3" cstate="print"/>
            <a:stretch>
              <a:fillRect/>
            </a:stretch>
          </p:blipFill>
          <p:spPr>
            <a:xfrm>
              <a:off x="6985000" y="2578099"/>
              <a:ext cx="609599" cy="787400"/>
            </a:xfrm>
            <a:prstGeom prst="rect">
              <a:avLst/>
            </a:prstGeom>
          </p:spPr>
        </p:pic>
        <p:pic>
          <p:nvPicPr>
            <p:cNvPr id="61" name="object 61"/>
            <p:cNvPicPr/>
            <p:nvPr/>
          </p:nvPicPr>
          <p:blipFill>
            <a:blip r:embed="rId11" cstate="print"/>
            <a:stretch>
              <a:fillRect/>
            </a:stretch>
          </p:blipFill>
          <p:spPr>
            <a:xfrm>
              <a:off x="7594600" y="5156200"/>
              <a:ext cx="660400" cy="774699"/>
            </a:xfrm>
            <a:prstGeom prst="rect">
              <a:avLst/>
            </a:prstGeom>
          </p:spPr>
        </p:pic>
        <p:pic>
          <p:nvPicPr>
            <p:cNvPr id="62" name="object 62"/>
            <p:cNvPicPr/>
            <p:nvPr/>
          </p:nvPicPr>
          <p:blipFill>
            <a:blip r:embed="rId12" cstate="print"/>
            <a:stretch>
              <a:fillRect/>
            </a:stretch>
          </p:blipFill>
          <p:spPr>
            <a:xfrm>
              <a:off x="8496300" y="4927600"/>
              <a:ext cx="596900" cy="787399"/>
            </a:xfrm>
            <a:prstGeom prst="rect">
              <a:avLst/>
            </a:prstGeom>
          </p:spPr>
        </p:pic>
        <p:pic>
          <p:nvPicPr>
            <p:cNvPr id="63" name="object 63"/>
            <p:cNvPicPr/>
            <p:nvPr/>
          </p:nvPicPr>
          <p:blipFill>
            <a:blip r:embed="rId13" cstate="print"/>
            <a:stretch>
              <a:fillRect/>
            </a:stretch>
          </p:blipFill>
          <p:spPr>
            <a:xfrm>
              <a:off x="7480299" y="3746497"/>
              <a:ext cx="863603" cy="863604"/>
            </a:xfrm>
            <a:prstGeom prst="rect">
              <a:avLst/>
            </a:prstGeom>
          </p:spPr>
        </p:pic>
        <p:pic>
          <p:nvPicPr>
            <p:cNvPr id="64" name="object 64"/>
            <p:cNvPicPr/>
            <p:nvPr/>
          </p:nvPicPr>
          <p:blipFill>
            <a:blip r:embed="rId14" cstate="print"/>
            <a:stretch>
              <a:fillRect/>
            </a:stretch>
          </p:blipFill>
          <p:spPr>
            <a:xfrm>
              <a:off x="7454900" y="3886199"/>
              <a:ext cx="914400" cy="609600"/>
            </a:xfrm>
            <a:prstGeom prst="rect">
              <a:avLst/>
            </a:prstGeom>
          </p:spPr>
        </p:pic>
      </p:grpSp>
      <p:sp>
        <p:nvSpPr>
          <p:cNvPr id="65" name="object 65"/>
          <p:cNvSpPr txBox="1"/>
          <p:nvPr/>
        </p:nvSpPr>
        <p:spPr>
          <a:xfrm>
            <a:off x="3016830" y="1817445"/>
            <a:ext cx="925340" cy="179047"/>
          </a:xfrm>
          <a:prstGeom prst="rect">
            <a:avLst/>
          </a:prstGeom>
        </p:spPr>
        <p:txBody>
          <a:bodyPr vert="horz" wrap="square" lIns="0" tIns="11516" rIns="0" bIns="0" rtlCol="0">
            <a:spAutoFit/>
          </a:bodyPr>
          <a:lstStyle/>
          <a:p>
            <a:pPr marL="11516">
              <a:spcBef>
                <a:spcPts val="91"/>
              </a:spcBef>
            </a:pPr>
            <a:r>
              <a:rPr sz="1088" b="1" dirty="0">
                <a:solidFill>
                  <a:srgbClr val="3B3838"/>
                </a:solidFill>
                <a:latin typeface="Arial"/>
                <a:cs typeface="Arial"/>
              </a:rPr>
              <a:t>SDR</a:t>
            </a:r>
            <a:r>
              <a:rPr sz="1088" b="1" spc="-82" dirty="0">
                <a:solidFill>
                  <a:srgbClr val="3B3838"/>
                </a:solidFill>
                <a:latin typeface="Arial"/>
                <a:cs typeface="Arial"/>
              </a:rPr>
              <a:t> </a:t>
            </a:r>
            <a:r>
              <a:rPr sz="1088" b="1" spc="-9" dirty="0">
                <a:solidFill>
                  <a:srgbClr val="3B3838"/>
                </a:solidFill>
                <a:latin typeface="Arial"/>
                <a:cs typeface="Arial"/>
              </a:rPr>
              <a:t>BASKET</a:t>
            </a:r>
            <a:endParaRPr sz="1088">
              <a:latin typeface="Arial"/>
              <a:cs typeface="Arial"/>
            </a:endParaRPr>
          </a:p>
        </p:txBody>
      </p:sp>
      <p:sp>
        <p:nvSpPr>
          <p:cNvPr id="66" name="object 66"/>
          <p:cNvSpPr/>
          <p:nvPr/>
        </p:nvSpPr>
        <p:spPr>
          <a:xfrm>
            <a:off x="6101758" y="2021124"/>
            <a:ext cx="0" cy="3813647"/>
          </a:xfrm>
          <a:custGeom>
            <a:avLst/>
            <a:gdLst/>
            <a:ahLst/>
            <a:cxnLst/>
            <a:rect l="l" t="t" r="r" b="b"/>
            <a:pathLst>
              <a:path h="4205605">
                <a:moveTo>
                  <a:pt x="0" y="0"/>
                </a:moveTo>
                <a:lnTo>
                  <a:pt x="0" y="4205355"/>
                </a:lnTo>
              </a:path>
            </a:pathLst>
          </a:custGeom>
          <a:ln w="12700">
            <a:solidFill>
              <a:srgbClr val="5B9BD5"/>
            </a:solidFill>
          </a:ln>
        </p:spPr>
        <p:txBody>
          <a:bodyPr wrap="square" lIns="0" tIns="0" rIns="0" bIns="0" rtlCol="0"/>
          <a:lstStyle/>
          <a:p>
            <a:endParaRPr sz="1632"/>
          </a:p>
        </p:txBody>
      </p:sp>
      <p:pic>
        <p:nvPicPr>
          <p:cNvPr id="67" name="object 67"/>
          <p:cNvPicPr/>
          <p:nvPr/>
        </p:nvPicPr>
        <p:blipFill>
          <a:blip r:embed="rId15" cstate="print"/>
          <a:stretch>
            <a:fillRect/>
          </a:stretch>
        </p:blipFill>
        <p:spPr>
          <a:xfrm>
            <a:off x="156801" y="6213083"/>
            <a:ext cx="1433971" cy="644917"/>
          </a:xfrm>
          <a:prstGeom prst="rect">
            <a:avLst/>
          </a:prstGeom>
        </p:spPr>
      </p:pic>
      <p:sp>
        <p:nvSpPr>
          <p:cNvPr id="68" name="object 68"/>
          <p:cNvSpPr txBox="1"/>
          <p:nvPr/>
        </p:nvSpPr>
        <p:spPr>
          <a:xfrm>
            <a:off x="8154237" y="3607219"/>
            <a:ext cx="506720" cy="290807"/>
          </a:xfrm>
          <a:prstGeom prst="rect">
            <a:avLst/>
          </a:prstGeom>
        </p:spPr>
        <p:txBody>
          <a:bodyPr vert="horz" wrap="square" lIns="0" tIns="11516" rIns="0" bIns="0" rtlCol="0">
            <a:spAutoFit/>
          </a:bodyPr>
          <a:lstStyle/>
          <a:p>
            <a:pPr marL="11516">
              <a:spcBef>
                <a:spcPts val="91"/>
              </a:spcBef>
            </a:pPr>
            <a:r>
              <a:rPr sz="1814" b="1" spc="-36" dirty="0">
                <a:solidFill>
                  <a:srgbClr val="FFFF00"/>
                </a:solidFill>
                <a:latin typeface="Times New Roman"/>
                <a:cs typeface="Times New Roman"/>
              </a:rPr>
              <a:t>NUA</a:t>
            </a:r>
            <a:endParaRPr sz="1814">
              <a:latin typeface="Times New Roman"/>
              <a:cs typeface="Times New Roman"/>
            </a:endParaRPr>
          </a:p>
        </p:txBody>
      </p:sp>
      <p:sp>
        <p:nvSpPr>
          <p:cNvPr id="69" name="正方形/長方形 68">
            <a:extLst>
              <a:ext uri="{FF2B5EF4-FFF2-40B4-BE49-F238E27FC236}">
                <a16:creationId xmlns:a16="http://schemas.microsoft.com/office/drawing/2014/main" id="{57A0647A-902B-D77E-F439-0AE2FADBC3B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2" name="四角形: 角を丸くする 1">
            <a:extLst>
              <a:ext uri="{FF2B5EF4-FFF2-40B4-BE49-F238E27FC236}">
                <a16:creationId xmlns:a16="http://schemas.microsoft.com/office/drawing/2014/main" id="{F352FB83-8AD4-C1B6-AE66-0A6779029633}"/>
              </a:ext>
            </a:extLst>
          </p:cNvPr>
          <p:cNvSpPr/>
          <p:nvPr/>
        </p:nvSpPr>
        <p:spPr>
          <a:xfrm>
            <a:off x="1304925" y="4076979"/>
            <a:ext cx="9582150" cy="715508"/>
          </a:xfrm>
          <a:prstGeom prst="roundRect">
            <a:avLst/>
          </a:prstGeom>
          <a:solidFill>
            <a:schemeClr val="accent5">
              <a:lumMod val="75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dirty="0">
                <a:latin typeface="BIZ UDPゴシック" panose="020B0400000000000000" pitchFamily="50" charset="-128"/>
                <a:ea typeface="BIZ UDPゴシック" panose="020B0400000000000000" pitchFamily="50" charset="-128"/>
              </a:rPr>
              <a:t>インド＝重慶輸送回廊</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CDA4A318-7DD1-7A24-5C41-63E90C73B402}"/>
              </a:ext>
            </a:extLst>
          </p:cNvPr>
          <p:cNvSpPr/>
          <p:nvPr/>
        </p:nvSpPr>
        <p:spPr>
          <a:xfrm>
            <a:off x="1304925" y="1318984"/>
            <a:ext cx="9582150" cy="715508"/>
          </a:xfrm>
          <a:prstGeom prst="roundRect">
            <a:avLst/>
          </a:prstGeom>
          <a:solidFill>
            <a:srgbClr val="C00000"/>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はじめに</a:t>
            </a:r>
          </a:p>
        </p:txBody>
      </p:sp>
      <p:sp>
        <p:nvSpPr>
          <p:cNvPr id="12" name="四角形: 角を丸くする 11">
            <a:extLst>
              <a:ext uri="{FF2B5EF4-FFF2-40B4-BE49-F238E27FC236}">
                <a16:creationId xmlns:a16="http://schemas.microsoft.com/office/drawing/2014/main" id="{CE43F072-9A11-C367-B28C-721CD30E6612}"/>
              </a:ext>
            </a:extLst>
          </p:cNvPr>
          <p:cNvSpPr/>
          <p:nvPr/>
        </p:nvSpPr>
        <p:spPr>
          <a:xfrm>
            <a:off x="1304925" y="2209553"/>
            <a:ext cx="9582150" cy="715508"/>
          </a:xfrm>
          <a:prstGeom prst="roundRect">
            <a:avLst/>
          </a:prstGeom>
          <a:solidFill>
            <a:schemeClr val="accent4">
              <a:lumMod val="5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チョークポイント</a:t>
            </a:r>
          </a:p>
        </p:txBody>
      </p:sp>
      <p:sp>
        <p:nvSpPr>
          <p:cNvPr id="14" name="四角形: 角を丸くする 13">
            <a:extLst>
              <a:ext uri="{FF2B5EF4-FFF2-40B4-BE49-F238E27FC236}">
                <a16:creationId xmlns:a16="http://schemas.microsoft.com/office/drawing/2014/main" id="{5619635C-A20C-0BDD-1FF5-C0B8042F0D8B}"/>
              </a:ext>
            </a:extLst>
          </p:cNvPr>
          <p:cNvSpPr/>
          <p:nvPr/>
        </p:nvSpPr>
        <p:spPr>
          <a:xfrm>
            <a:off x="1304925" y="3139647"/>
            <a:ext cx="9582150" cy="715508"/>
          </a:xfrm>
          <a:prstGeom prst="roundRect">
            <a:avLst/>
          </a:prstGeom>
          <a:solidFill>
            <a:schemeClr val="accent2">
              <a:lumMod val="60000"/>
              <a:lumOff val="4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BIZ UDPゴシック" panose="020B0400000000000000" pitchFamily="50" charset="-128"/>
                <a:ea typeface="BIZ UDPゴシック" panose="020B0400000000000000" pitchFamily="50" charset="-128"/>
              </a:rPr>
              <a:t>コーカサス</a:t>
            </a:r>
          </a:p>
        </p:txBody>
      </p:sp>
      <p:sp>
        <p:nvSpPr>
          <p:cNvPr id="24" name="四角形: 角を丸くする 23">
            <a:extLst>
              <a:ext uri="{FF2B5EF4-FFF2-40B4-BE49-F238E27FC236}">
                <a16:creationId xmlns:a16="http://schemas.microsoft.com/office/drawing/2014/main" id="{A0C453C8-CBAB-1130-9CB4-5F8BB7ED6D44}"/>
              </a:ext>
            </a:extLst>
          </p:cNvPr>
          <p:cNvSpPr/>
          <p:nvPr/>
        </p:nvSpPr>
        <p:spPr>
          <a:xfrm>
            <a:off x="1304925" y="5040456"/>
            <a:ext cx="8960304" cy="715508"/>
          </a:xfrm>
          <a:prstGeom prst="roundRect">
            <a:avLst/>
          </a:prstGeom>
          <a:solidFill>
            <a:schemeClr val="bg1">
              <a:lumMod val="85000"/>
            </a:schemeClr>
          </a:solid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200" b="1" dirty="0">
              <a:solidFill>
                <a:schemeClr val="tx1"/>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2A9BD8D3-9188-10B8-D06C-DAC4C25D0A7C}"/>
              </a:ext>
            </a:extLst>
          </p:cNvPr>
          <p:cNvPicPr>
            <a:picLocks noChangeAspect="1"/>
          </p:cNvPicPr>
          <p:nvPr/>
        </p:nvPicPr>
        <p:blipFill>
          <a:blip r:embed="rId3"/>
          <a:stretch>
            <a:fillRect/>
          </a:stretch>
        </p:blipFill>
        <p:spPr>
          <a:xfrm>
            <a:off x="10426881" y="5472965"/>
            <a:ext cx="1651907" cy="1379342"/>
          </a:xfrm>
          <a:prstGeom prst="rect">
            <a:avLst/>
          </a:prstGeom>
        </p:spPr>
      </p:pic>
    </p:spTree>
    <p:extLst>
      <p:ext uri="{BB962C8B-B14F-4D97-AF65-F5344CB8AC3E}">
        <p14:creationId xmlns:p14="http://schemas.microsoft.com/office/powerpoint/2010/main" val="117831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97721" y="2785565"/>
            <a:ext cx="1042580" cy="2163495"/>
          </a:xfrm>
          <a:prstGeom prst="rect">
            <a:avLst/>
          </a:prstGeom>
        </p:spPr>
      </p:pic>
      <p:sp>
        <p:nvSpPr>
          <p:cNvPr id="3" name="object 3"/>
          <p:cNvSpPr/>
          <p:nvPr/>
        </p:nvSpPr>
        <p:spPr>
          <a:xfrm>
            <a:off x="2842624" y="2170836"/>
            <a:ext cx="2751261" cy="2660282"/>
          </a:xfrm>
          <a:custGeom>
            <a:avLst/>
            <a:gdLst/>
            <a:ahLst/>
            <a:cxnLst/>
            <a:rect l="l" t="t" r="r" b="b"/>
            <a:pathLst>
              <a:path w="3034029" h="2933700">
                <a:moveTo>
                  <a:pt x="2413000" y="2933699"/>
                </a:moveTo>
                <a:lnTo>
                  <a:pt x="0" y="2933699"/>
                </a:lnTo>
                <a:lnTo>
                  <a:pt x="0" y="0"/>
                </a:lnTo>
                <a:lnTo>
                  <a:pt x="2413000" y="0"/>
                </a:lnTo>
                <a:lnTo>
                  <a:pt x="2413000" y="2933699"/>
                </a:lnTo>
                <a:close/>
              </a:path>
              <a:path w="3034029" h="2933700">
                <a:moveTo>
                  <a:pt x="2423907" y="1492606"/>
                </a:moveTo>
                <a:lnTo>
                  <a:pt x="3033696" y="1758429"/>
                </a:lnTo>
              </a:path>
            </a:pathLst>
          </a:custGeom>
          <a:ln w="12704">
            <a:solidFill>
              <a:srgbClr val="FFC000"/>
            </a:solidFill>
          </a:ln>
        </p:spPr>
        <p:txBody>
          <a:bodyPr wrap="square" lIns="0" tIns="0" rIns="0" bIns="0" rtlCol="0"/>
          <a:lstStyle/>
          <a:p>
            <a:endParaRPr sz="1632"/>
          </a:p>
        </p:txBody>
      </p:sp>
      <p:grpSp>
        <p:nvGrpSpPr>
          <p:cNvPr id="4" name="object 4"/>
          <p:cNvGrpSpPr/>
          <p:nvPr/>
        </p:nvGrpSpPr>
        <p:grpSpPr>
          <a:xfrm>
            <a:off x="6395267" y="2199626"/>
            <a:ext cx="2764505" cy="2671798"/>
            <a:chOff x="5676724" y="2425698"/>
            <a:chExt cx="3048635" cy="2946400"/>
          </a:xfrm>
        </p:grpSpPr>
        <p:sp>
          <p:nvSpPr>
            <p:cNvPr id="5" name="object 5"/>
            <p:cNvSpPr/>
            <p:nvPr/>
          </p:nvSpPr>
          <p:spPr>
            <a:xfrm>
              <a:off x="5683078" y="2432049"/>
              <a:ext cx="3035935" cy="2933700"/>
            </a:xfrm>
            <a:custGeom>
              <a:avLst/>
              <a:gdLst/>
              <a:ahLst/>
              <a:cxnLst/>
              <a:rect l="l" t="t" r="r" b="b"/>
              <a:pathLst>
                <a:path w="3035934" h="2933700">
                  <a:moveTo>
                    <a:pt x="558971" y="0"/>
                  </a:moveTo>
                  <a:lnTo>
                    <a:pt x="3035470" y="0"/>
                  </a:lnTo>
                  <a:lnTo>
                    <a:pt x="3035470" y="2933699"/>
                  </a:lnTo>
                  <a:lnTo>
                    <a:pt x="558971" y="2933699"/>
                  </a:lnTo>
                  <a:lnTo>
                    <a:pt x="558971" y="0"/>
                  </a:lnTo>
                  <a:close/>
                </a:path>
                <a:path w="3035934" h="2933700">
                  <a:moveTo>
                    <a:pt x="547778" y="1441093"/>
                  </a:moveTo>
                  <a:lnTo>
                    <a:pt x="0" y="1726451"/>
                  </a:lnTo>
                </a:path>
              </a:pathLst>
            </a:custGeom>
            <a:ln w="12704">
              <a:solidFill>
                <a:srgbClr val="FFC000"/>
              </a:solidFill>
            </a:ln>
          </p:spPr>
          <p:txBody>
            <a:bodyPr wrap="square" lIns="0" tIns="0" rIns="0" bIns="0" rtlCol="0"/>
            <a:lstStyle/>
            <a:p>
              <a:endParaRPr sz="1632"/>
            </a:p>
          </p:txBody>
        </p:sp>
        <p:pic>
          <p:nvPicPr>
            <p:cNvPr id="6" name="object 6"/>
            <p:cNvPicPr/>
            <p:nvPr/>
          </p:nvPicPr>
          <p:blipFill>
            <a:blip r:embed="rId3" cstate="print"/>
            <a:stretch>
              <a:fillRect/>
            </a:stretch>
          </p:blipFill>
          <p:spPr>
            <a:xfrm>
              <a:off x="7531100" y="3771900"/>
              <a:ext cx="783126" cy="533400"/>
            </a:xfrm>
            <a:prstGeom prst="rect">
              <a:avLst/>
            </a:prstGeom>
          </p:spPr>
        </p:pic>
      </p:grpSp>
      <p:pic>
        <p:nvPicPr>
          <p:cNvPr id="7" name="object 7"/>
          <p:cNvPicPr/>
          <p:nvPr/>
        </p:nvPicPr>
        <p:blipFill>
          <a:blip r:embed="rId4" cstate="print"/>
          <a:stretch>
            <a:fillRect/>
          </a:stretch>
        </p:blipFill>
        <p:spPr>
          <a:xfrm>
            <a:off x="4126701" y="4145893"/>
            <a:ext cx="760080" cy="495204"/>
          </a:xfrm>
          <a:prstGeom prst="rect">
            <a:avLst/>
          </a:prstGeom>
        </p:spPr>
      </p:pic>
      <p:pic>
        <p:nvPicPr>
          <p:cNvPr id="8" name="object 8"/>
          <p:cNvPicPr/>
          <p:nvPr/>
        </p:nvPicPr>
        <p:blipFill>
          <a:blip r:embed="rId5" cstate="print"/>
          <a:stretch>
            <a:fillRect/>
          </a:stretch>
        </p:blipFill>
        <p:spPr>
          <a:xfrm>
            <a:off x="4126701" y="3454911"/>
            <a:ext cx="760080" cy="483688"/>
          </a:xfrm>
          <a:prstGeom prst="rect">
            <a:avLst/>
          </a:prstGeom>
        </p:spPr>
      </p:pic>
      <p:pic>
        <p:nvPicPr>
          <p:cNvPr id="9" name="object 9"/>
          <p:cNvPicPr/>
          <p:nvPr/>
        </p:nvPicPr>
        <p:blipFill>
          <a:blip r:embed="rId6" cstate="print"/>
          <a:stretch>
            <a:fillRect/>
          </a:stretch>
        </p:blipFill>
        <p:spPr>
          <a:xfrm>
            <a:off x="3124776" y="3443396"/>
            <a:ext cx="771597" cy="483687"/>
          </a:xfrm>
          <a:prstGeom prst="rect">
            <a:avLst/>
          </a:prstGeom>
        </p:spPr>
      </p:pic>
      <p:pic>
        <p:nvPicPr>
          <p:cNvPr id="10" name="object 10"/>
          <p:cNvPicPr/>
          <p:nvPr/>
        </p:nvPicPr>
        <p:blipFill>
          <a:blip r:embed="rId7" cstate="print"/>
          <a:stretch>
            <a:fillRect/>
          </a:stretch>
        </p:blipFill>
        <p:spPr>
          <a:xfrm>
            <a:off x="7132474" y="4088311"/>
            <a:ext cx="771597" cy="483688"/>
          </a:xfrm>
          <a:prstGeom prst="rect">
            <a:avLst/>
          </a:prstGeom>
        </p:spPr>
      </p:pic>
      <p:grpSp>
        <p:nvGrpSpPr>
          <p:cNvPr id="11" name="object 11"/>
          <p:cNvGrpSpPr/>
          <p:nvPr/>
        </p:nvGrpSpPr>
        <p:grpSpPr>
          <a:xfrm>
            <a:off x="3055674" y="4157408"/>
            <a:ext cx="875820" cy="426681"/>
            <a:chOff x="1993896" y="4584697"/>
            <a:chExt cx="965835" cy="470534"/>
          </a:xfrm>
        </p:grpSpPr>
        <p:sp>
          <p:nvSpPr>
            <p:cNvPr id="12" name="object 12"/>
            <p:cNvSpPr/>
            <p:nvPr/>
          </p:nvSpPr>
          <p:spPr>
            <a:xfrm>
              <a:off x="2000249" y="4591050"/>
              <a:ext cx="952500" cy="457200"/>
            </a:xfrm>
            <a:custGeom>
              <a:avLst/>
              <a:gdLst/>
              <a:ahLst/>
              <a:cxnLst/>
              <a:rect l="l" t="t" r="r" b="b"/>
              <a:pathLst>
                <a:path w="952500" h="457200">
                  <a:moveTo>
                    <a:pt x="952500" y="0"/>
                  </a:moveTo>
                  <a:lnTo>
                    <a:pt x="0" y="0"/>
                  </a:lnTo>
                  <a:lnTo>
                    <a:pt x="0" y="457200"/>
                  </a:lnTo>
                  <a:lnTo>
                    <a:pt x="952500" y="457200"/>
                  </a:lnTo>
                  <a:lnTo>
                    <a:pt x="952500" y="0"/>
                  </a:lnTo>
                  <a:close/>
                </a:path>
              </a:pathLst>
            </a:custGeom>
            <a:solidFill>
              <a:srgbClr val="5B9BD5"/>
            </a:solidFill>
          </p:spPr>
          <p:txBody>
            <a:bodyPr wrap="square" lIns="0" tIns="0" rIns="0" bIns="0" rtlCol="0"/>
            <a:lstStyle/>
            <a:p>
              <a:endParaRPr sz="1632"/>
            </a:p>
          </p:txBody>
        </p:sp>
        <p:sp>
          <p:nvSpPr>
            <p:cNvPr id="13" name="object 13"/>
            <p:cNvSpPr/>
            <p:nvPr/>
          </p:nvSpPr>
          <p:spPr>
            <a:xfrm>
              <a:off x="2000250" y="4591050"/>
              <a:ext cx="952500" cy="457200"/>
            </a:xfrm>
            <a:custGeom>
              <a:avLst/>
              <a:gdLst/>
              <a:ahLst/>
              <a:cxnLst/>
              <a:rect l="l" t="t" r="r" b="b"/>
              <a:pathLst>
                <a:path w="952500" h="457200">
                  <a:moveTo>
                    <a:pt x="0" y="0"/>
                  </a:moveTo>
                  <a:lnTo>
                    <a:pt x="952500" y="0"/>
                  </a:lnTo>
                  <a:lnTo>
                    <a:pt x="952500" y="457200"/>
                  </a:lnTo>
                  <a:lnTo>
                    <a:pt x="0" y="457200"/>
                  </a:lnTo>
                  <a:lnTo>
                    <a:pt x="0" y="0"/>
                  </a:lnTo>
                  <a:close/>
                </a:path>
              </a:pathLst>
            </a:custGeom>
            <a:ln w="12707">
              <a:solidFill>
                <a:srgbClr val="41719C"/>
              </a:solidFill>
            </a:ln>
          </p:spPr>
          <p:txBody>
            <a:bodyPr wrap="square" lIns="0" tIns="0" rIns="0" bIns="0" rtlCol="0"/>
            <a:lstStyle/>
            <a:p>
              <a:endParaRPr sz="1632"/>
            </a:p>
          </p:txBody>
        </p:sp>
        <p:pic>
          <p:nvPicPr>
            <p:cNvPr id="14" name="object 14"/>
            <p:cNvPicPr/>
            <p:nvPr/>
          </p:nvPicPr>
          <p:blipFill>
            <a:blip r:embed="rId8" cstate="print"/>
            <a:stretch>
              <a:fillRect/>
            </a:stretch>
          </p:blipFill>
          <p:spPr>
            <a:xfrm>
              <a:off x="2019299" y="4698999"/>
              <a:ext cx="927100" cy="228599"/>
            </a:xfrm>
            <a:prstGeom prst="rect">
              <a:avLst/>
            </a:prstGeom>
          </p:spPr>
        </p:pic>
      </p:grpSp>
      <p:pic>
        <p:nvPicPr>
          <p:cNvPr id="15" name="object 15"/>
          <p:cNvPicPr/>
          <p:nvPr/>
        </p:nvPicPr>
        <p:blipFill>
          <a:blip r:embed="rId9" cstate="print"/>
          <a:stretch>
            <a:fillRect/>
          </a:stretch>
        </p:blipFill>
        <p:spPr>
          <a:xfrm>
            <a:off x="3088729" y="2303274"/>
            <a:ext cx="888258" cy="932826"/>
          </a:xfrm>
          <a:prstGeom prst="rect">
            <a:avLst/>
          </a:prstGeom>
        </p:spPr>
      </p:pic>
      <p:pic>
        <p:nvPicPr>
          <p:cNvPr id="16" name="object 16"/>
          <p:cNvPicPr/>
          <p:nvPr/>
        </p:nvPicPr>
        <p:blipFill>
          <a:blip r:embed="rId10" cstate="print"/>
          <a:stretch>
            <a:fillRect/>
          </a:stretch>
        </p:blipFill>
        <p:spPr>
          <a:xfrm>
            <a:off x="8085552" y="2571552"/>
            <a:ext cx="690099" cy="664429"/>
          </a:xfrm>
          <a:prstGeom prst="rect">
            <a:avLst/>
          </a:prstGeom>
        </p:spPr>
      </p:pic>
      <p:pic>
        <p:nvPicPr>
          <p:cNvPr id="17" name="object 17"/>
          <p:cNvPicPr/>
          <p:nvPr/>
        </p:nvPicPr>
        <p:blipFill>
          <a:blip r:embed="rId11" cstate="print"/>
          <a:stretch>
            <a:fillRect/>
          </a:stretch>
        </p:blipFill>
        <p:spPr>
          <a:xfrm>
            <a:off x="7030280" y="3449116"/>
            <a:ext cx="985712" cy="440890"/>
          </a:xfrm>
          <a:prstGeom prst="rect">
            <a:avLst/>
          </a:prstGeom>
        </p:spPr>
      </p:pic>
      <p:pic>
        <p:nvPicPr>
          <p:cNvPr id="18" name="object 18"/>
          <p:cNvPicPr/>
          <p:nvPr/>
        </p:nvPicPr>
        <p:blipFill>
          <a:blip r:embed="rId12" cstate="print"/>
          <a:stretch>
            <a:fillRect/>
          </a:stretch>
        </p:blipFill>
        <p:spPr>
          <a:xfrm>
            <a:off x="7051859" y="2556634"/>
            <a:ext cx="679466" cy="679466"/>
          </a:xfrm>
          <a:prstGeom prst="rect">
            <a:avLst/>
          </a:prstGeom>
        </p:spPr>
      </p:pic>
      <p:sp>
        <p:nvSpPr>
          <p:cNvPr id="19" name="object 19"/>
          <p:cNvSpPr txBox="1"/>
          <p:nvPr/>
        </p:nvSpPr>
        <p:spPr>
          <a:xfrm>
            <a:off x="2043368" y="1229724"/>
            <a:ext cx="9171477" cy="274144"/>
          </a:xfrm>
          <a:prstGeom prst="rect">
            <a:avLst/>
          </a:prstGeom>
        </p:spPr>
        <p:txBody>
          <a:bodyPr vert="horz" wrap="square" lIns="0" tIns="4031" rIns="0" bIns="0" rtlCol="0">
            <a:spAutoFit/>
          </a:bodyPr>
          <a:lstStyle/>
          <a:p>
            <a:pPr marL="11516" marR="4607">
              <a:lnSpc>
                <a:spcPct val="102600"/>
              </a:lnSpc>
              <a:spcBef>
                <a:spcPts val="32"/>
              </a:spcBef>
            </a:pPr>
            <a:r>
              <a:rPr sz="1768" b="1" dirty="0">
                <a:solidFill>
                  <a:srgbClr val="14429C"/>
                </a:solidFill>
                <a:latin typeface="Calibri"/>
                <a:cs typeface="Calibri"/>
              </a:rPr>
              <a:t>EXEMPLARY</a:t>
            </a:r>
            <a:r>
              <a:rPr sz="1768" b="1" spc="177" dirty="0">
                <a:solidFill>
                  <a:srgbClr val="14429C"/>
                </a:solidFill>
                <a:latin typeface="Calibri"/>
                <a:cs typeface="Calibri"/>
              </a:rPr>
              <a:t> </a:t>
            </a:r>
            <a:r>
              <a:rPr sz="1768" b="1" dirty="0">
                <a:solidFill>
                  <a:srgbClr val="14429C"/>
                </a:solidFill>
                <a:latin typeface="Calibri"/>
                <a:cs typeface="Calibri"/>
              </a:rPr>
              <a:t>CONTENTS</a:t>
            </a:r>
            <a:r>
              <a:rPr sz="1768" b="1" spc="45" dirty="0">
                <a:solidFill>
                  <a:srgbClr val="14429C"/>
                </a:solidFill>
                <a:latin typeface="Calibri"/>
                <a:cs typeface="Calibri"/>
              </a:rPr>
              <a:t> </a:t>
            </a:r>
            <a:r>
              <a:rPr sz="1768" b="1" dirty="0">
                <a:solidFill>
                  <a:srgbClr val="14429C"/>
                </a:solidFill>
                <a:latin typeface="Calibri"/>
                <a:cs typeface="Calibri"/>
              </a:rPr>
              <a:t>OF</a:t>
            </a:r>
            <a:r>
              <a:rPr sz="1768" b="1" spc="50" dirty="0">
                <a:solidFill>
                  <a:srgbClr val="14429C"/>
                </a:solidFill>
                <a:latin typeface="Calibri"/>
                <a:cs typeface="Calibri"/>
              </a:rPr>
              <a:t> </a:t>
            </a:r>
            <a:r>
              <a:rPr sz="1768" b="1" dirty="0">
                <a:solidFill>
                  <a:srgbClr val="14429C"/>
                </a:solidFill>
                <a:latin typeface="Calibri"/>
                <a:cs typeface="Calibri"/>
              </a:rPr>
              <a:t>THE</a:t>
            </a:r>
            <a:r>
              <a:rPr sz="1768" b="1" spc="82" dirty="0">
                <a:solidFill>
                  <a:srgbClr val="14429C"/>
                </a:solidFill>
                <a:latin typeface="Calibri"/>
                <a:cs typeface="Calibri"/>
              </a:rPr>
              <a:t> </a:t>
            </a:r>
            <a:r>
              <a:rPr sz="1768" b="1" dirty="0">
                <a:solidFill>
                  <a:srgbClr val="14429C"/>
                </a:solidFill>
                <a:latin typeface="Calibri"/>
                <a:cs typeface="Calibri"/>
              </a:rPr>
              <a:t>E-</a:t>
            </a:r>
            <a:r>
              <a:rPr sz="1768" b="1" spc="-9" dirty="0">
                <a:solidFill>
                  <a:srgbClr val="14429C"/>
                </a:solidFill>
                <a:latin typeface="Calibri"/>
                <a:cs typeface="Calibri"/>
              </a:rPr>
              <a:t>WALLET </a:t>
            </a:r>
            <a:r>
              <a:rPr sz="1768" b="1" dirty="0">
                <a:solidFill>
                  <a:srgbClr val="14429C"/>
                </a:solidFill>
                <a:latin typeface="Calibri"/>
                <a:cs typeface="Calibri"/>
              </a:rPr>
              <a:t>FOR</a:t>
            </a:r>
            <a:r>
              <a:rPr sz="1768" b="1" spc="23" dirty="0">
                <a:solidFill>
                  <a:srgbClr val="14429C"/>
                </a:solidFill>
                <a:latin typeface="Calibri"/>
                <a:cs typeface="Calibri"/>
              </a:rPr>
              <a:t> </a:t>
            </a:r>
            <a:r>
              <a:rPr sz="1768" b="1" dirty="0">
                <a:solidFill>
                  <a:srgbClr val="14429C"/>
                </a:solidFill>
                <a:latin typeface="Calibri"/>
                <a:cs typeface="Calibri"/>
              </a:rPr>
              <a:t>USE</a:t>
            </a:r>
            <a:r>
              <a:rPr sz="1768" b="1" spc="54" dirty="0">
                <a:solidFill>
                  <a:srgbClr val="14429C"/>
                </a:solidFill>
                <a:latin typeface="Calibri"/>
                <a:cs typeface="Calibri"/>
              </a:rPr>
              <a:t> </a:t>
            </a:r>
            <a:r>
              <a:rPr sz="1768" b="1" dirty="0">
                <a:solidFill>
                  <a:srgbClr val="14429C"/>
                </a:solidFill>
                <a:latin typeface="Calibri"/>
                <a:cs typeface="Calibri"/>
              </a:rPr>
              <a:t>IN</a:t>
            </a:r>
            <a:r>
              <a:rPr sz="1768" b="1" spc="36" dirty="0">
                <a:solidFill>
                  <a:srgbClr val="14429C"/>
                </a:solidFill>
                <a:latin typeface="Calibri"/>
                <a:cs typeface="Calibri"/>
              </a:rPr>
              <a:t> </a:t>
            </a:r>
            <a:r>
              <a:rPr sz="1768" b="1" dirty="0">
                <a:solidFill>
                  <a:srgbClr val="14429C"/>
                </a:solidFill>
                <a:latin typeface="Calibri"/>
                <a:cs typeface="Calibri"/>
              </a:rPr>
              <a:t>NIPS-</a:t>
            </a:r>
            <a:r>
              <a:rPr sz="1768" b="1" spc="109" dirty="0">
                <a:solidFill>
                  <a:srgbClr val="14429C"/>
                </a:solidFill>
                <a:latin typeface="Calibri"/>
                <a:cs typeface="Calibri"/>
              </a:rPr>
              <a:t> </a:t>
            </a:r>
            <a:r>
              <a:rPr sz="1768" b="1" dirty="0">
                <a:solidFill>
                  <a:srgbClr val="14429C"/>
                </a:solidFill>
                <a:latin typeface="Calibri"/>
                <a:cs typeface="Calibri"/>
              </a:rPr>
              <a:t>BRICS</a:t>
            </a:r>
            <a:r>
              <a:rPr sz="1768" b="1" spc="-68" dirty="0">
                <a:solidFill>
                  <a:srgbClr val="14429C"/>
                </a:solidFill>
                <a:latin typeface="Calibri"/>
                <a:cs typeface="Calibri"/>
              </a:rPr>
              <a:t> </a:t>
            </a:r>
            <a:r>
              <a:rPr sz="1768" b="1" spc="-91" dirty="0">
                <a:solidFill>
                  <a:srgbClr val="14429C"/>
                </a:solidFill>
                <a:latin typeface="Calibri"/>
                <a:cs typeface="Calibri"/>
              </a:rPr>
              <a:t>PAY</a:t>
            </a:r>
            <a:r>
              <a:rPr sz="1768" b="1" spc="-18" dirty="0">
                <a:solidFill>
                  <a:srgbClr val="14429C"/>
                </a:solidFill>
                <a:latin typeface="Calibri"/>
                <a:cs typeface="Calibri"/>
              </a:rPr>
              <a:t> </a:t>
            </a:r>
            <a:r>
              <a:rPr sz="1768" b="1" spc="-9" dirty="0">
                <a:solidFill>
                  <a:srgbClr val="14429C"/>
                </a:solidFill>
                <a:latin typeface="Calibri"/>
                <a:cs typeface="Calibri"/>
              </a:rPr>
              <a:t>TRANSACTIONS</a:t>
            </a:r>
            <a:endParaRPr sz="1768">
              <a:latin typeface="Calibri"/>
              <a:cs typeface="Calibri"/>
            </a:endParaRPr>
          </a:p>
        </p:txBody>
      </p:sp>
      <p:pic>
        <p:nvPicPr>
          <p:cNvPr id="20" name="object 20"/>
          <p:cNvPicPr/>
          <p:nvPr/>
        </p:nvPicPr>
        <p:blipFill>
          <a:blip r:embed="rId13" cstate="print"/>
          <a:stretch>
            <a:fillRect/>
          </a:stretch>
        </p:blipFill>
        <p:spPr>
          <a:xfrm>
            <a:off x="165765" y="6108080"/>
            <a:ext cx="1433971" cy="644917"/>
          </a:xfrm>
          <a:prstGeom prst="rect">
            <a:avLst/>
          </a:prstGeom>
        </p:spPr>
      </p:pic>
      <p:pic>
        <p:nvPicPr>
          <p:cNvPr id="21" name="object 21"/>
          <p:cNvPicPr/>
          <p:nvPr/>
        </p:nvPicPr>
        <p:blipFill>
          <a:blip r:embed="rId14" cstate="print"/>
          <a:stretch>
            <a:fillRect/>
          </a:stretch>
        </p:blipFill>
        <p:spPr>
          <a:xfrm>
            <a:off x="4207316" y="2406922"/>
            <a:ext cx="598850" cy="714014"/>
          </a:xfrm>
          <a:prstGeom prst="rect">
            <a:avLst/>
          </a:prstGeom>
        </p:spPr>
      </p:pic>
      <p:pic>
        <p:nvPicPr>
          <p:cNvPr id="22" name="object 22"/>
          <p:cNvPicPr/>
          <p:nvPr/>
        </p:nvPicPr>
        <p:blipFill>
          <a:blip r:embed="rId15" cstate="print"/>
          <a:stretch>
            <a:fillRect/>
          </a:stretch>
        </p:blipFill>
        <p:spPr>
          <a:xfrm>
            <a:off x="8076817" y="4157411"/>
            <a:ext cx="806145" cy="264876"/>
          </a:xfrm>
          <a:prstGeom prst="rect">
            <a:avLst/>
          </a:prstGeom>
        </p:spPr>
      </p:pic>
      <p:grpSp>
        <p:nvGrpSpPr>
          <p:cNvPr id="23" name="object 23"/>
          <p:cNvGrpSpPr/>
          <p:nvPr/>
        </p:nvGrpSpPr>
        <p:grpSpPr>
          <a:xfrm>
            <a:off x="5554730" y="3051838"/>
            <a:ext cx="921310" cy="1623809"/>
            <a:chOff x="4749800" y="3365499"/>
            <a:chExt cx="1016000" cy="1790700"/>
          </a:xfrm>
        </p:grpSpPr>
        <p:pic>
          <p:nvPicPr>
            <p:cNvPr id="24" name="object 24"/>
            <p:cNvPicPr/>
            <p:nvPr/>
          </p:nvPicPr>
          <p:blipFill>
            <a:blip r:embed="rId16" cstate="print"/>
            <a:stretch>
              <a:fillRect/>
            </a:stretch>
          </p:blipFill>
          <p:spPr>
            <a:xfrm>
              <a:off x="4775197" y="3657597"/>
              <a:ext cx="965204" cy="965203"/>
            </a:xfrm>
            <a:prstGeom prst="rect">
              <a:avLst/>
            </a:prstGeom>
          </p:spPr>
        </p:pic>
        <p:pic>
          <p:nvPicPr>
            <p:cNvPr id="25" name="object 25"/>
            <p:cNvPicPr/>
            <p:nvPr/>
          </p:nvPicPr>
          <p:blipFill>
            <a:blip r:embed="rId17" cstate="print"/>
            <a:stretch>
              <a:fillRect/>
            </a:stretch>
          </p:blipFill>
          <p:spPr>
            <a:xfrm>
              <a:off x="4749800" y="3365499"/>
              <a:ext cx="1016000" cy="1790701"/>
            </a:xfrm>
            <a:prstGeom prst="rect">
              <a:avLst/>
            </a:prstGeom>
          </p:spPr>
        </p:pic>
      </p:grpSp>
      <p:sp>
        <p:nvSpPr>
          <p:cNvPr id="26" name="正方形/長方形 25">
            <a:extLst>
              <a:ext uri="{FF2B5EF4-FFF2-40B4-BE49-F238E27FC236}">
                <a16:creationId xmlns:a16="http://schemas.microsoft.com/office/drawing/2014/main" id="{4705F0D0-2FB2-01A5-968B-A263497D93D5}"/>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4377" y="670160"/>
            <a:ext cx="10368868" cy="523893"/>
          </a:xfrm>
          <a:prstGeom prst="rect">
            <a:avLst/>
          </a:prstGeom>
        </p:spPr>
        <p:txBody>
          <a:bodyPr vert="horz" wrap="square" lIns="0" tIns="92106" rIns="0" bIns="0" rtlCol="0" anchor="ctr">
            <a:spAutoFit/>
          </a:bodyPr>
          <a:lstStyle/>
          <a:p>
            <a:pPr marL="11516">
              <a:lnSpc>
                <a:spcPct val="100000"/>
              </a:lnSpc>
              <a:spcBef>
                <a:spcPts val="86"/>
              </a:spcBef>
            </a:pPr>
            <a:r>
              <a:rPr sz="2800" dirty="0">
                <a:latin typeface="BIZ UDPゴシック" panose="020B0400000000000000" pitchFamily="50" charset="-128"/>
                <a:ea typeface="BIZ UDPゴシック" panose="020B0400000000000000" pitchFamily="50" charset="-128"/>
              </a:rPr>
              <a:t>NIPS</a:t>
            </a:r>
            <a:r>
              <a:rPr sz="2800" spc="91"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BRICS</a:t>
            </a:r>
            <a:r>
              <a:rPr sz="2800" spc="-63" dirty="0">
                <a:latin typeface="BIZ UDPゴシック" panose="020B0400000000000000" pitchFamily="50" charset="-128"/>
                <a:ea typeface="BIZ UDPゴシック" panose="020B0400000000000000" pitchFamily="50" charset="-128"/>
              </a:rPr>
              <a:t> </a:t>
            </a:r>
            <a:r>
              <a:rPr sz="2800" spc="-91" dirty="0">
                <a:latin typeface="BIZ UDPゴシック" panose="020B0400000000000000" pitchFamily="50" charset="-128"/>
                <a:ea typeface="BIZ UDPゴシック" panose="020B0400000000000000" pitchFamily="50" charset="-128"/>
              </a:rPr>
              <a:t>PAY</a:t>
            </a:r>
            <a:r>
              <a:rPr sz="2800" spc="-18"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SYSTEM</a:t>
            </a:r>
            <a:r>
              <a:rPr sz="2800" spc="23" dirty="0">
                <a:latin typeface="BIZ UDPゴシック" panose="020B0400000000000000" pitchFamily="50" charset="-128"/>
                <a:ea typeface="BIZ UDPゴシック" panose="020B0400000000000000" pitchFamily="50" charset="-128"/>
              </a:rPr>
              <a:t> </a:t>
            </a:r>
            <a:r>
              <a:rPr sz="2800" dirty="0">
                <a:latin typeface="BIZ UDPゴシック" panose="020B0400000000000000" pitchFamily="50" charset="-128"/>
                <a:ea typeface="BIZ UDPゴシック" panose="020B0400000000000000" pitchFamily="50" charset="-128"/>
              </a:rPr>
              <a:t>MAIN</a:t>
            </a:r>
            <a:r>
              <a:rPr sz="2800" spc="45" dirty="0">
                <a:latin typeface="BIZ UDPゴシック" panose="020B0400000000000000" pitchFamily="50" charset="-128"/>
                <a:ea typeface="BIZ UDPゴシック" panose="020B0400000000000000" pitchFamily="50" charset="-128"/>
              </a:rPr>
              <a:t> </a:t>
            </a:r>
            <a:r>
              <a:rPr sz="2800" spc="-9" dirty="0">
                <a:latin typeface="BIZ UDPゴシック" panose="020B0400000000000000" pitchFamily="50" charset="-128"/>
                <a:ea typeface="BIZ UDPゴシック" panose="020B0400000000000000" pitchFamily="50" charset="-128"/>
              </a:rPr>
              <a:t>COMPONENTS</a:t>
            </a:r>
          </a:p>
        </p:txBody>
      </p:sp>
      <p:pic>
        <p:nvPicPr>
          <p:cNvPr id="4" name="object 4"/>
          <p:cNvPicPr/>
          <p:nvPr/>
        </p:nvPicPr>
        <p:blipFill>
          <a:blip r:embed="rId2" cstate="print"/>
          <a:stretch>
            <a:fillRect/>
          </a:stretch>
        </p:blipFill>
        <p:spPr>
          <a:xfrm>
            <a:off x="62925" y="6298142"/>
            <a:ext cx="1111452" cy="420475"/>
          </a:xfrm>
          <a:prstGeom prst="rect">
            <a:avLst/>
          </a:prstGeom>
        </p:spPr>
      </p:pic>
      <p:grpSp>
        <p:nvGrpSpPr>
          <p:cNvPr id="5" name="object 5"/>
          <p:cNvGrpSpPr/>
          <p:nvPr/>
        </p:nvGrpSpPr>
        <p:grpSpPr>
          <a:xfrm>
            <a:off x="5543214" y="2176594"/>
            <a:ext cx="4744746" cy="3772188"/>
            <a:chOff x="4737100" y="2400299"/>
            <a:chExt cx="5232400" cy="4159885"/>
          </a:xfrm>
        </p:grpSpPr>
        <p:pic>
          <p:nvPicPr>
            <p:cNvPr id="6" name="object 6"/>
            <p:cNvPicPr/>
            <p:nvPr/>
          </p:nvPicPr>
          <p:blipFill>
            <a:blip r:embed="rId3" cstate="print"/>
            <a:stretch>
              <a:fillRect/>
            </a:stretch>
          </p:blipFill>
          <p:spPr>
            <a:xfrm>
              <a:off x="7948072" y="2400299"/>
              <a:ext cx="2021427" cy="4159704"/>
            </a:xfrm>
            <a:prstGeom prst="rect">
              <a:avLst/>
            </a:prstGeom>
          </p:spPr>
        </p:pic>
        <p:pic>
          <p:nvPicPr>
            <p:cNvPr id="7" name="object 7"/>
            <p:cNvPicPr/>
            <p:nvPr/>
          </p:nvPicPr>
          <p:blipFill>
            <a:blip r:embed="rId4" cstate="print"/>
            <a:stretch>
              <a:fillRect/>
            </a:stretch>
          </p:blipFill>
          <p:spPr>
            <a:xfrm>
              <a:off x="5613400" y="4318000"/>
              <a:ext cx="1092199" cy="1079494"/>
            </a:xfrm>
            <a:prstGeom prst="rect">
              <a:avLst/>
            </a:prstGeom>
          </p:spPr>
        </p:pic>
        <p:pic>
          <p:nvPicPr>
            <p:cNvPr id="8" name="object 8"/>
            <p:cNvPicPr/>
            <p:nvPr/>
          </p:nvPicPr>
          <p:blipFill>
            <a:blip r:embed="rId5" cstate="print"/>
            <a:stretch>
              <a:fillRect/>
            </a:stretch>
          </p:blipFill>
          <p:spPr>
            <a:xfrm>
              <a:off x="7696200" y="4152899"/>
              <a:ext cx="241300" cy="254000"/>
            </a:xfrm>
            <a:prstGeom prst="rect">
              <a:avLst/>
            </a:prstGeom>
          </p:spPr>
        </p:pic>
        <p:pic>
          <p:nvPicPr>
            <p:cNvPr id="9" name="object 9"/>
            <p:cNvPicPr/>
            <p:nvPr/>
          </p:nvPicPr>
          <p:blipFill>
            <a:blip r:embed="rId6" cstate="print"/>
            <a:stretch>
              <a:fillRect/>
            </a:stretch>
          </p:blipFill>
          <p:spPr>
            <a:xfrm>
              <a:off x="4737100" y="2603499"/>
              <a:ext cx="2857500" cy="1663700"/>
            </a:xfrm>
            <a:prstGeom prst="rect">
              <a:avLst/>
            </a:prstGeom>
          </p:spPr>
        </p:pic>
      </p:grpSp>
      <p:sp>
        <p:nvSpPr>
          <p:cNvPr id="10" name="object 10"/>
          <p:cNvSpPr txBox="1"/>
          <p:nvPr/>
        </p:nvSpPr>
        <p:spPr>
          <a:xfrm>
            <a:off x="1929882" y="2257827"/>
            <a:ext cx="1034746" cy="544326"/>
          </a:xfrm>
          <a:prstGeom prst="rect">
            <a:avLst/>
          </a:prstGeom>
        </p:spPr>
        <p:txBody>
          <a:bodyPr vert="horz" wrap="square" lIns="0" tIns="43762" rIns="0" bIns="0" rtlCol="0">
            <a:spAutoFit/>
          </a:bodyPr>
          <a:lstStyle/>
          <a:p>
            <a:pPr marL="11516" marR="4607" algn="ctr">
              <a:lnSpc>
                <a:spcPts val="1270"/>
              </a:lnSpc>
              <a:spcBef>
                <a:spcPts val="345"/>
              </a:spcBef>
            </a:pPr>
            <a:r>
              <a:rPr sz="1270" b="1" dirty="0">
                <a:solidFill>
                  <a:srgbClr val="7F7F7F"/>
                </a:solidFill>
                <a:latin typeface="Arial"/>
                <a:cs typeface="Arial"/>
              </a:rPr>
              <a:t>Private</a:t>
            </a:r>
            <a:r>
              <a:rPr sz="1270" b="1" spc="-82" dirty="0">
                <a:solidFill>
                  <a:srgbClr val="7F7F7F"/>
                </a:solidFill>
                <a:latin typeface="Arial"/>
                <a:cs typeface="Arial"/>
              </a:rPr>
              <a:t> </a:t>
            </a:r>
            <a:r>
              <a:rPr sz="1270" b="1" spc="-18" dirty="0">
                <a:solidFill>
                  <a:srgbClr val="7F7F7F"/>
                </a:solidFill>
                <a:latin typeface="Arial"/>
                <a:cs typeface="Arial"/>
              </a:rPr>
              <a:t>users </a:t>
            </a:r>
            <a:r>
              <a:rPr sz="1270" b="1" dirty="0">
                <a:solidFill>
                  <a:srgbClr val="7F7F7F"/>
                </a:solidFill>
                <a:latin typeface="Arial"/>
                <a:cs typeface="Arial"/>
              </a:rPr>
              <a:t>and</a:t>
            </a:r>
            <a:r>
              <a:rPr sz="1270" b="1" spc="5" dirty="0">
                <a:solidFill>
                  <a:srgbClr val="7F7F7F"/>
                </a:solidFill>
                <a:latin typeface="Arial"/>
                <a:cs typeface="Arial"/>
              </a:rPr>
              <a:t> </a:t>
            </a:r>
            <a:r>
              <a:rPr sz="1270" b="1" dirty="0">
                <a:solidFill>
                  <a:srgbClr val="7F7F7F"/>
                </a:solidFill>
                <a:latin typeface="Arial"/>
                <a:cs typeface="Arial"/>
              </a:rPr>
              <a:t>point </a:t>
            </a:r>
            <a:r>
              <a:rPr sz="1270" b="1" spc="-23" dirty="0">
                <a:solidFill>
                  <a:srgbClr val="7F7F7F"/>
                </a:solidFill>
                <a:latin typeface="Arial"/>
                <a:cs typeface="Arial"/>
              </a:rPr>
              <a:t>of </a:t>
            </a:r>
            <a:r>
              <a:rPr sz="1270" b="1" spc="-9" dirty="0">
                <a:solidFill>
                  <a:srgbClr val="7F7F7F"/>
                </a:solidFill>
                <a:latin typeface="Arial"/>
                <a:cs typeface="Arial"/>
              </a:rPr>
              <a:t>sales</a:t>
            </a:r>
            <a:endParaRPr sz="1270">
              <a:latin typeface="Arial"/>
              <a:cs typeface="Arial"/>
            </a:endParaRPr>
          </a:p>
        </p:txBody>
      </p:sp>
      <p:sp>
        <p:nvSpPr>
          <p:cNvPr id="11" name="object 11"/>
          <p:cNvSpPr txBox="1"/>
          <p:nvPr/>
        </p:nvSpPr>
        <p:spPr>
          <a:xfrm>
            <a:off x="3944602" y="4895713"/>
            <a:ext cx="1034746" cy="544326"/>
          </a:xfrm>
          <a:prstGeom prst="rect">
            <a:avLst/>
          </a:prstGeom>
        </p:spPr>
        <p:txBody>
          <a:bodyPr vert="horz" wrap="square" lIns="0" tIns="43762" rIns="0" bIns="0" rtlCol="0">
            <a:spAutoFit/>
          </a:bodyPr>
          <a:lstStyle/>
          <a:p>
            <a:pPr marL="11516" marR="4607" algn="ctr">
              <a:lnSpc>
                <a:spcPts val="1270"/>
              </a:lnSpc>
              <a:spcBef>
                <a:spcPts val="345"/>
              </a:spcBef>
            </a:pPr>
            <a:r>
              <a:rPr sz="1270" b="1" dirty="0">
                <a:solidFill>
                  <a:srgbClr val="7F7F7F"/>
                </a:solidFill>
                <a:latin typeface="Arial"/>
                <a:cs typeface="Arial"/>
              </a:rPr>
              <a:t>Private</a:t>
            </a:r>
            <a:r>
              <a:rPr sz="1270" b="1" spc="-82" dirty="0">
                <a:solidFill>
                  <a:srgbClr val="7F7F7F"/>
                </a:solidFill>
                <a:latin typeface="Arial"/>
                <a:cs typeface="Arial"/>
              </a:rPr>
              <a:t> </a:t>
            </a:r>
            <a:r>
              <a:rPr sz="1270" b="1" spc="-18" dirty="0">
                <a:solidFill>
                  <a:srgbClr val="7F7F7F"/>
                </a:solidFill>
                <a:latin typeface="Arial"/>
                <a:cs typeface="Arial"/>
              </a:rPr>
              <a:t>users </a:t>
            </a:r>
            <a:r>
              <a:rPr sz="1270" b="1" dirty="0">
                <a:solidFill>
                  <a:srgbClr val="7F7F7F"/>
                </a:solidFill>
                <a:latin typeface="Arial"/>
                <a:cs typeface="Arial"/>
              </a:rPr>
              <a:t>and</a:t>
            </a:r>
            <a:r>
              <a:rPr sz="1270" b="1" spc="5" dirty="0">
                <a:solidFill>
                  <a:srgbClr val="7F7F7F"/>
                </a:solidFill>
                <a:latin typeface="Arial"/>
                <a:cs typeface="Arial"/>
              </a:rPr>
              <a:t> </a:t>
            </a:r>
            <a:r>
              <a:rPr sz="1270" b="1" dirty="0">
                <a:solidFill>
                  <a:srgbClr val="7F7F7F"/>
                </a:solidFill>
                <a:latin typeface="Arial"/>
                <a:cs typeface="Arial"/>
              </a:rPr>
              <a:t>point </a:t>
            </a:r>
            <a:r>
              <a:rPr sz="1270" b="1" spc="-23" dirty="0">
                <a:solidFill>
                  <a:srgbClr val="7F7F7F"/>
                </a:solidFill>
                <a:latin typeface="Arial"/>
                <a:cs typeface="Arial"/>
              </a:rPr>
              <a:t>of </a:t>
            </a:r>
            <a:r>
              <a:rPr sz="1270" b="1" spc="-9" dirty="0">
                <a:solidFill>
                  <a:srgbClr val="7F7F7F"/>
                </a:solidFill>
                <a:latin typeface="Arial"/>
                <a:cs typeface="Arial"/>
              </a:rPr>
              <a:t>sales</a:t>
            </a:r>
            <a:endParaRPr sz="1270">
              <a:latin typeface="Arial"/>
              <a:cs typeface="Arial"/>
            </a:endParaRPr>
          </a:p>
        </p:txBody>
      </p:sp>
      <p:grpSp>
        <p:nvGrpSpPr>
          <p:cNvPr id="12" name="object 12"/>
          <p:cNvGrpSpPr/>
          <p:nvPr/>
        </p:nvGrpSpPr>
        <p:grpSpPr>
          <a:xfrm>
            <a:off x="1754328" y="2176595"/>
            <a:ext cx="3685239" cy="3339172"/>
            <a:chOff x="558800" y="2400300"/>
            <a:chExt cx="4064000" cy="3682365"/>
          </a:xfrm>
        </p:grpSpPr>
        <p:sp>
          <p:nvSpPr>
            <p:cNvPr id="13" name="object 13"/>
            <p:cNvSpPr/>
            <p:nvPr/>
          </p:nvSpPr>
          <p:spPr>
            <a:xfrm>
              <a:off x="4368800" y="4152899"/>
              <a:ext cx="254000" cy="279400"/>
            </a:xfrm>
            <a:custGeom>
              <a:avLst/>
              <a:gdLst/>
              <a:ahLst/>
              <a:cxnLst/>
              <a:rect l="l" t="t" r="r" b="b"/>
              <a:pathLst>
                <a:path w="254000" h="279400">
                  <a:moveTo>
                    <a:pt x="205816" y="0"/>
                  </a:moveTo>
                  <a:lnTo>
                    <a:pt x="205816" y="69850"/>
                  </a:lnTo>
                  <a:lnTo>
                    <a:pt x="48183" y="69850"/>
                  </a:lnTo>
                  <a:lnTo>
                    <a:pt x="48183" y="0"/>
                  </a:lnTo>
                  <a:lnTo>
                    <a:pt x="0" y="139700"/>
                  </a:lnTo>
                  <a:lnTo>
                    <a:pt x="48183" y="279400"/>
                  </a:lnTo>
                  <a:lnTo>
                    <a:pt x="48183" y="209550"/>
                  </a:lnTo>
                  <a:lnTo>
                    <a:pt x="205816" y="209550"/>
                  </a:lnTo>
                  <a:lnTo>
                    <a:pt x="205816" y="279400"/>
                  </a:lnTo>
                  <a:lnTo>
                    <a:pt x="254000" y="139700"/>
                  </a:lnTo>
                  <a:lnTo>
                    <a:pt x="205816" y="0"/>
                  </a:lnTo>
                  <a:close/>
                </a:path>
              </a:pathLst>
            </a:custGeom>
            <a:solidFill>
              <a:srgbClr val="14429C"/>
            </a:solidFill>
          </p:spPr>
          <p:txBody>
            <a:bodyPr wrap="square" lIns="0" tIns="0" rIns="0" bIns="0" rtlCol="0"/>
            <a:lstStyle/>
            <a:p>
              <a:endParaRPr sz="1632"/>
            </a:p>
          </p:txBody>
        </p:sp>
        <p:pic>
          <p:nvPicPr>
            <p:cNvPr id="14" name="object 14"/>
            <p:cNvPicPr/>
            <p:nvPr/>
          </p:nvPicPr>
          <p:blipFill>
            <a:blip r:embed="rId7" cstate="print"/>
            <a:stretch>
              <a:fillRect/>
            </a:stretch>
          </p:blipFill>
          <p:spPr>
            <a:xfrm>
              <a:off x="1841500" y="4889499"/>
              <a:ext cx="1168400" cy="1117594"/>
            </a:xfrm>
            <a:prstGeom prst="rect">
              <a:avLst/>
            </a:prstGeom>
          </p:spPr>
        </p:pic>
        <p:pic>
          <p:nvPicPr>
            <p:cNvPr id="15" name="object 15"/>
            <p:cNvPicPr/>
            <p:nvPr/>
          </p:nvPicPr>
          <p:blipFill>
            <a:blip r:embed="rId8" cstate="print"/>
            <a:stretch>
              <a:fillRect/>
            </a:stretch>
          </p:blipFill>
          <p:spPr>
            <a:xfrm>
              <a:off x="1879600" y="2527299"/>
              <a:ext cx="1155700" cy="1155694"/>
            </a:xfrm>
            <a:prstGeom prst="rect">
              <a:avLst/>
            </a:prstGeom>
          </p:spPr>
        </p:pic>
        <p:pic>
          <p:nvPicPr>
            <p:cNvPr id="16" name="object 16"/>
            <p:cNvPicPr/>
            <p:nvPr/>
          </p:nvPicPr>
          <p:blipFill>
            <a:blip r:embed="rId9" cstate="print"/>
            <a:stretch>
              <a:fillRect/>
            </a:stretch>
          </p:blipFill>
          <p:spPr>
            <a:xfrm>
              <a:off x="990600" y="3098800"/>
              <a:ext cx="800099" cy="774693"/>
            </a:xfrm>
            <a:prstGeom prst="rect">
              <a:avLst/>
            </a:prstGeom>
          </p:spPr>
        </p:pic>
        <p:pic>
          <p:nvPicPr>
            <p:cNvPr id="17" name="object 17"/>
            <p:cNvPicPr/>
            <p:nvPr/>
          </p:nvPicPr>
          <p:blipFill>
            <a:blip r:embed="rId10" cstate="print"/>
            <a:stretch>
              <a:fillRect/>
            </a:stretch>
          </p:blipFill>
          <p:spPr>
            <a:xfrm>
              <a:off x="3060700" y="4699000"/>
              <a:ext cx="787399" cy="736594"/>
            </a:xfrm>
            <a:prstGeom prst="rect">
              <a:avLst/>
            </a:prstGeom>
          </p:spPr>
        </p:pic>
        <p:pic>
          <p:nvPicPr>
            <p:cNvPr id="18" name="object 18"/>
            <p:cNvPicPr/>
            <p:nvPr/>
          </p:nvPicPr>
          <p:blipFill>
            <a:blip r:embed="rId11" cstate="print"/>
            <a:stretch>
              <a:fillRect/>
            </a:stretch>
          </p:blipFill>
          <p:spPr>
            <a:xfrm>
              <a:off x="3098800" y="3111500"/>
              <a:ext cx="749299" cy="774693"/>
            </a:xfrm>
            <a:prstGeom prst="rect">
              <a:avLst/>
            </a:prstGeom>
          </p:spPr>
        </p:pic>
        <p:pic>
          <p:nvPicPr>
            <p:cNvPr id="19" name="object 19"/>
            <p:cNvPicPr/>
            <p:nvPr/>
          </p:nvPicPr>
          <p:blipFill>
            <a:blip r:embed="rId12" cstate="print"/>
            <a:stretch>
              <a:fillRect/>
            </a:stretch>
          </p:blipFill>
          <p:spPr>
            <a:xfrm>
              <a:off x="647700" y="3924299"/>
              <a:ext cx="736599" cy="761994"/>
            </a:xfrm>
            <a:prstGeom prst="rect">
              <a:avLst/>
            </a:prstGeom>
          </p:spPr>
        </p:pic>
        <p:pic>
          <p:nvPicPr>
            <p:cNvPr id="20" name="object 20"/>
            <p:cNvPicPr/>
            <p:nvPr/>
          </p:nvPicPr>
          <p:blipFill>
            <a:blip r:embed="rId13" cstate="print"/>
            <a:stretch>
              <a:fillRect/>
            </a:stretch>
          </p:blipFill>
          <p:spPr>
            <a:xfrm>
              <a:off x="1028700" y="4724400"/>
              <a:ext cx="736599" cy="736594"/>
            </a:xfrm>
            <a:prstGeom prst="rect">
              <a:avLst/>
            </a:prstGeom>
          </p:spPr>
        </p:pic>
        <p:pic>
          <p:nvPicPr>
            <p:cNvPr id="21" name="object 21"/>
            <p:cNvPicPr/>
            <p:nvPr/>
          </p:nvPicPr>
          <p:blipFill>
            <a:blip r:embed="rId14" cstate="print"/>
            <a:stretch>
              <a:fillRect/>
            </a:stretch>
          </p:blipFill>
          <p:spPr>
            <a:xfrm>
              <a:off x="3429000" y="3936999"/>
              <a:ext cx="762000" cy="736595"/>
            </a:xfrm>
            <a:prstGeom prst="rect">
              <a:avLst/>
            </a:prstGeom>
          </p:spPr>
        </p:pic>
        <p:sp>
          <p:nvSpPr>
            <p:cNvPr id="22" name="object 22"/>
            <p:cNvSpPr/>
            <p:nvPr/>
          </p:nvSpPr>
          <p:spPr>
            <a:xfrm>
              <a:off x="565150" y="2406650"/>
              <a:ext cx="3773804" cy="3669665"/>
            </a:xfrm>
            <a:custGeom>
              <a:avLst/>
              <a:gdLst/>
              <a:ahLst/>
              <a:cxnLst/>
              <a:rect l="l" t="t" r="r" b="b"/>
              <a:pathLst>
                <a:path w="3773804" h="3669665">
                  <a:moveTo>
                    <a:pt x="0" y="611538"/>
                  </a:moveTo>
                  <a:lnTo>
                    <a:pt x="1839" y="563747"/>
                  </a:lnTo>
                  <a:lnTo>
                    <a:pt x="7268" y="516961"/>
                  </a:lnTo>
                  <a:lnTo>
                    <a:pt x="16151" y="471318"/>
                  </a:lnTo>
                  <a:lnTo>
                    <a:pt x="28350" y="426952"/>
                  </a:lnTo>
                  <a:lnTo>
                    <a:pt x="43731" y="384001"/>
                  </a:lnTo>
                  <a:lnTo>
                    <a:pt x="62157" y="342599"/>
                  </a:lnTo>
                  <a:lnTo>
                    <a:pt x="83492" y="302883"/>
                  </a:lnTo>
                  <a:lnTo>
                    <a:pt x="107601" y="264989"/>
                  </a:lnTo>
                  <a:lnTo>
                    <a:pt x="134348" y="229052"/>
                  </a:lnTo>
                  <a:lnTo>
                    <a:pt x="163595" y="195209"/>
                  </a:lnTo>
                  <a:lnTo>
                    <a:pt x="195209" y="163595"/>
                  </a:lnTo>
                  <a:lnTo>
                    <a:pt x="229052" y="134348"/>
                  </a:lnTo>
                  <a:lnTo>
                    <a:pt x="264988" y="107601"/>
                  </a:lnTo>
                  <a:lnTo>
                    <a:pt x="302883" y="83492"/>
                  </a:lnTo>
                  <a:lnTo>
                    <a:pt x="342599" y="62157"/>
                  </a:lnTo>
                  <a:lnTo>
                    <a:pt x="384001" y="43731"/>
                  </a:lnTo>
                  <a:lnTo>
                    <a:pt x="426952" y="28350"/>
                  </a:lnTo>
                  <a:lnTo>
                    <a:pt x="471318" y="16151"/>
                  </a:lnTo>
                  <a:lnTo>
                    <a:pt x="516961" y="7268"/>
                  </a:lnTo>
                  <a:lnTo>
                    <a:pt x="563746" y="1839"/>
                  </a:lnTo>
                  <a:lnTo>
                    <a:pt x="611538" y="0"/>
                  </a:lnTo>
                  <a:lnTo>
                    <a:pt x="3161754" y="0"/>
                  </a:lnTo>
                  <a:lnTo>
                    <a:pt x="3209545" y="1839"/>
                  </a:lnTo>
                  <a:lnTo>
                    <a:pt x="3256331" y="7268"/>
                  </a:lnTo>
                  <a:lnTo>
                    <a:pt x="3301974" y="16151"/>
                  </a:lnTo>
                  <a:lnTo>
                    <a:pt x="3346340" y="28350"/>
                  </a:lnTo>
                  <a:lnTo>
                    <a:pt x="3389291" y="43731"/>
                  </a:lnTo>
                  <a:lnTo>
                    <a:pt x="3430693" y="62157"/>
                  </a:lnTo>
                  <a:lnTo>
                    <a:pt x="3470409" y="83492"/>
                  </a:lnTo>
                  <a:lnTo>
                    <a:pt x="3508303" y="107601"/>
                  </a:lnTo>
                  <a:lnTo>
                    <a:pt x="3544240" y="134348"/>
                  </a:lnTo>
                  <a:lnTo>
                    <a:pt x="3578083" y="163595"/>
                  </a:lnTo>
                  <a:lnTo>
                    <a:pt x="3609696" y="195209"/>
                  </a:lnTo>
                  <a:lnTo>
                    <a:pt x="3638944" y="229052"/>
                  </a:lnTo>
                  <a:lnTo>
                    <a:pt x="3665691" y="264989"/>
                  </a:lnTo>
                  <a:lnTo>
                    <a:pt x="3689800" y="302883"/>
                  </a:lnTo>
                  <a:lnTo>
                    <a:pt x="3711135" y="342599"/>
                  </a:lnTo>
                  <a:lnTo>
                    <a:pt x="3729561" y="384001"/>
                  </a:lnTo>
                  <a:lnTo>
                    <a:pt x="3744942" y="426952"/>
                  </a:lnTo>
                  <a:lnTo>
                    <a:pt x="3757141" y="471318"/>
                  </a:lnTo>
                  <a:lnTo>
                    <a:pt x="3766024" y="516961"/>
                  </a:lnTo>
                  <a:lnTo>
                    <a:pt x="3771453" y="563747"/>
                  </a:lnTo>
                  <a:lnTo>
                    <a:pt x="3773293" y="611538"/>
                  </a:lnTo>
                  <a:lnTo>
                    <a:pt x="3773293" y="3057627"/>
                  </a:lnTo>
                  <a:lnTo>
                    <a:pt x="3771453" y="3105418"/>
                  </a:lnTo>
                  <a:lnTo>
                    <a:pt x="3766024" y="3152203"/>
                  </a:lnTo>
                  <a:lnTo>
                    <a:pt x="3757141" y="3197847"/>
                  </a:lnTo>
                  <a:lnTo>
                    <a:pt x="3744942" y="3242212"/>
                  </a:lnTo>
                  <a:lnTo>
                    <a:pt x="3729561" y="3285164"/>
                  </a:lnTo>
                  <a:lnTo>
                    <a:pt x="3711135" y="3326566"/>
                  </a:lnTo>
                  <a:lnTo>
                    <a:pt x="3689800" y="3366282"/>
                  </a:lnTo>
                  <a:lnTo>
                    <a:pt x="3665691" y="3404176"/>
                  </a:lnTo>
                  <a:lnTo>
                    <a:pt x="3638944" y="3440113"/>
                  </a:lnTo>
                  <a:lnTo>
                    <a:pt x="3609696" y="3473956"/>
                  </a:lnTo>
                  <a:lnTo>
                    <a:pt x="3578083" y="3505569"/>
                  </a:lnTo>
                  <a:lnTo>
                    <a:pt x="3544240" y="3534817"/>
                  </a:lnTo>
                  <a:lnTo>
                    <a:pt x="3508303" y="3561563"/>
                  </a:lnTo>
                  <a:lnTo>
                    <a:pt x="3470409" y="3585672"/>
                  </a:lnTo>
                  <a:lnTo>
                    <a:pt x="3430693" y="3607008"/>
                  </a:lnTo>
                  <a:lnTo>
                    <a:pt x="3389291" y="3625434"/>
                  </a:lnTo>
                  <a:lnTo>
                    <a:pt x="3346340" y="3640815"/>
                  </a:lnTo>
                  <a:lnTo>
                    <a:pt x="3301974" y="3653014"/>
                  </a:lnTo>
                  <a:lnTo>
                    <a:pt x="3256331" y="3661896"/>
                  </a:lnTo>
                  <a:lnTo>
                    <a:pt x="3209545" y="3667325"/>
                  </a:lnTo>
                  <a:lnTo>
                    <a:pt x="3161754" y="3669165"/>
                  </a:lnTo>
                  <a:lnTo>
                    <a:pt x="611538" y="3669165"/>
                  </a:lnTo>
                  <a:lnTo>
                    <a:pt x="563746" y="3667325"/>
                  </a:lnTo>
                  <a:lnTo>
                    <a:pt x="516961" y="3661896"/>
                  </a:lnTo>
                  <a:lnTo>
                    <a:pt x="471318" y="3653014"/>
                  </a:lnTo>
                  <a:lnTo>
                    <a:pt x="426952" y="3640815"/>
                  </a:lnTo>
                  <a:lnTo>
                    <a:pt x="384001" y="3625434"/>
                  </a:lnTo>
                  <a:lnTo>
                    <a:pt x="342599" y="3607008"/>
                  </a:lnTo>
                  <a:lnTo>
                    <a:pt x="302883" y="3585672"/>
                  </a:lnTo>
                  <a:lnTo>
                    <a:pt x="264988" y="3561563"/>
                  </a:lnTo>
                  <a:lnTo>
                    <a:pt x="229052" y="3534817"/>
                  </a:lnTo>
                  <a:lnTo>
                    <a:pt x="195209" y="3505569"/>
                  </a:lnTo>
                  <a:lnTo>
                    <a:pt x="163595" y="3473956"/>
                  </a:lnTo>
                  <a:lnTo>
                    <a:pt x="134348" y="3440113"/>
                  </a:lnTo>
                  <a:lnTo>
                    <a:pt x="107601" y="3404176"/>
                  </a:lnTo>
                  <a:lnTo>
                    <a:pt x="83492" y="3366282"/>
                  </a:lnTo>
                  <a:lnTo>
                    <a:pt x="62157" y="3326566"/>
                  </a:lnTo>
                  <a:lnTo>
                    <a:pt x="43731" y="3285164"/>
                  </a:lnTo>
                  <a:lnTo>
                    <a:pt x="28350" y="3242212"/>
                  </a:lnTo>
                  <a:lnTo>
                    <a:pt x="16151" y="3197847"/>
                  </a:lnTo>
                  <a:lnTo>
                    <a:pt x="7268" y="3152203"/>
                  </a:lnTo>
                  <a:lnTo>
                    <a:pt x="1839" y="3105418"/>
                  </a:lnTo>
                  <a:lnTo>
                    <a:pt x="0" y="3057627"/>
                  </a:lnTo>
                  <a:lnTo>
                    <a:pt x="0" y="611538"/>
                  </a:lnTo>
                  <a:close/>
                </a:path>
              </a:pathLst>
            </a:custGeom>
            <a:ln w="12704">
              <a:solidFill>
                <a:srgbClr val="FFC000"/>
              </a:solidFill>
            </a:ln>
          </p:spPr>
          <p:txBody>
            <a:bodyPr wrap="square" lIns="0" tIns="0" rIns="0" bIns="0" rtlCol="0"/>
            <a:lstStyle/>
            <a:p>
              <a:endParaRPr sz="1632"/>
            </a:p>
          </p:txBody>
        </p:sp>
      </p:grpSp>
      <p:sp>
        <p:nvSpPr>
          <p:cNvPr id="23" name="object 23"/>
          <p:cNvSpPr txBox="1"/>
          <p:nvPr/>
        </p:nvSpPr>
        <p:spPr>
          <a:xfrm>
            <a:off x="6218033" y="1617565"/>
            <a:ext cx="1129180" cy="407979"/>
          </a:xfrm>
          <a:prstGeom prst="rect">
            <a:avLst/>
          </a:prstGeom>
        </p:spPr>
        <p:txBody>
          <a:bodyPr vert="horz" wrap="square" lIns="0" tIns="23033" rIns="0" bIns="0" rtlCol="0">
            <a:spAutoFit/>
          </a:bodyPr>
          <a:lstStyle/>
          <a:p>
            <a:pPr marL="92131" marR="4607" indent="-81190">
              <a:lnSpc>
                <a:spcPts val="1542"/>
              </a:lnSpc>
              <a:spcBef>
                <a:spcPts val="181"/>
              </a:spcBef>
            </a:pPr>
            <a:r>
              <a:rPr sz="1315" dirty="0">
                <a:latin typeface="Calibri Light"/>
                <a:cs typeface="Calibri Light"/>
              </a:rPr>
              <a:t>NIPS</a:t>
            </a:r>
            <a:r>
              <a:rPr sz="1315" spc="150" dirty="0">
                <a:latin typeface="Calibri Light"/>
                <a:cs typeface="Calibri Light"/>
              </a:rPr>
              <a:t> </a:t>
            </a:r>
            <a:r>
              <a:rPr sz="1315" spc="-9" dirty="0">
                <a:latin typeface="Calibri Light"/>
                <a:cs typeface="Calibri Light"/>
              </a:rPr>
              <a:t>Processing infrastructure</a:t>
            </a:r>
            <a:endParaRPr sz="1315">
              <a:latin typeface="Calibri Light"/>
              <a:cs typeface="Calibri Light"/>
            </a:endParaRPr>
          </a:p>
        </p:txBody>
      </p:sp>
      <p:sp>
        <p:nvSpPr>
          <p:cNvPr id="24" name="object 24"/>
          <p:cNvSpPr txBox="1"/>
          <p:nvPr/>
        </p:nvSpPr>
        <p:spPr>
          <a:xfrm>
            <a:off x="8354558" y="1599207"/>
            <a:ext cx="1907111" cy="491900"/>
          </a:xfrm>
          <a:prstGeom prst="rect">
            <a:avLst/>
          </a:prstGeom>
        </p:spPr>
        <p:txBody>
          <a:bodyPr vert="horz" wrap="square" lIns="0" tIns="29943" rIns="0" bIns="0" rtlCol="0">
            <a:spAutoFit/>
          </a:bodyPr>
          <a:lstStyle/>
          <a:p>
            <a:pPr marL="426105" marR="19578" indent="-391556">
              <a:lnSpc>
                <a:spcPts val="1179"/>
              </a:lnSpc>
              <a:spcBef>
                <a:spcPts val="236"/>
              </a:spcBef>
            </a:pPr>
            <a:r>
              <a:rPr sz="1088" b="1" dirty="0">
                <a:latin typeface="Arial"/>
                <a:cs typeface="Arial"/>
              </a:rPr>
              <a:t>Anchor</a:t>
            </a:r>
            <a:r>
              <a:rPr sz="1088" b="1" spc="-36" dirty="0">
                <a:latin typeface="Arial"/>
                <a:cs typeface="Arial"/>
              </a:rPr>
              <a:t> </a:t>
            </a:r>
            <a:r>
              <a:rPr sz="1088" b="1" spc="-9" dirty="0">
                <a:latin typeface="Arial"/>
                <a:cs typeface="Arial"/>
              </a:rPr>
              <a:t>(clearing)</a:t>
            </a:r>
            <a:r>
              <a:rPr sz="1088" b="1" spc="-122" dirty="0">
                <a:latin typeface="Arial"/>
                <a:cs typeface="Arial"/>
              </a:rPr>
              <a:t> </a:t>
            </a:r>
            <a:r>
              <a:rPr sz="1088" b="1" dirty="0">
                <a:latin typeface="Arial"/>
                <a:cs typeface="Arial"/>
              </a:rPr>
              <a:t>banks</a:t>
            </a:r>
            <a:r>
              <a:rPr sz="1088" b="1" spc="-23" dirty="0">
                <a:latin typeface="Arial"/>
                <a:cs typeface="Arial"/>
              </a:rPr>
              <a:t> and </a:t>
            </a:r>
            <a:r>
              <a:rPr sz="1088" b="1" spc="-9" dirty="0">
                <a:latin typeface="Arial"/>
                <a:cs typeface="Arial"/>
              </a:rPr>
              <a:t>partner</a:t>
            </a:r>
            <a:r>
              <a:rPr sz="1088" b="1" spc="-45" dirty="0">
                <a:latin typeface="Arial"/>
                <a:cs typeface="Arial"/>
              </a:rPr>
              <a:t> </a:t>
            </a:r>
            <a:r>
              <a:rPr sz="1088" b="1" spc="-9" dirty="0">
                <a:latin typeface="Arial"/>
                <a:cs typeface="Arial"/>
              </a:rPr>
              <a:t>financial</a:t>
            </a:r>
            <a:endParaRPr sz="1088">
              <a:latin typeface="Arial"/>
              <a:cs typeface="Arial"/>
            </a:endParaRPr>
          </a:p>
          <a:p>
            <a:pPr marL="11516">
              <a:lnSpc>
                <a:spcPts val="1161"/>
              </a:lnSpc>
            </a:pPr>
            <a:r>
              <a:rPr sz="1088" b="1" spc="-9" dirty="0">
                <a:latin typeface="Arial"/>
                <a:cs typeface="Arial"/>
              </a:rPr>
              <a:t>institutes</a:t>
            </a:r>
            <a:r>
              <a:rPr sz="1088" b="1" spc="-27" dirty="0">
                <a:latin typeface="Arial"/>
                <a:cs typeface="Arial"/>
              </a:rPr>
              <a:t> </a:t>
            </a:r>
            <a:r>
              <a:rPr sz="1088" b="1" dirty="0">
                <a:latin typeface="Arial"/>
                <a:cs typeface="Arial"/>
              </a:rPr>
              <a:t>of</a:t>
            </a:r>
            <a:r>
              <a:rPr sz="1088" b="1" spc="-41" dirty="0">
                <a:latin typeface="Arial"/>
                <a:cs typeface="Arial"/>
              </a:rPr>
              <a:t> </a:t>
            </a:r>
            <a:r>
              <a:rPr sz="1088" b="1" dirty="0">
                <a:latin typeface="Arial"/>
                <a:cs typeface="Arial"/>
              </a:rPr>
              <a:t>BRICS</a:t>
            </a:r>
            <a:r>
              <a:rPr sz="1088" b="1" spc="-122" dirty="0">
                <a:latin typeface="Arial"/>
                <a:cs typeface="Arial"/>
              </a:rPr>
              <a:t> </a:t>
            </a:r>
            <a:r>
              <a:rPr sz="1088" b="1" spc="-9" dirty="0">
                <a:latin typeface="Arial"/>
                <a:cs typeface="Arial"/>
              </a:rPr>
              <a:t>countries</a:t>
            </a:r>
            <a:endParaRPr sz="1088">
              <a:latin typeface="Arial"/>
              <a:cs typeface="Arial"/>
            </a:endParaRPr>
          </a:p>
        </p:txBody>
      </p:sp>
      <p:sp>
        <p:nvSpPr>
          <p:cNvPr id="25" name="object 25"/>
          <p:cNvSpPr txBox="1"/>
          <p:nvPr/>
        </p:nvSpPr>
        <p:spPr>
          <a:xfrm>
            <a:off x="2976592" y="3645989"/>
            <a:ext cx="971982" cy="468578"/>
          </a:xfrm>
          <a:prstGeom prst="rect">
            <a:avLst/>
          </a:prstGeom>
        </p:spPr>
        <p:txBody>
          <a:bodyPr vert="horz" wrap="square" lIns="0" tIns="32246" rIns="0" bIns="0" rtlCol="0">
            <a:spAutoFit/>
          </a:bodyPr>
          <a:lstStyle/>
          <a:p>
            <a:pPr marL="11516" marR="4607" indent="126104">
              <a:lnSpc>
                <a:spcPts val="1723"/>
              </a:lnSpc>
              <a:spcBef>
                <a:spcPts val="254"/>
              </a:spcBef>
            </a:pPr>
            <a:r>
              <a:rPr sz="1542" b="1" spc="-9" dirty="0">
                <a:solidFill>
                  <a:srgbClr val="14429C"/>
                </a:solidFill>
                <a:latin typeface="Arial"/>
                <a:cs typeface="Arial"/>
              </a:rPr>
              <a:t>RETAIL </a:t>
            </a:r>
            <a:r>
              <a:rPr sz="1542" b="1" spc="-36" dirty="0">
                <a:solidFill>
                  <a:srgbClr val="14429C"/>
                </a:solidFill>
                <a:latin typeface="Arial"/>
                <a:cs typeface="Arial"/>
              </a:rPr>
              <a:t>SEGMENT</a:t>
            </a:r>
            <a:endParaRPr sz="1542">
              <a:latin typeface="Arial"/>
              <a:cs typeface="Arial"/>
            </a:endParaRPr>
          </a:p>
        </p:txBody>
      </p:sp>
      <p:grpSp>
        <p:nvGrpSpPr>
          <p:cNvPr id="26" name="object 26"/>
          <p:cNvGrpSpPr/>
          <p:nvPr/>
        </p:nvGrpSpPr>
        <p:grpSpPr>
          <a:xfrm>
            <a:off x="2825768" y="2995921"/>
            <a:ext cx="1282924" cy="1821889"/>
            <a:chOff x="1740361" y="3303835"/>
            <a:chExt cx="1414780" cy="2009139"/>
          </a:xfrm>
        </p:grpSpPr>
        <p:pic>
          <p:nvPicPr>
            <p:cNvPr id="27" name="object 27"/>
            <p:cNvPicPr/>
            <p:nvPr/>
          </p:nvPicPr>
          <p:blipFill>
            <a:blip r:embed="rId15" cstate="print"/>
            <a:stretch>
              <a:fillRect/>
            </a:stretch>
          </p:blipFill>
          <p:spPr>
            <a:xfrm>
              <a:off x="1740361" y="3303835"/>
              <a:ext cx="298280" cy="620861"/>
            </a:xfrm>
            <a:prstGeom prst="rect">
              <a:avLst/>
            </a:prstGeom>
          </p:spPr>
        </p:pic>
        <p:pic>
          <p:nvPicPr>
            <p:cNvPr id="28" name="object 28"/>
            <p:cNvPicPr/>
            <p:nvPr/>
          </p:nvPicPr>
          <p:blipFill>
            <a:blip r:embed="rId15" cstate="print"/>
            <a:stretch>
              <a:fillRect/>
            </a:stretch>
          </p:blipFill>
          <p:spPr>
            <a:xfrm>
              <a:off x="2856334" y="4691615"/>
              <a:ext cx="298281" cy="620861"/>
            </a:xfrm>
            <a:prstGeom prst="rect">
              <a:avLst/>
            </a:prstGeom>
          </p:spPr>
        </p:pic>
        <p:pic>
          <p:nvPicPr>
            <p:cNvPr id="29" name="object 29"/>
            <p:cNvPicPr/>
            <p:nvPr/>
          </p:nvPicPr>
          <p:blipFill>
            <a:blip r:embed="rId16" cstate="print"/>
            <a:stretch>
              <a:fillRect/>
            </a:stretch>
          </p:blipFill>
          <p:spPr>
            <a:xfrm>
              <a:off x="2870200" y="4762499"/>
              <a:ext cx="266699" cy="469894"/>
            </a:xfrm>
            <a:prstGeom prst="rect">
              <a:avLst/>
            </a:prstGeom>
          </p:spPr>
        </p:pic>
        <p:pic>
          <p:nvPicPr>
            <p:cNvPr id="30" name="object 30"/>
            <p:cNvPicPr/>
            <p:nvPr/>
          </p:nvPicPr>
          <p:blipFill>
            <a:blip r:embed="rId17" cstate="print"/>
            <a:stretch>
              <a:fillRect/>
            </a:stretch>
          </p:blipFill>
          <p:spPr>
            <a:xfrm>
              <a:off x="1752600" y="3378199"/>
              <a:ext cx="266699" cy="469894"/>
            </a:xfrm>
            <a:prstGeom prst="rect">
              <a:avLst/>
            </a:prstGeom>
          </p:spPr>
        </p:pic>
      </p:grpSp>
      <p:sp>
        <p:nvSpPr>
          <p:cNvPr id="31" name="object 31"/>
          <p:cNvSpPr txBox="1"/>
          <p:nvPr/>
        </p:nvSpPr>
        <p:spPr>
          <a:xfrm>
            <a:off x="6528376" y="2294335"/>
            <a:ext cx="466413" cy="475620"/>
          </a:xfrm>
          <a:prstGeom prst="rect">
            <a:avLst/>
          </a:prstGeom>
        </p:spPr>
        <p:txBody>
          <a:bodyPr vert="horz" wrap="square" lIns="0" tIns="13820" rIns="0" bIns="0" rtlCol="0">
            <a:spAutoFit/>
          </a:bodyPr>
          <a:lstStyle/>
          <a:p>
            <a:pPr marR="5758" algn="ctr">
              <a:lnSpc>
                <a:spcPts val="952"/>
              </a:lnSpc>
              <a:spcBef>
                <a:spcPts val="109"/>
              </a:spcBef>
            </a:pPr>
            <a:r>
              <a:rPr sz="861" spc="-9" dirty="0">
                <a:solidFill>
                  <a:srgbClr val="A6A6A6"/>
                </a:solidFill>
                <a:latin typeface="Calibri Light"/>
                <a:cs typeface="Calibri Light"/>
              </a:rPr>
              <a:t>ROUTER</a:t>
            </a:r>
            <a:endParaRPr sz="861">
              <a:latin typeface="Calibri Light"/>
              <a:cs typeface="Calibri Light"/>
            </a:endParaRPr>
          </a:p>
          <a:p>
            <a:pPr algn="ctr">
              <a:lnSpc>
                <a:spcPts val="1709"/>
              </a:lnSpc>
            </a:pPr>
            <a:r>
              <a:rPr sz="1542" b="1" spc="-18" dirty="0">
                <a:solidFill>
                  <a:srgbClr val="FFC000"/>
                </a:solidFill>
                <a:latin typeface="Times New Roman"/>
                <a:cs typeface="Times New Roman"/>
              </a:rPr>
              <a:t>NIPS</a:t>
            </a:r>
            <a:endParaRPr sz="1542">
              <a:latin typeface="Times New Roman"/>
              <a:cs typeface="Times New Roman"/>
            </a:endParaRPr>
          </a:p>
          <a:p>
            <a:pPr algn="ctr">
              <a:lnSpc>
                <a:spcPts val="916"/>
              </a:lnSpc>
            </a:pPr>
            <a:r>
              <a:rPr sz="816" spc="-9" dirty="0">
                <a:solidFill>
                  <a:srgbClr val="404040"/>
                </a:solidFill>
                <a:latin typeface="Calibri"/>
                <a:cs typeface="Calibri"/>
              </a:rPr>
              <a:t>Brazil</a:t>
            </a:r>
            <a:endParaRPr sz="816">
              <a:latin typeface="Calibri"/>
              <a:cs typeface="Calibri"/>
            </a:endParaRPr>
          </a:p>
        </p:txBody>
      </p:sp>
      <p:sp>
        <p:nvSpPr>
          <p:cNvPr id="32" name="object 32"/>
          <p:cNvSpPr txBox="1"/>
          <p:nvPr/>
        </p:nvSpPr>
        <p:spPr>
          <a:xfrm>
            <a:off x="7067518" y="2607314"/>
            <a:ext cx="466413" cy="373028"/>
          </a:xfrm>
          <a:prstGeom prst="rect">
            <a:avLst/>
          </a:prstGeom>
        </p:spPr>
        <p:txBody>
          <a:bodyPr vert="horz" wrap="square" lIns="0" tIns="13820" rIns="0" bIns="0" rtlCol="0">
            <a:spAutoFit/>
          </a:bodyPr>
          <a:lstStyle/>
          <a:p>
            <a:pPr marL="34549">
              <a:lnSpc>
                <a:spcPts val="952"/>
              </a:lnSpc>
              <a:spcBef>
                <a:spcPts val="109"/>
              </a:spcBef>
            </a:pPr>
            <a:r>
              <a:rPr sz="861" spc="-9" dirty="0">
                <a:solidFill>
                  <a:srgbClr val="A6A6A6"/>
                </a:solidFill>
                <a:latin typeface="Calibri Light"/>
                <a:cs typeface="Calibri Light"/>
              </a:rPr>
              <a:t>ROUTER</a:t>
            </a:r>
            <a:endParaRPr sz="861">
              <a:latin typeface="Calibri Light"/>
              <a:cs typeface="Calibri Light"/>
            </a:endParaRPr>
          </a:p>
          <a:p>
            <a:pPr marL="11516">
              <a:lnSpc>
                <a:spcPts val="1768"/>
              </a:lnSpc>
            </a:pPr>
            <a:r>
              <a:rPr sz="1542" b="1" spc="-18" dirty="0">
                <a:solidFill>
                  <a:srgbClr val="FFC000"/>
                </a:solidFill>
                <a:latin typeface="Times New Roman"/>
                <a:cs typeface="Times New Roman"/>
              </a:rPr>
              <a:t>NIPS</a:t>
            </a:r>
            <a:endParaRPr sz="1542">
              <a:latin typeface="Times New Roman"/>
              <a:cs typeface="Times New Roman"/>
            </a:endParaRPr>
          </a:p>
        </p:txBody>
      </p:sp>
      <p:sp>
        <p:nvSpPr>
          <p:cNvPr id="33" name="object 33"/>
          <p:cNvSpPr txBox="1"/>
          <p:nvPr/>
        </p:nvSpPr>
        <p:spPr>
          <a:xfrm>
            <a:off x="7182681" y="2939958"/>
            <a:ext cx="233782" cy="137176"/>
          </a:xfrm>
          <a:prstGeom prst="rect">
            <a:avLst/>
          </a:prstGeom>
        </p:spPr>
        <p:txBody>
          <a:bodyPr vert="horz" wrap="square" lIns="0" tIns="11516" rIns="0" bIns="0" rtlCol="0">
            <a:spAutoFit/>
          </a:bodyPr>
          <a:lstStyle/>
          <a:p>
            <a:pPr marL="11516">
              <a:spcBef>
                <a:spcPts val="91"/>
              </a:spcBef>
            </a:pPr>
            <a:r>
              <a:rPr sz="816" spc="-9" dirty="0">
                <a:solidFill>
                  <a:srgbClr val="404040"/>
                </a:solidFill>
                <a:latin typeface="Calibri"/>
                <a:cs typeface="Calibri"/>
              </a:rPr>
              <a:t>India</a:t>
            </a:r>
            <a:endParaRPr sz="816">
              <a:latin typeface="Calibri"/>
              <a:cs typeface="Calibri"/>
            </a:endParaRPr>
          </a:p>
        </p:txBody>
      </p:sp>
      <p:sp>
        <p:nvSpPr>
          <p:cNvPr id="34" name="object 34"/>
          <p:cNvSpPr txBox="1"/>
          <p:nvPr/>
        </p:nvSpPr>
        <p:spPr>
          <a:xfrm>
            <a:off x="6307014" y="3115214"/>
            <a:ext cx="955859" cy="146427"/>
          </a:xfrm>
          <a:prstGeom prst="rect">
            <a:avLst/>
          </a:prstGeom>
        </p:spPr>
        <p:txBody>
          <a:bodyPr vert="horz" wrap="square" lIns="0" tIns="13820" rIns="0" bIns="0" rtlCol="0">
            <a:spAutoFit/>
          </a:bodyPr>
          <a:lstStyle/>
          <a:p>
            <a:pPr marL="11516">
              <a:spcBef>
                <a:spcPts val="109"/>
              </a:spcBef>
              <a:tabLst>
                <a:tab pos="560271" algn="l"/>
              </a:tabLst>
            </a:pPr>
            <a:r>
              <a:rPr sz="861" spc="-9" dirty="0">
                <a:solidFill>
                  <a:srgbClr val="A6A6A6"/>
                </a:solidFill>
                <a:latin typeface="Calibri Light"/>
                <a:cs typeface="Calibri Light"/>
              </a:rPr>
              <a:t>ROUTER</a:t>
            </a:r>
            <a:r>
              <a:rPr sz="861" dirty="0">
                <a:solidFill>
                  <a:srgbClr val="A6A6A6"/>
                </a:solidFill>
                <a:latin typeface="Calibri Light"/>
                <a:cs typeface="Calibri Light"/>
              </a:rPr>
              <a:t>	</a:t>
            </a:r>
            <a:r>
              <a:rPr sz="861" spc="-9" dirty="0">
                <a:solidFill>
                  <a:srgbClr val="A6A6A6"/>
                </a:solidFill>
                <a:latin typeface="Calibri Light"/>
                <a:cs typeface="Calibri Light"/>
              </a:rPr>
              <a:t>ROUTER</a:t>
            </a:r>
            <a:endParaRPr sz="861">
              <a:latin typeface="Calibri Light"/>
              <a:cs typeface="Calibri Light"/>
            </a:endParaRPr>
          </a:p>
        </p:txBody>
      </p:sp>
      <p:sp>
        <p:nvSpPr>
          <p:cNvPr id="35" name="object 35"/>
          <p:cNvSpPr txBox="1"/>
          <p:nvPr/>
        </p:nvSpPr>
        <p:spPr>
          <a:xfrm>
            <a:off x="6283982" y="3228898"/>
            <a:ext cx="1015168" cy="248938"/>
          </a:xfrm>
          <a:prstGeom prst="rect">
            <a:avLst/>
          </a:prstGeom>
        </p:spPr>
        <p:txBody>
          <a:bodyPr vert="horz" wrap="square" lIns="0" tIns="11516" rIns="0" bIns="0" rtlCol="0">
            <a:spAutoFit/>
          </a:bodyPr>
          <a:lstStyle/>
          <a:p>
            <a:pPr marL="11516">
              <a:spcBef>
                <a:spcPts val="91"/>
              </a:spcBef>
            </a:pPr>
            <a:r>
              <a:rPr sz="1542" b="1" dirty="0">
                <a:solidFill>
                  <a:srgbClr val="FFC000"/>
                </a:solidFill>
                <a:latin typeface="Times New Roman"/>
                <a:cs typeface="Times New Roman"/>
              </a:rPr>
              <a:t>NIPS</a:t>
            </a:r>
            <a:r>
              <a:rPr sz="1542" b="1" spc="408" dirty="0">
                <a:solidFill>
                  <a:srgbClr val="FFC000"/>
                </a:solidFill>
                <a:latin typeface="Times New Roman"/>
                <a:cs typeface="Times New Roman"/>
              </a:rPr>
              <a:t> </a:t>
            </a:r>
            <a:r>
              <a:rPr sz="1542" b="1" spc="-18" dirty="0">
                <a:solidFill>
                  <a:srgbClr val="FFC000"/>
                </a:solidFill>
                <a:latin typeface="Times New Roman"/>
                <a:cs typeface="Times New Roman"/>
              </a:rPr>
              <a:t>NIPS</a:t>
            </a:r>
            <a:endParaRPr sz="1542">
              <a:latin typeface="Times New Roman"/>
              <a:cs typeface="Times New Roman"/>
            </a:endParaRPr>
          </a:p>
        </p:txBody>
      </p:sp>
      <p:sp>
        <p:nvSpPr>
          <p:cNvPr id="36" name="object 36"/>
          <p:cNvSpPr txBox="1"/>
          <p:nvPr/>
        </p:nvSpPr>
        <p:spPr>
          <a:xfrm>
            <a:off x="6364596" y="3447858"/>
            <a:ext cx="829179" cy="137176"/>
          </a:xfrm>
          <a:prstGeom prst="rect">
            <a:avLst/>
          </a:prstGeom>
        </p:spPr>
        <p:txBody>
          <a:bodyPr vert="horz" wrap="square" lIns="0" tIns="11516" rIns="0" bIns="0" rtlCol="0">
            <a:spAutoFit/>
          </a:bodyPr>
          <a:lstStyle/>
          <a:p>
            <a:pPr marL="11516">
              <a:spcBef>
                <a:spcPts val="91"/>
              </a:spcBef>
              <a:tabLst>
                <a:tab pos="571787" algn="l"/>
              </a:tabLst>
            </a:pPr>
            <a:r>
              <a:rPr sz="816" spc="-9" dirty="0">
                <a:solidFill>
                  <a:srgbClr val="404040"/>
                </a:solidFill>
                <a:latin typeface="Calibri"/>
                <a:cs typeface="Calibri"/>
              </a:rPr>
              <a:t>Russia</a:t>
            </a:r>
            <a:r>
              <a:rPr sz="816" dirty="0">
                <a:solidFill>
                  <a:srgbClr val="404040"/>
                </a:solidFill>
                <a:latin typeface="Calibri"/>
                <a:cs typeface="Calibri"/>
              </a:rPr>
              <a:t>	</a:t>
            </a:r>
            <a:r>
              <a:rPr sz="816" spc="-9" dirty="0">
                <a:solidFill>
                  <a:srgbClr val="404040"/>
                </a:solidFill>
                <a:latin typeface="Calibri"/>
                <a:cs typeface="Calibri"/>
              </a:rPr>
              <a:t>China</a:t>
            </a:r>
            <a:endParaRPr sz="816">
              <a:latin typeface="Calibri"/>
              <a:cs typeface="Calibri"/>
            </a:endParaRPr>
          </a:p>
        </p:txBody>
      </p:sp>
      <p:sp>
        <p:nvSpPr>
          <p:cNvPr id="37" name="object 37"/>
          <p:cNvSpPr txBox="1"/>
          <p:nvPr/>
        </p:nvSpPr>
        <p:spPr>
          <a:xfrm>
            <a:off x="5932616" y="2533281"/>
            <a:ext cx="545300" cy="580200"/>
          </a:xfrm>
          <a:prstGeom prst="rect">
            <a:avLst/>
          </a:prstGeom>
        </p:spPr>
        <p:txBody>
          <a:bodyPr vert="horz" wrap="square" lIns="0" tIns="13820" rIns="0" bIns="0" rtlCol="0">
            <a:spAutoFit/>
          </a:bodyPr>
          <a:lstStyle/>
          <a:p>
            <a:pPr marL="68522">
              <a:lnSpc>
                <a:spcPts val="952"/>
              </a:lnSpc>
              <a:spcBef>
                <a:spcPts val="109"/>
              </a:spcBef>
            </a:pPr>
            <a:r>
              <a:rPr sz="861" spc="-9" dirty="0">
                <a:solidFill>
                  <a:srgbClr val="A6A6A6"/>
                </a:solidFill>
                <a:latin typeface="Calibri Light"/>
                <a:cs typeface="Calibri Light"/>
              </a:rPr>
              <a:t>ROUTER</a:t>
            </a:r>
            <a:endParaRPr sz="861">
              <a:latin typeface="Calibri Light"/>
              <a:cs typeface="Calibri Light"/>
            </a:endParaRPr>
          </a:p>
          <a:p>
            <a:pPr marL="45490">
              <a:lnSpc>
                <a:spcPts val="1709"/>
              </a:lnSpc>
            </a:pPr>
            <a:r>
              <a:rPr sz="1542" b="1" spc="-18" dirty="0">
                <a:solidFill>
                  <a:srgbClr val="FFC000"/>
                </a:solidFill>
                <a:latin typeface="Times New Roman"/>
                <a:cs typeface="Times New Roman"/>
              </a:rPr>
              <a:t>NIPS</a:t>
            </a:r>
            <a:endParaRPr sz="1542">
              <a:latin typeface="Times New Roman"/>
              <a:cs typeface="Times New Roman"/>
            </a:endParaRPr>
          </a:p>
          <a:p>
            <a:pPr marL="11516" marR="4607" indent="10941">
              <a:lnSpc>
                <a:spcPts val="816"/>
              </a:lnSpc>
              <a:spcBef>
                <a:spcPts val="104"/>
              </a:spcBef>
            </a:pPr>
            <a:r>
              <a:rPr sz="816" dirty="0">
                <a:solidFill>
                  <a:srgbClr val="404040"/>
                </a:solidFill>
                <a:latin typeface="Calibri"/>
                <a:cs typeface="Calibri"/>
              </a:rPr>
              <a:t>Republic</a:t>
            </a:r>
            <a:r>
              <a:rPr sz="816" spc="-5" dirty="0">
                <a:solidFill>
                  <a:srgbClr val="404040"/>
                </a:solidFill>
                <a:latin typeface="Calibri"/>
                <a:cs typeface="Calibri"/>
              </a:rPr>
              <a:t> </a:t>
            </a:r>
            <a:r>
              <a:rPr sz="816" spc="-23" dirty="0">
                <a:solidFill>
                  <a:srgbClr val="404040"/>
                </a:solidFill>
                <a:latin typeface="Calibri"/>
                <a:cs typeface="Calibri"/>
              </a:rPr>
              <a:t>of</a:t>
            </a:r>
            <a:r>
              <a:rPr sz="816" spc="453" dirty="0">
                <a:solidFill>
                  <a:srgbClr val="404040"/>
                </a:solidFill>
                <a:latin typeface="Calibri"/>
                <a:cs typeface="Calibri"/>
              </a:rPr>
              <a:t> </a:t>
            </a:r>
            <a:r>
              <a:rPr sz="816" dirty="0">
                <a:solidFill>
                  <a:srgbClr val="404040"/>
                </a:solidFill>
                <a:latin typeface="Calibri"/>
                <a:cs typeface="Calibri"/>
              </a:rPr>
              <a:t>South</a:t>
            </a:r>
            <a:r>
              <a:rPr sz="816" spc="36" dirty="0">
                <a:solidFill>
                  <a:srgbClr val="404040"/>
                </a:solidFill>
                <a:latin typeface="Calibri"/>
                <a:cs typeface="Calibri"/>
              </a:rPr>
              <a:t> </a:t>
            </a:r>
            <a:r>
              <a:rPr sz="816" spc="-9" dirty="0">
                <a:solidFill>
                  <a:srgbClr val="404040"/>
                </a:solidFill>
                <a:latin typeface="Calibri"/>
                <a:cs typeface="Calibri"/>
              </a:rPr>
              <a:t>Africa</a:t>
            </a:r>
            <a:endParaRPr sz="816">
              <a:latin typeface="Calibri"/>
              <a:cs typeface="Calibri"/>
            </a:endParaRPr>
          </a:p>
        </p:txBody>
      </p:sp>
      <p:grpSp>
        <p:nvGrpSpPr>
          <p:cNvPr id="38" name="object 38"/>
          <p:cNvGrpSpPr/>
          <p:nvPr/>
        </p:nvGrpSpPr>
        <p:grpSpPr>
          <a:xfrm>
            <a:off x="5485630" y="2130527"/>
            <a:ext cx="2707499" cy="3385238"/>
            <a:chOff x="4673597" y="2349497"/>
            <a:chExt cx="2985770" cy="3733165"/>
          </a:xfrm>
        </p:grpSpPr>
        <p:sp>
          <p:nvSpPr>
            <p:cNvPr id="39" name="object 39"/>
            <p:cNvSpPr/>
            <p:nvPr/>
          </p:nvSpPr>
          <p:spPr>
            <a:xfrm>
              <a:off x="5276850" y="3346522"/>
              <a:ext cx="818515" cy="237490"/>
            </a:xfrm>
            <a:custGeom>
              <a:avLst/>
              <a:gdLst/>
              <a:ahLst/>
              <a:cxnLst/>
              <a:rect l="l" t="t" r="r" b="b"/>
              <a:pathLst>
                <a:path w="818514" h="237489">
                  <a:moveTo>
                    <a:pt x="0" y="237096"/>
                  </a:moveTo>
                  <a:lnTo>
                    <a:pt x="818321" y="0"/>
                  </a:lnTo>
                </a:path>
              </a:pathLst>
            </a:custGeom>
            <a:ln w="12704">
              <a:solidFill>
                <a:srgbClr val="FFC000"/>
              </a:solidFill>
            </a:ln>
          </p:spPr>
          <p:txBody>
            <a:bodyPr wrap="square" lIns="0" tIns="0" rIns="0" bIns="0" rtlCol="0"/>
            <a:lstStyle/>
            <a:p>
              <a:endParaRPr sz="1632"/>
            </a:p>
          </p:txBody>
        </p:sp>
        <p:sp>
          <p:nvSpPr>
            <p:cNvPr id="40" name="object 40"/>
            <p:cNvSpPr/>
            <p:nvPr/>
          </p:nvSpPr>
          <p:spPr>
            <a:xfrm>
              <a:off x="6089650" y="3346449"/>
              <a:ext cx="854075" cy="211454"/>
            </a:xfrm>
            <a:custGeom>
              <a:avLst/>
              <a:gdLst/>
              <a:ahLst/>
              <a:cxnLst/>
              <a:rect l="l" t="t" r="r" b="b"/>
              <a:pathLst>
                <a:path w="854075" h="211454">
                  <a:moveTo>
                    <a:pt x="0" y="0"/>
                  </a:moveTo>
                  <a:lnTo>
                    <a:pt x="853546" y="211354"/>
                  </a:lnTo>
                </a:path>
              </a:pathLst>
            </a:custGeom>
            <a:ln w="12704">
              <a:solidFill>
                <a:srgbClr val="FFC000"/>
              </a:solidFill>
            </a:ln>
          </p:spPr>
          <p:txBody>
            <a:bodyPr wrap="square" lIns="0" tIns="0" rIns="0" bIns="0" rtlCol="0"/>
            <a:lstStyle/>
            <a:p>
              <a:endParaRPr sz="1632"/>
            </a:p>
          </p:txBody>
        </p:sp>
        <p:sp>
          <p:nvSpPr>
            <p:cNvPr id="41" name="object 41"/>
            <p:cNvSpPr/>
            <p:nvPr/>
          </p:nvSpPr>
          <p:spPr>
            <a:xfrm>
              <a:off x="6089644" y="3346648"/>
              <a:ext cx="16510" cy="643890"/>
            </a:xfrm>
            <a:custGeom>
              <a:avLst/>
              <a:gdLst/>
              <a:ahLst/>
              <a:cxnLst/>
              <a:rect l="l" t="t" r="r" b="b"/>
              <a:pathLst>
                <a:path w="16510" h="643889">
                  <a:moveTo>
                    <a:pt x="16258" y="643547"/>
                  </a:moveTo>
                  <a:lnTo>
                    <a:pt x="0" y="0"/>
                  </a:lnTo>
                </a:path>
              </a:pathLst>
            </a:custGeom>
            <a:ln w="12704">
              <a:solidFill>
                <a:srgbClr val="FFC000"/>
              </a:solidFill>
            </a:ln>
          </p:spPr>
          <p:txBody>
            <a:bodyPr wrap="square" lIns="0" tIns="0" rIns="0" bIns="0" rtlCol="0"/>
            <a:lstStyle/>
            <a:p>
              <a:endParaRPr sz="1632"/>
            </a:p>
          </p:txBody>
        </p:sp>
        <p:sp>
          <p:nvSpPr>
            <p:cNvPr id="42" name="object 42"/>
            <p:cNvSpPr/>
            <p:nvPr/>
          </p:nvSpPr>
          <p:spPr>
            <a:xfrm>
              <a:off x="5683249" y="2724149"/>
              <a:ext cx="401320" cy="624840"/>
            </a:xfrm>
            <a:custGeom>
              <a:avLst/>
              <a:gdLst/>
              <a:ahLst/>
              <a:cxnLst/>
              <a:rect l="l" t="t" r="r" b="b"/>
              <a:pathLst>
                <a:path w="401320" h="624839">
                  <a:moveTo>
                    <a:pt x="0" y="0"/>
                  </a:moveTo>
                  <a:lnTo>
                    <a:pt x="401031" y="624578"/>
                  </a:lnTo>
                </a:path>
              </a:pathLst>
            </a:custGeom>
            <a:ln w="12704">
              <a:solidFill>
                <a:srgbClr val="FFC000"/>
              </a:solidFill>
            </a:ln>
          </p:spPr>
          <p:txBody>
            <a:bodyPr wrap="square" lIns="0" tIns="0" rIns="0" bIns="0" rtlCol="0"/>
            <a:lstStyle/>
            <a:p>
              <a:endParaRPr sz="1632"/>
            </a:p>
          </p:txBody>
        </p:sp>
        <p:sp>
          <p:nvSpPr>
            <p:cNvPr id="43" name="object 43"/>
            <p:cNvSpPr/>
            <p:nvPr/>
          </p:nvSpPr>
          <p:spPr>
            <a:xfrm>
              <a:off x="6089474" y="2724149"/>
              <a:ext cx="475615" cy="624840"/>
            </a:xfrm>
            <a:custGeom>
              <a:avLst/>
              <a:gdLst/>
              <a:ahLst/>
              <a:cxnLst/>
              <a:rect l="l" t="t" r="r" b="b"/>
              <a:pathLst>
                <a:path w="475615" h="624839">
                  <a:moveTo>
                    <a:pt x="475548" y="0"/>
                  </a:moveTo>
                  <a:lnTo>
                    <a:pt x="0" y="624578"/>
                  </a:lnTo>
                </a:path>
              </a:pathLst>
            </a:custGeom>
            <a:ln w="12704">
              <a:solidFill>
                <a:srgbClr val="FFC000"/>
              </a:solidFill>
            </a:ln>
          </p:spPr>
          <p:txBody>
            <a:bodyPr wrap="square" lIns="0" tIns="0" rIns="0" bIns="0" rtlCol="0"/>
            <a:lstStyle/>
            <a:p>
              <a:endParaRPr sz="1632"/>
            </a:p>
          </p:txBody>
        </p:sp>
        <p:sp>
          <p:nvSpPr>
            <p:cNvPr id="44" name="object 44"/>
            <p:cNvSpPr/>
            <p:nvPr/>
          </p:nvSpPr>
          <p:spPr>
            <a:xfrm>
              <a:off x="4679950" y="2355849"/>
              <a:ext cx="2973070" cy="3720465"/>
            </a:xfrm>
            <a:custGeom>
              <a:avLst/>
              <a:gdLst/>
              <a:ahLst/>
              <a:cxnLst/>
              <a:rect l="l" t="t" r="r" b="b"/>
              <a:pathLst>
                <a:path w="2973070" h="3720465">
                  <a:moveTo>
                    <a:pt x="0" y="495493"/>
                  </a:moveTo>
                  <a:lnTo>
                    <a:pt x="2268" y="447773"/>
                  </a:lnTo>
                  <a:lnTo>
                    <a:pt x="8934" y="401337"/>
                  </a:lnTo>
                  <a:lnTo>
                    <a:pt x="19791" y="356392"/>
                  </a:lnTo>
                  <a:lnTo>
                    <a:pt x="34630" y="313146"/>
                  </a:lnTo>
                  <a:lnTo>
                    <a:pt x="53245" y="271806"/>
                  </a:lnTo>
                  <a:lnTo>
                    <a:pt x="75426" y="232580"/>
                  </a:lnTo>
                  <a:lnTo>
                    <a:pt x="100968" y="195676"/>
                  </a:lnTo>
                  <a:lnTo>
                    <a:pt x="129662" y="161300"/>
                  </a:lnTo>
                  <a:lnTo>
                    <a:pt x="161301" y="129662"/>
                  </a:lnTo>
                  <a:lnTo>
                    <a:pt x="195676" y="100968"/>
                  </a:lnTo>
                  <a:lnTo>
                    <a:pt x="232580" y="75426"/>
                  </a:lnTo>
                  <a:lnTo>
                    <a:pt x="271806" y="53244"/>
                  </a:lnTo>
                  <a:lnTo>
                    <a:pt x="313147" y="34630"/>
                  </a:lnTo>
                  <a:lnTo>
                    <a:pt x="356393" y="19791"/>
                  </a:lnTo>
                  <a:lnTo>
                    <a:pt x="401338" y="8934"/>
                  </a:lnTo>
                  <a:lnTo>
                    <a:pt x="447774" y="2268"/>
                  </a:lnTo>
                  <a:lnTo>
                    <a:pt x="495493" y="0"/>
                  </a:lnTo>
                  <a:lnTo>
                    <a:pt x="2477403" y="0"/>
                  </a:lnTo>
                  <a:lnTo>
                    <a:pt x="2525122" y="2268"/>
                  </a:lnTo>
                  <a:lnTo>
                    <a:pt x="2571558" y="8934"/>
                  </a:lnTo>
                  <a:lnTo>
                    <a:pt x="2616503" y="19791"/>
                  </a:lnTo>
                  <a:lnTo>
                    <a:pt x="2659749" y="34630"/>
                  </a:lnTo>
                  <a:lnTo>
                    <a:pt x="2701089" y="53244"/>
                  </a:lnTo>
                  <a:lnTo>
                    <a:pt x="2740315" y="75426"/>
                  </a:lnTo>
                  <a:lnTo>
                    <a:pt x="2777220" y="100968"/>
                  </a:lnTo>
                  <a:lnTo>
                    <a:pt x="2811595" y="129662"/>
                  </a:lnTo>
                  <a:lnTo>
                    <a:pt x="2843234" y="161300"/>
                  </a:lnTo>
                  <a:lnTo>
                    <a:pt x="2871928" y="195676"/>
                  </a:lnTo>
                  <a:lnTo>
                    <a:pt x="2897469" y="232580"/>
                  </a:lnTo>
                  <a:lnTo>
                    <a:pt x="2919651" y="271806"/>
                  </a:lnTo>
                  <a:lnTo>
                    <a:pt x="2938266" y="313146"/>
                  </a:lnTo>
                  <a:lnTo>
                    <a:pt x="2953105" y="356392"/>
                  </a:lnTo>
                  <a:lnTo>
                    <a:pt x="2963962" y="401337"/>
                  </a:lnTo>
                  <a:lnTo>
                    <a:pt x="2970628" y="447773"/>
                  </a:lnTo>
                  <a:lnTo>
                    <a:pt x="2972896" y="495493"/>
                  </a:lnTo>
                  <a:lnTo>
                    <a:pt x="2972896" y="3224456"/>
                  </a:lnTo>
                  <a:lnTo>
                    <a:pt x="2970628" y="3272176"/>
                  </a:lnTo>
                  <a:lnTo>
                    <a:pt x="2963962" y="3318612"/>
                  </a:lnTo>
                  <a:lnTo>
                    <a:pt x="2953105" y="3363557"/>
                  </a:lnTo>
                  <a:lnTo>
                    <a:pt x="2938266" y="3406803"/>
                  </a:lnTo>
                  <a:lnTo>
                    <a:pt x="2919651" y="3448143"/>
                  </a:lnTo>
                  <a:lnTo>
                    <a:pt x="2897469" y="3487369"/>
                  </a:lnTo>
                  <a:lnTo>
                    <a:pt x="2871928" y="3524274"/>
                  </a:lnTo>
                  <a:lnTo>
                    <a:pt x="2843234" y="3558649"/>
                  </a:lnTo>
                  <a:lnTo>
                    <a:pt x="2811595" y="3590288"/>
                  </a:lnTo>
                  <a:lnTo>
                    <a:pt x="2777220" y="3618981"/>
                  </a:lnTo>
                  <a:lnTo>
                    <a:pt x="2740315" y="3644523"/>
                  </a:lnTo>
                  <a:lnTo>
                    <a:pt x="2701089" y="3666705"/>
                  </a:lnTo>
                  <a:lnTo>
                    <a:pt x="2659749" y="3685320"/>
                  </a:lnTo>
                  <a:lnTo>
                    <a:pt x="2616503" y="3700159"/>
                  </a:lnTo>
                  <a:lnTo>
                    <a:pt x="2571558" y="3711016"/>
                  </a:lnTo>
                  <a:lnTo>
                    <a:pt x="2525122" y="3717682"/>
                  </a:lnTo>
                  <a:lnTo>
                    <a:pt x="2477403" y="3719950"/>
                  </a:lnTo>
                  <a:lnTo>
                    <a:pt x="495493" y="3719950"/>
                  </a:lnTo>
                  <a:lnTo>
                    <a:pt x="447774" y="3717682"/>
                  </a:lnTo>
                  <a:lnTo>
                    <a:pt x="401338" y="3711016"/>
                  </a:lnTo>
                  <a:lnTo>
                    <a:pt x="356393" y="3700159"/>
                  </a:lnTo>
                  <a:lnTo>
                    <a:pt x="313147" y="3685320"/>
                  </a:lnTo>
                  <a:lnTo>
                    <a:pt x="271806" y="3666705"/>
                  </a:lnTo>
                  <a:lnTo>
                    <a:pt x="232580" y="3644523"/>
                  </a:lnTo>
                  <a:lnTo>
                    <a:pt x="195676" y="3618981"/>
                  </a:lnTo>
                  <a:lnTo>
                    <a:pt x="161301" y="3590288"/>
                  </a:lnTo>
                  <a:lnTo>
                    <a:pt x="129662" y="3558649"/>
                  </a:lnTo>
                  <a:lnTo>
                    <a:pt x="100968" y="3524274"/>
                  </a:lnTo>
                  <a:lnTo>
                    <a:pt x="75426" y="3487369"/>
                  </a:lnTo>
                  <a:lnTo>
                    <a:pt x="53245" y="3448143"/>
                  </a:lnTo>
                  <a:lnTo>
                    <a:pt x="34630" y="3406803"/>
                  </a:lnTo>
                  <a:lnTo>
                    <a:pt x="19791" y="3363557"/>
                  </a:lnTo>
                  <a:lnTo>
                    <a:pt x="8934" y="3318612"/>
                  </a:lnTo>
                  <a:lnTo>
                    <a:pt x="2268" y="3272176"/>
                  </a:lnTo>
                  <a:lnTo>
                    <a:pt x="0" y="3224456"/>
                  </a:lnTo>
                  <a:lnTo>
                    <a:pt x="0" y="495493"/>
                  </a:lnTo>
                  <a:close/>
                </a:path>
              </a:pathLst>
            </a:custGeom>
            <a:ln w="12704">
              <a:solidFill>
                <a:srgbClr val="FFC000"/>
              </a:solidFill>
            </a:ln>
          </p:spPr>
          <p:txBody>
            <a:bodyPr wrap="square" lIns="0" tIns="0" rIns="0" bIns="0" rtlCol="0"/>
            <a:lstStyle/>
            <a:p>
              <a:endParaRPr sz="1632"/>
            </a:p>
          </p:txBody>
        </p:sp>
      </p:grpSp>
      <p:sp>
        <p:nvSpPr>
          <p:cNvPr id="45" name="object 45"/>
          <p:cNvSpPr txBox="1"/>
          <p:nvPr/>
        </p:nvSpPr>
        <p:spPr>
          <a:xfrm>
            <a:off x="6378592" y="4898778"/>
            <a:ext cx="905186" cy="544326"/>
          </a:xfrm>
          <a:prstGeom prst="rect">
            <a:avLst/>
          </a:prstGeom>
        </p:spPr>
        <p:txBody>
          <a:bodyPr vert="horz" wrap="square" lIns="0" tIns="43762" rIns="0" bIns="0" rtlCol="0">
            <a:spAutoFit/>
          </a:bodyPr>
          <a:lstStyle/>
          <a:p>
            <a:pPr marL="11516" marR="4607" indent="-23608" algn="ctr">
              <a:lnSpc>
                <a:spcPts val="1270"/>
              </a:lnSpc>
              <a:spcBef>
                <a:spcPts val="345"/>
              </a:spcBef>
            </a:pPr>
            <a:r>
              <a:rPr sz="1270" b="1" spc="-9" dirty="0">
                <a:solidFill>
                  <a:srgbClr val="7F7F7F"/>
                </a:solidFill>
                <a:latin typeface="Arial"/>
                <a:cs typeface="Arial"/>
              </a:rPr>
              <a:t>Distributed Processing Centers</a:t>
            </a:r>
            <a:endParaRPr sz="1270">
              <a:latin typeface="Arial"/>
              <a:cs typeface="Arial"/>
            </a:endParaRPr>
          </a:p>
        </p:txBody>
      </p:sp>
      <p:sp>
        <p:nvSpPr>
          <p:cNvPr id="3" name="正方形/長方形 2">
            <a:extLst>
              <a:ext uri="{FF2B5EF4-FFF2-40B4-BE49-F238E27FC236}">
                <a16:creationId xmlns:a16="http://schemas.microsoft.com/office/drawing/2014/main" id="{A875CB5C-67F6-0121-9639-9BD18B84B50C}"/>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56266" y="1537436"/>
            <a:ext cx="36852" cy="4490810"/>
          </a:xfrm>
          <a:custGeom>
            <a:avLst/>
            <a:gdLst/>
            <a:ahLst/>
            <a:cxnLst/>
            <a:rect l="l" t="t" r="r" b="b"/>
            <a:pathLst>
              <a:path w="40639" h="4952365">
                <a:moveTo>
                  <a:pt x="0" y="0"/>
                </a:moveTo>
                <a:lnTo>
                  <a:pt x="40645" y="4951925"/>
                </a:lnTo>
              </a:path>
            </a:pathLst>
          </a:custGeom>
          <a:ln w="12704">
            <a:solidFill>
              <a:srgbClr val="FF0000"/>
            </a:solidFill>
          </a:ln>
        </p:spPr>
        <p:txBody>
          <a:bodyPr wrap="square" lIns="0" tIns="0" rIns="0" bIns="0" rtlCol="0"/>
          <a:lstStyle/>
          <a:p>
            <a:endParaRPr sz="1632"/>
          </a:p>
        </p:txBody>
      </p:sp>
      <p:sp>
        <p:nvSpPr>
          <p:cNvPr id="3" name="object 3"/>
          <p:cNvSpPr txBox="1"/>
          <p:nvPr/>
        </p:nvSpPr>
        <p:spPr>
          <a:xfrm>
            <a:off x="6431930" y="5229173"/>
            <a:ext cx="4046278" cy="695405"/>
          </a:xfrm>
          <a:prstGeom prst="rect">
            <a:avLst/>
          </a:prstGeom>
        </p:spPr>
        <p:txBody>
          <a:bodyPr vert="horz" wrap="square" lIns="0" tIns="11516" rIns="0" bIns="0" rtlCol="0">
            <a:spAutoFit/>
          </a:bodyPr>
          <a:lstStyle/>
          <a:p>
            <a:pPr marL="11516">
              <a:lnSpc>
                <a:spcPts val="1542"/>
              </a:lnSpc>
              <a:spcBef>
                <a:spcPts val="91"/>
              </a:spcBef>
            </a:pPr>
            <a:r>
              <a:rPr sz="1360" b="1" dirty="0">
                <a:latin typeface="Arial"/>
                <a:cs typeface="Arial"/>
              </a:rPr>
              <a:t>Information</a:t>
            </a:r>
            <a:r>
              <a:rPr sz="1360" b="1" spc="73" dirty="0">
                <a:latin typeface="Arial"/>
                <a:cs typeface="Arial"/>
              </a:rPr>
              <a:t> </a:t>
            </a:r>
            <a:r>
              <a:rPr sz="1360" b="1" spc="-9" dirty="0">
                <a:latin typeface="Arial"/>
                <a:cs typeface="Arial"/>
              </a:rPr>
              <a:t>inquiries:</a:t>
            </a:r>
            <a:endParaRPr sz="1360">
              <a:latin typeface="Arial"/>
              <a:cs typeface="Arial"/>
            </a:endParaRPr>
          </a:p>
          <a:p>
            <a:pPr marL="11516">
              <a:lnSpc>
                <a:spcPts val="1542"/>
              </a:lnSpc>
            </a:pPr>
            <a:r>
              <a:rPr sz="1360" b="1" dirty="0">
                <a:latin typeface="Arial"/>
                <a:cs typeface="Arial"/>
              </a:rPr>
              <a:t>Private</a:t>
            </a:r>
            <a:r>
              <a:rPr sz="1360" b="1" spc="27" dirty="0">
                <a:latin typeface="Arial"/>
                <a:cs typeface="Arial"/>
              </a:rPr>
              <a:t> </a:t>
            </a:r>
            <a:r>
              <a:rPr sz="1360" b="1" dirty="0">
                <a:latin typeface="Arial"/>
                <a:cs typeface="Arial"/>
              </a:rPr>
              <a:t>user’s</a:t>
            </a:r>
            <a:r>
              <a:rPr sz="1360" b="1" spc="27" dirty="0">
                <a:latin typeface="Arial"/>
                <a:cs typeface="Arial"/>
              </a:rPr>
              <a:t> </a:t>
            </a:r>
            <a:r>
              <a:rPr sz="1360" b="1" spc="-18" dirty="0">
                <a:latin typeface="Arial"/>
                <a:cs typeface="Arial"/>
              </a:rPr>
              <a:t>(Tourist’s)</a:t>
            </a:r>
            <a:r>
              <a:rPr sz="1360" b="1" spc="122" dirty="0">
                <a:latin typeface="Arial"/>
                <a:cs typeface="Arial"/>
              </a:rPr>
              <a:t> </a:t>
            </a:r>
            <a:r>
              <a:rPr sz="1360" b="1" dirty="0">
                <a:latin typeface="Arial"/>
                <a:cs typeface="Arial"/>
              </a:rPr>
              <a:t>ID</a:t>
            </a:r>
            <a:r>
              <a:rPr sz="1360" b="1" spc="-5" dirty="0">
                <a:latin typeface="Arial"/>
                <a:cs typeface="Arial"/>
              </a:rPr>
              <a:t> </a:t>
            </a:r>
            <a:r>
              <a:rPr sz="1360" b="1" dirty="0">
                <a:latin typeface="Arial"/>
                <a:cs typeface="Arial"/>
              </a:rPr>
              <a:t>and</a:t>
            </a:r>
            <a:r>
              <a:rPr sz="1360" b="1" spc="-27" dirty="0">
                <a:latin typeface="Arial"/>
                <a:cs typeface="Arial"/>
              </a:rPr>
              <a:t> </a:t>
            </a:r>
            <a:r>
              <a:rPr sz="1360" b="1" dirty="0">
                <a:latin typeface="Arial"/>
                <a:cs typeface="Arial"/>
              </a:rPr>
              <a:t>transaction</a:t>
            </a:r>
            <a:r>
              <a:rPr sz="1360" b="1" spc="177" dirty="0">
                <a:latin typeface="Arial"/>
                <a:cs typeface="Arial"/>
              </a:rPr>
              <a:t> </a:t>
            </a:r>
            <a:r>
              <a:rPr sz="1360" b="1" spc="-18" dirty="0">
                <a:latin typeface="Arial"/>
                <a:cs typeface="Arial"/>
              </a:rPr>
              <a:t>data</a:t>
            </a:r>
            <a:endParaRPr sz="1360">
              <a:latin typeface="Arial"/>
              <a:cs typeface="Arial"/>
            </a:endParaRPr>
          </a:p>
          <a:p>
            <a:pPr marL="24760">
              <a:spcBef>
                <a:spcPts val="716"/>
              </a:spcBef>
            </a:pPr>
            <a:r>
              <a:rPr sz="1360" b="1" dirty="0">
                <a:latin typeface="Arial"/>
                <a:cs typeface="Arial"/>
              </a:rPr>
              <a:t>Financial</a:t>
            </a:r>
            <a:r>
              <a:rPr sz="1360" b="1" spc="50" dirty="0">
                <a:latin typeface="Arial"/>
                <a:cs typeface="Arial"/>
              </a:rPr>
              <a:t> </a:t>
            </a:r>
            <a:r>
              <a:rPr sz="1360" b="1" spc="-18" dirty="0">
                <a:latin typeface="Arial"/>
                <a:cs typeface="Arial"/>
              </a:rPr>
              <a:t>flows</a:t>
            </a:r>
            <a:endParaRPr sz="1360">
              <a:latin typeface="Arial"/>
              <a:cs typeface="Arial"/>
            </a:endParaRPr>
          </a:p>
        </p:txBody>
      </p:sp>
      <p:sp>
        <p:nvSpPr>
          <p:cNvPr id="4" name="object 4"/>
          <p:cNvSpPr txBox="1"/>
          <p:nvPr/>
        </p:nvSpPr>
        <p:spPr>
          <a:xfrm>
            <a:off x="1684882" y="2876861"/>
            <a:ext cx="1064113" cy="407979"/>
          </a:xfrm>
          <a:prstGeom prst="rect">
            <a:avLst/>
          </a:prstGeom>
        </p:spPr>
        <p:txBody>
          <a:bodyPr vert="horz" wrap="square" lIns="0" tIns="23033" rIns="0" bIns="0" rtlCol="0">
            <a:spAutoFit/>
          </a:bodyPr>
          <a:lstStyle/>
          <a:p>
            <a:pPr marL="356431" marR="4607" indent="-345491">
              <a:lnSpc>
                <a:spcPts val="1542"/>
              </a:lnSpc>
              <a:spcBef>
                <a:spcPts val="181"/>
              </a:spcBef>
            </a:pPr>
            <a:r>
              <a:rPr sz="1315" dirty="0">
                <a:latin typeface="Calibri Light"/>
                <a:cs typeface="Calibri Light"/>
              </a:rPr>
              <a:t>Tourist’s</a:t>
            </a:r>
            <a:r>
              <a:rPr sz="1315" spc="32" dirty="0">
                <a:latin typeface="Calibri Light"/>
                <a:cs typeface="Calibri Light"/>
              </a:rPr>
              <a:t> </a:t>
            </a:r>
            <a:r>
              <a:rPr sz="1315" spc="-18" dirty="0">
                <a:latin typeface="Calibri Light"/>
                <a:cs typeface="Calibri Light"/>
              </a:rPr>
              <a:t>Home Bank</a:t>
            </a:r>
            <a:endParaRPr sz="1315">
              <a:latin typeface="Calibri Light"/>
              <a:cs typeface="Calibri Light"/>
            </a:endParaRPr>
          </a:p>
        </p:txBody>
      </p:sp>
      <p:pic>
        <p:nvPicPr>
          <p:cNvPr id="5" name="object 5"/>
          <p:cNvPicPr/>
          <p:nvPr/>
        </p:nvPicPr>
        <p:blipFill>
          <a:blip r:embed="rId2" cstate="print"/>
          <a:stretch>
            <a:fillRect/>
          </a:stretch>
        </p:blipFill>
        <p:spPr>
          <a:xfrm>
            <a:off x="8687184" y="3846469"/>
            <a:ext cx="909793" cy="921304"/>
          </a:xfrm>
          <a:prstGeom prst="rect">
            <a:avLst/>
          </a:prstGeom>
        </p:spPr>
      </p:pic>
      <p:sp>
        <p:nvSpPr>
          <p:cNvPr id="6" name="object 6"/>
          <p:cNvSpPr txBox="1"/>
          <p:nvPr/>
        </p:nvSpPr>
        <p:spPr>
          <a:xfrm>
            <a:off x="8404735" y="4786708"/>
            <a:ext cx="1598473" cy="407979"/>
          </a:xfrm>
          <a:prstGeom prst="rect">
            <a:avLst/>
          </a:prstGeom>
        </p:spPr>
        <p:txBody>
          <a:bodyPr vert="horz" wrap="square" lIns="0" tIns="23033" rIns="0" bIns="0" rtlCol="0">
            <a:spAutoFit/>
          </a:bodyPr>
          <a:lstStyle/>
          <a:p>
            <a:pPr marL="11516" marR="4607" indent="115164">
              <a:lnSpc>
                <a:spcPts val="1542"/>
              </a:lnSpc>
              <a:spcBef>
                <a:spcPts val="181"/>
              </a:spcBef>
            </a:pPr>
            <a:r>
              <a:rPr sz="1315" dirty="0">
                <a:latin typeface="Calibri Light"/>
                <a:cs typeface="Calibri Light"/>
              </a:rPr>
              <a:t>Partner</a:t>
            </a:r>
            <a:r>
              <a:rPr sz="1315" spc="103" dirty="0">
                <a:latin typeface="Calibri Light"/>
                <a:cs typeface="Calibri Light"/>
              </a:rPr>
              <a:t> </a:t>
            </a:r>
            <a:r>
              <a:rPr sz="1315" dirty="0">
                <a:latin typeface="Calibri Light"/>
                <a:cs typeface="Calibri Light"/>
              </a:rPr>
              <a:t>Bank</a:t>
            </a:r>
            <a:r>
              <a:rPr sz="1315" spc="163" dirty="0">
                <a:latin typeface="Calibri Light"/>
                <a:cs typeface="Calibri Light"/>
              </a:rPr>
              <a:t> </a:t>
            </a:r>
            <a:r>
              <a:rPr sz="1315" dirty="0">
                <a:latin typeface="Calibri Light"/>
                <a:cs typeface="Calibri Light"/>
              </a:rPr>
              <a:t>in</a:t>
            </a:r>
            <a:r>
              <a:rPr sz="1315" spc="41" dirty="0">
                <a:latin typeface="Calibri Light"/>
                <a:cs typeface="Calibri Light"/>
              </a:rPr>
              <a:t> </a:t>
            </a:r>
            <a:r>
              <a:rPr sz="1315" spc="-23" dirty="0">
                <a:latin typeface="Calibri Light"/>
                <a:cs typeface="Calibri Light"/>
              </a:rPr>
              <a:t>the </a:t>
            </a:r>
            <a:r>
              <a:rPr sz="1315" dirty="0">
                <a:latin typeface="Calibri Light"/>
                <a:cs typeface="Calibri Light"/>
              </a:rPr>
              <a:t>Country</a:t>
            </a:r>
            <a:r>
              <a:rPr sz="1315" spc="109" dirty="0">
                <a:latin typeface="Calibri Light"/>
                <a:cs typeface="Calibri Light"/>
              </a:rPr>
              <a:t> </a:t>
            </a:r>
            <a:r>
              <a:rPr sz="1315" dirty="0">
                <a:latin typeface="Calibri Light"/>
                <a:cs typeface="Calibri Light"/>
              </a:rPr>
              <a:t>of</a:t>
            </a:r>
            <a:r>
              <a:rPr sz="1315" spc="122" dirty="0">
                <a:latin typeface="Calibri Light"/>
                <a:cs typeface="Calibri Light"/>
              </a:rPr>
              <a:t> </a:t>
            </a:r>
            <a:r>
              <a:rPr sz="1315" spc="-9" dirty="0">
                <a:latin typeface="Calibri Light"/>
                <a:cs typeface="Calibri Light"/>
              </a:rPr>
              <a:t>Destination</a:t>
            </a:r>
            <a:endParaRPr sz="1315">
              <a:latin typeface="Calibri Light"/>
              <a:cs typeface="Calibri Light"/>
            </a:endParaRPr>
          </a:p>
        </p:txBody>
      </p:sp>
      <p:grpSp>
        <p:nvGrpSpPr>
          <p:cNvPr id="7" name="object 7"/>
          <p:cNvGrpSpPr/>
          <p:nvPr/>
        </p:nvGrpSpPr>
        <p:grpSpPr>
          <a:xfrm>
            <a:off x="2785043" y="3351264"/>
            <a:ext cx="1882927" cy="1232252"/>
            <a:chOff x="1695450" y="3695699"/>
            <a:chExt cx="2076450" cy="1358900"/>
          </a:xfrm>
        </p:grpSpPr>
        <p:pic>
          <p:nvPicPr>
            <p:cNvPr id="8" name="object 8"/>
            <p:cNvPicPr/>
            <p:nvPr/>
          </p:nvPicPr>
          <p:blipFill>
            <a:blip r:embed="rId3" cstate="print"/>
            <a:stretch>
              <a:fillRect/>
            </a:stretch>
          </p:blipFill>
          <p:spPr>
            <a:xfrm>
              <a:off x="2463800" y="3695699"/>
              <a:ext cx="1308100" cy="1358894"/>
            </a:xfrm>
            <a:prstGeom prst="rect">
              <a:avLst/>
            </a:prstGeom>
          </p:spPr>
        </p:pic>
        <p:sp>
          <p:nvSpPr>
            <p:cNvPr id="9" name="object 9"/>
            <p:cNvSpPr/>
            <p:nvPr/>
          </p:nvSpPr>
          <p:spPr>
            <a:xfrm>
              <a:off x="1695450" y="4063961"/>
              <a:ext cx="731520" cy="114935"/>
            </a:xfrm>
            <a:custGeom>
              <a:avLst/>
              <a:gdLst/>
              <a:ahLst/>
              <a:cxnLst/>
              <a:rect l="l" t="t" r="r" b="b"/>
              <a:pathLst>
                <a:path w="731519" h="114935">
                  <a:moveTo>
                    <a:pt x="617042" y="0"/>
                  </a:moveTo>
                  <a:lnTo>
                    <a:pt x="617042" y="38125"/>
                  </a:lnTo>
                  <a:lnTo>
                    <a:pt x="114300" y="38125"/>
                  </a:lnTo>
                  <a:lnTo>
                    <a:pt x="114300" y="0"/>
                  </a:lnTo>
                  <a:lnTo>
                    <a:pt x="0" y="57188"/>
                  </a:lnTo>
                  <a:lnTo>
                    <a:pt x="114300" y="114376"/>
                  </a:lnTo>
                  <a:lnTo>
                    <a:pt x="114300" y="76250"/>
                  </a:lnTo>
                  <a:lnTo>
                    <a:pt x="617042" y="76250"/>
                  </a:lnTo>
                  <a:lnTo>
                    <a:pt x="617042" y="114376"/>
                  </a:lnTo>
                  <a:lnTo>
                    <a:pt x="731342" y="57188"/>
                  </a:lnTo>
                  <a:lnTo>
                    <a:pt x="617042" y="0"/>
                  </a:lnTo>
                  <a:close/>
                </a:path>
              </a:pathLst>
            </a:custGeom>
            <a:solidFill>
              <a:srgbClr val="5B9BD5"/>
            </a:solidFill>
          </p:spPr>
          <p:txBody>
            <a:bodyPr wrap="square" lIns="0" tIns="0" rIns="0" bIns="0" rtlCol="0"/>
            <a:lstStyle/>
            <a:p>
              <a:endParaRPr sz="1632"/>
            </a:p>
          </p:txBody>
        </p:sp>
      </p:grpSp>
      <p:sp>
        <p:nvSpPr>
          <p:cNvPr id="10" name="object 10"/>
          <p:cNvSpPr txBox="1"/>
          <p:nvPr/>
        </p:nvSpPr>
        <p:spPr>
          <a:xfrm>
            <a:off x="3410743" y="2757571"/>
            <a:ext cx="1268528" cy="407979"/>
          </a:xfrm>
          <a:prstGeom prst="rect">
            <a:avLst/>
          </a:prstGeom>
        </p:spPr>
        <p:txBody>
          <a:bodyPr vert="horz" wrap="square" lIns="0" tIns="23033" rIns="0" bIns="0" rtlCol="0">
            <a:spAutoFit/>
          </a:bodyPr>
          <a:lstStyle/>
          <a:p>
            <a:pPr marL="11516" marR="4607" indent="333399">
              <a:lnSpc>
                <a:spcPts val="1542"/>
              </a:lnSpc>
              <a:spcBef>
                <a:spcPts val="181"/>
              </a:spcBef>
            </a:pPr>
            <a:r>
              <a:rPr sz="1315" spc="-9" dirty="0">
                <a:latin typeface="Calibri Light"/>
                <a:cs typeface="Calibri Light"/>
              </a:rPr>
              <a:t>National </a:t>
            </a:r>
            <a:r>
              <a:rPr sz="1315" dirty="0">
                <a:latin typeface="Calibri Light"/>
                <a:cs typeface="Calibri Light"/>
              </a:rPr>
              <a:t>Processing</a:t>
            </a:r>
            <a:r>
              <a:rPr sz="1315" spc="218" dirty="0">
                <a:latin typeface="Calibri Light"/>
                <a:cs typeface="Calibri Light"/>
              </a:rPr>
              <a:t> </a:t>
            </a:r>
            <a:r>
              <a:rPr sz="1315" spc="-9" dirty="0">
                <a:latin typeface="Calibri Light"/>
                <a:cs typeface="Calibri Light"/>
              </a:rPr>
              <a:t>Center</a:t>
            </a:r>
            <a:endParaRPr sz="1315">
              <a:latin typeface="Calibri Light"/>
              <a:cs typeface="Calibri Light"/>
            </a:endParaRPr>
          </a:p>
        </p:txBody>
      </p:sp>
      <p:grpSp>
        <p:nvGrpSpPr>
          <p:cNvPr id="11" name="object 11"/>
          <p:cNvGrpSpPr/>
          <p:nvPr/>
        </p:nvGrpSpPr>
        <p:grpSpPr>
          <a:xfrm>
            <a:off x="5462599" y="3282166"/>
            <a:ext cx="2579668" cy="1289834"/>
            <a:chOff x="4648200" y="3619500"/>
            <a:chExt cx="2844800" cy="1422400"/>
          </a:xfrm>
        </p:grpSpPr>
        <p:pic>
          <p:nvPicPr>
            <p:cNvPr id="12" name="object 12"/>
            <p:cNvPicPr/>
            <p:nvPr/>
          </p:nvPicPr>
          <p:blipFill>
            <a:blip r:embed="rId4" cstate="print"/>
            <a:stretch>
              <a:fillRect/>
            </a:stretch>
          </p:blipFill>
          <p:spPr>
            <a:xfrm>
              <a:off x="6172200" y="3619500"/>
              <a:ext cx="1320800" cy="1422393"/>
            </a:xfrm>
            <a:prstGeom prst="rect">
              <a:avLst/>
            </a:prstGeom>
          </p:spPr>
        </p:pic>
        <p:pic>
          <p:nvPicPr>
            <p:cNvPr id="13" name="object 13"/>
            <p:cNvPicPr/>
            <p:nvPr/>
          </p:nvPicPr>
          <p:blipFill>
            <a:blip r:embed="rId5" cstate="print"/>
            <a:stretch>
              <a:fillRect/>
            </a:stretch>
          </p:blipFill>
          <p:spPr>
            <a:xfrm>
              <a:off x="4648200" y="3860799"/>
              <a:ext cx="685799" cy="457195"/>
            </a:xfrm>
            <a:prstGeom prst="rect">
              <a:avLst/>
            </a:prstGeom>
          </p:spPr>
        </p:pic>
      </p:grpSp>
      <p:sp>
        <p:nvSpPr>
          <p:cNvPr id="14" name="object 14"/>
          <p:cNvSpPr txBox="1"/>
          <p:nvPr/>
        </p:nvSpPr>
        <p:spPr>
          <a:xfrm>
            <a:off x="6853328" y="2238580"/>
            <a:ext cx="938009" cy="798067"/>
          </a:xfrm>
          <a:prstGeom prst="rect">
            <a:avLst/>
          </a:prstGeom>
        </p:spPr>
        <p:txBody>
          <a:bodyPr vert="horz" wrap="square" lIns="0" tIns="20729" rIns="0" bIns="0" rtlCol="0">
            <a:spAutoFit/>
          </a:bodyPr>
          <a:lstStyle/>
          <a:p>
            <a:pPr marL="11516" marR="4607" indent="-16123" algn="ctr">
              <a:lnSpc>
                <a:spcPct val="95900"/>
              </a:lnSpc>
              <a:spcBef>
                <a:spcPts val="163"/>
              </a:spcBef>
            </a:pPr>
            <a:r>
              <a:rPr sz="1315" spc="-9" dirty="0">
                <a:latin typeface="Calibri Light"/>
                <a:cs typeface="Calibri Light"/>
              </a:rPr>
              <a:t>Processing </a:t>
            </a:r>
            <a:r>
              <a:rPr sz="1315" dirty="0">
                <a:latin typeface="Calibri Light"/>
                <a:cs typeface="Calibri Light"/>
              </a:rPr>
              <a:t>Center</a:t>
            </a:r>
            <a:r>
              <a:rPr sz="1315" spc="163" dirty="0">
                <a:latin typeface="Calibri Light"/>
                <a:cs typeface="Calibri Light"/>
              </a:rPr>
              <a:t> </a:t>
            </a:r>
            <a:r>
              <a:rPr sz="1315" dirty="0">
                <a:latin typeface="Calibri Light"/>
                <a:cs typeface="Calibri Light"/>
              </a:rPr>
              <a:t>in</a:t>
            </a:r>
            <a:r>
              <a:rPr sz="1315" spc="9" dirty="0">
                <a:latin typeface="Calibri Light"/>
                <a:cs typeface="Calibri Light"/>
              </a:rPr>
              <a:t> </a:t>
            </a:r>
            <a:r>
              <a:rPr sz="1315" spc="-23" dirty="0">
                <a:latin typeface="Calibri Light"/>
                <a:cs typeface="Calibri Light"/>
              </a:rPr>
              <a:t>the </a:t>
            </a:r>
            <a:r>
              <a:rPr sz="1315" dirty="0">
                <a:latin typeface="Calibri Light"/>
                <a:cs typeface="Calibri Light"/>
              </a:rPr>
              <a:t>Country</a:t>
            </a:r>
            <a:r>
              <a:rPr sz="1315" spc="163" dirty="0">
                <a:latin typeface="Calibri Light"/>
                <a:cs typeface="Calibri Light"/>
              </a:rPr>
              <a:t> </a:t>
            </a:r>
            <a:r>
              <a:rPr sz="1315" spc="-23" dirty="0">
                <a:latin typeface="Calibri Light"/>
                <a:cs typeface="Calibri Light"/>
              </a:rPr>
              <a:t>of </a:t>
            </a:r>
            <a:r>
              <a:rPr sz="1315" spc="-9" dirty="0">
                <a:latin typeface="Calibri Light"/>
                <a:cs typeface="Calibri Light"/>
              </a:rPr>
              <a:t>Destination</a:t>
            </a:r>
            <a:endParaRPr sz="1315">
              <a:latin typeface="Calibri Light"/>
              <a:cs typeface="Calibri Light"/>
            </a:endParaRPr>
          </a:p>
        </p:txBody>
      </p:sp>
      <p:pic>
        <p:nvPicPr>
          <p:cNvPr id="15" name="object 15"/>
          <p:cNvPicPr/>
          <p:nvPr/>
        </p:nvPicPr>
        <p:blipFill>
          <a:blip r:embed="rId6" cstate="print"/>
          <a:stretch>
            <a:fillRect/>
          </a:stretch>
        </p:blipFill>
        <p:spPr>
          <a:xfrm>
            <a:off x="8859930" y="2669766"/>
            <a:ext cx="564300" cy="545329"/>
          </a:xfrm>
          <a:prstGeom prst="rect">
            <a:avLst/>
          </a:prstGeom>
        </p:spPr>
      </p:pic>
      <p:sp>
        <p:nvSpPr>
          <p:cNvPr id="16" name="object 16"/>
          <p:cNvSpPr txBox="1"/>
          <p:nvPr/>
        </p:nvSpPr>
        <p:spPr>
          <a:xfrm>
            <a:off x="8542178" y="2164818"/>
            <a:ext cx="996166" cy="407979"/>
          </a:xfrm>
          <a:prstGeom prst="rect">
            <a:avLst/>
          </a:prstGeom>
        </p:spPr>
        <p:txBody>
          <a:bodyPr vert="horz" wrap="square" lIns="0" tIns="23033" rIns="0" bIns="0" rtlCol="0">
            <a:spAutoFit/>
          </a:bodyPr>
          <a:lstStyle/>
          <a:p>
            <a:pPr marL="11516" marR="4607" indent="149137">
              <a:lnSpc>
                <a:spcPts val="1542"/>
              </a:lnSpc>
              <a:spcBef>
                <a:spcPts val="181"/>
              </a:spcBef>
            </a:pPr>
            <a:r>
              <a:rPr sz="1315" spc="-9" dirty="0">
                <a:latin typeface="Calibri Light"/>
                <a:cs typeface="Calibri Light"/>
              </a:rPr>
              <a:t>Merchant </a:t>
            </a:r>
            <a:r>
              <a:rPr sz="1315" dirty="0">
                <a:latin typeface="Calibri Light"/>
                <a:cs typeface="Calibri Light"/>
              </a:rPr>
              <a:t>(Point</a:t>
            </a:r>
            <a:r>
              <a:rPr sz="1315" spc="131" dirty="0">
                <a:latin typeface="Calibri Light"/>
                <a:cs typeface="Calibri Light"/>
              </a:rPr>
              <a:t> </a:t>
            </a:r>
            <a:r>
              <a:rPr sz="1315" dirty="0">
                <a:latin typeface="Calibri Light"/>
                <a:cs typeface="Calibri Light"/>
              </a:rPr>
              <a:t>of</a:t>
            </a:r>
            <a:r>
              <a:rPr sz="1315" spc="73" dirty="0">
                <a:latin typeface="Calibri Light"/>
                <a:cs typeface="Calibri Light"/>
              </a:rPr>
              <a:t> </a:t>
            </a:r>
            <a:r>
              <a:rPr sz="1315" spc="-18" dirty="0">
                <a:latin typeface="Calibri Light"/>
                <a:cs typeface="Calibri Light"/>
              </a:rPr>
              <a:t>Sale)</a:t>
            </a:r>
            <a:endParaRPr sz="1315">
              <a:latin typeface="Calibri Light"/>
              <a:cs typeface="Calibri Light"/>
            </a:endParaRPr>
          </a:p>
        </p:txBody>
      </p:sp>
      <p:sp>
        <p:nvSpPr>
          <p:cNvPr id="17" name="object 17"/>
          <p:cNvSpPr/>
          <p:nvPr/>
        </p:nvSpPr>
        <p:spPr>
          <a:xfrm>
            <a:off x="6199648" y="5251461"/>
            <a:ext cx="138196" cy="287909"/>
          </a:xfrm>
          <a:custGeom>
            <a:avLst/>
            <a:gdLst/>
            <a:ahLst/>
            <a:cxnLst/>
            <a:rect l="l" t="t" r="r" b="b"/>
            <a:pathLst>
              <a:path w="152400" h="317500">
                <a:moveTo>
                  <a:pt x="152400" y="0"/>
                </a:moveTo>
                <a:lnTo>
                  <a:pt x="0" y="0"/>
                </a:lnTo>
                <a:lnTo>
                  <a:pt x="0" y="317500"/>
                </a:lnTo>
                <a:lnTo>
                  <a:pt x="152400" y="317500"/>
                </a:lnTo>
                <a:lnTo>
                  <a:pt x="152400" y="0"/>
                </a:lnTo>
                <a:close/>
              </a:path>
            </a:pathLst>
          </a:custGeom>
          <a:solidFill>
            <a:srgbClr val="5B9BD5"/>
          </a:solidFill>
        </p:spPr>
        <p:txBody>
          <a:bodyPr wrap="square" lIns="0" tIns="0" rIns="0" bIns="0" rtlCol="0"/>
          <a:lstStyle/>
          <a:p>
            <a:endParaRPr sz="1632"/>
          </a:p>
        </p:txBody>
      </p:sp>
      <p:grpSp>
        <p:nvGrpSpPr>
          <p:cNvPr id="18" name="object 18"/>
          <p:cNvGrpSpPr/>
          <p:nvPr/>
        </p:nvGrpSpPr>
        <p:grpSpPr>
          <a:xfrm>
            <a:off x="6199645" y="5700602"/>
            <a:ext cx="161805" cy="299426"/>
            <a:chOff x="5460997" y="6286497"/>
            <a:chExt cx="178435" cy="330200"/>
          </a:xfrm>
        </p:grpSpPr>
        <p:sp>
          <p:nvSpPr>
            <p:cNvPr id="19" name="object 19"/>
            <p:cNvSpPr/>
            <p:nvPr/>
          </p:nvSpPr>
          <p:spPr>
            <a:xfrm>
              <a:off x="5467349" y="6292844"/>
              <a:ext cx="165100" cy="317500"/>
            </a:xfrm>
            <a:custGeom>
              <a:avLst/>
              <a:gdLst/>
              <a:ahLst/>
              <a:cxnLst/>
              <a:rect l="l" t="t" r="r" b="b"/>
              <a:pathLst>
                <a:path w="165100" h="317500">
                  <a:moveTo>
                    <a:pt x="165100" y="0"/>
                  </a:moveTo>
                  <a:lnTo>
                    <a:pt x="0" y="0"/>
                  </a:lnTo>
                  <a:lnTo>
                    <a:pt x="0" y="317500"/>
                  </a:lnTo>
                  <a:lnTo>
                    <a:pt x="165100" y="317500"/>
                  </a:lnTo>
                  <a:lnTo>
                    <a:pt x="165100" y="0"/>
                  </a:lnTo>
                  <a:close/>
                </a:path>
              </a:pathLst>
            </a:custGeom>
            <a:solidFill>
              <a:srgbClr val="385723"/>
            </a:solidFill>
          </p:spPr>
          <p:txBody>
            <a:bodyPr wrap="square" lIns="0" tIns="0" rIns="0" bIns="0" rtlCol="0"/>
            <a:lstStyle/>
            <a:p>
              <a:endParaRPr sz="1632"/>
            </a:p>
          </p:txBody>
        </p:sp>
        <p:sp>
          <p:nvSpPr>
            <p:cNvPr id="20" name="object 20"/>
            <p:cNvSpPr/>
            <p:nvPr/>
          </p:nvSpPr>
          <p:spPr>
            <a:xfrm>
              <a:off x="5467349" y="6292849"/>
              <a:ext cx="165735" cy="317500"/>
            </a:xfrm>
            <a:custGeom>
              <a:avLst/>
              <a:gdLst/>
              <a:ahLst/>
              <a:cxnLst/>
              <a:rect l="l" t="t" r="r" b="b"/>
              <a:pathLst>
                <a:path w="165735" h="317500">
                  <a:moveTo>
                    <a:pt x="0" y="0"/>
                  </a:moveTo>
                  <a:lnTo>
                    <a:pt x="165160" y="0"/>
                  </a:lnTo>
                  <a:lnTo>
                    <a:pt x="165160" y="317402"/>
                  </a:lnTo>
                  <a:lnTo>
                    <a:pt x="0" y="317402"/>
                  </a:lnTo>
                  <a:lnTo>
                    <a:pt x="0" y="0"/>
                  </a:lnTo>
                  <a:close/>
                </a:path>
              </a:pathLst>
            </a:custGeom>
            <a:ln w="12704">
              <a:solidFill>
                <a:srgbClr val="7030A0"/>
              </a:solidFill>
            </a:ln>
          </p:spPr>
          <p:txBody>
            <a:bodyPr wrap="square" lIns="0" tIns="0" rIns="0" bIns="0" rtlCol="0"/>
            <a:lstStyle/>
            <a:p>
              <a:endParaRPr sz="1632"/>
            </a:p>
          </p:txBody>
        </p:sp>
      </p:grpSp>
      <p:sp>
        <p:nvSpPr>
          <p:cNvPr id="21" name="object 21"/>
          <p:cNvSpPr txBox="1">
            <a:spLocks noGrp="1"/>
          </p:cNvSpPr>
          <p:nvPr>
            <p:ph type="title"/>
          </p:nvPr>
        </p:nvSpPr>
        <p:spPr>
          <a:xfrm>
            <a:off x="280527" y="538765"/>
            <a:ext cx="11492752" cy="1094625"/>
          </a:xfrm>
          <a:prstGeom prst="rect">
            <a:avLst/>
          </a:prstGeom>
        </p:spPr>
        <p:txBody>
          <a:bodyPr vert="horz" wrap="square" lIns="0" tIns="4031" rIns="0" bIns="0" rtlCol="0" anchor="ctr">
            <a:spAutoFit/>
          </a:bodyPr>
          <a:lstStyle/>
          <a:p>
            <a:pPr marL="11516" marR="4607">
              <a:lnSpc>
                <a:spcPct val="102600"/>
              </a:lnSpc>
              <a:spcBef>
                <a:spcPts val="32"/>
              </a:spcBef>
            </a:pPr>
            <a:r>
              <a:rPr sz="2400" dirty="0">
                <a:latin typeface="BIZ UDPゴシック" panose="020B0400000000000000" pitchFamily="50" charset="-128"/>
                <a:ea typeface="BIZ UDPゴシック" panose="020B0400000000000000" pitchFamily="50" charset="-128"/>
              </a:rPr>
              <a:t>SAMPLE</a:t>
            </a:r>
            <a:r>
              <a:rPr sz="2400" spc="113"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PILOT</a:t>
            </a:r>
            <a:r>
              <a:rPr sz="2400" spc="113"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TRANSACTION:</a:t>
            </a:r>
            <a:r>
              <a:rPr sz="2400" spc="-18" dirty="0">
                <a:latin typeface="BIZ UDPゴシック" panose="020B0400000000000000" pitchFamily="50" charset="-128"/>
                <a:ea typeface="BIZ UDPゴシック" panose="020B0400000000000000" pitchFamily="50" charset="-128"/>
              </a:rPr>
              <a:t> </a:t>
            </a:r>
            <a:br>
              <a:rPr lang="en-US" sz="2400" spc="-18" dirty="0">
                <a:latin typeface="BIZ UDPゴシック" panose="020B0400000000000000" pitchFamily="50" charset="-128"/>
                <a:ea typeface="BIZ UDPゴシック" panose="020B0400000000000000" pitchFamily="50" charset="-128"/>
              </a:rPr>
            </a:br>
            <a:r>
              <a:rPr sz="2400" dirty="0">
                <a:latin typeface="BIZ UDPゴシック" panose="020B0400000000000000" pitchFamily="50" charset="-128"/>
                <a:ea typeface="BIZ UDPゴシック" panose="020B0400000000000000" pitchFamily="50" charset="-128"/>
              </a:rPr>
              <a:t>A</a:t>
            </a:r>
            <a:r>
              <a:rPr sz="2400" spc="-36"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TOURIST</a:t>
            </a:r>
            <a:r>
              <a:rPr sz="2400" spc="113"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FROM</a:t>
            </a:r>
            <a:r>
              <a:rPr sz="2400" spc="86"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ONE</a:t>
            </a:r>
            <a:r>
              <a:rPr sz="2400" spc="32"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BRICS COUNTRY</a:t>
            </a:r>
            <a:r>
              <a:rPr sz="2400" spc="-54"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MAKES </a:t>
            </a:r>
            <a:r>
              <a:rPr sz="2400" spc="-45" dirty="0">
                <a:latin typeface="BIZ UDPゴシック" panose="020B0400000000000000" pitchFamily="50" charset="-128"/>
                <a:ea typeface="BIZ UDPゴシック" panose="020B0400000000000000" pitchFamily="50" charset="-128"/>
              </a:rPr>
              <a:t>A </a:t>
            </a:r>
            <a:r>
              <a:rPr sz="2400" dirty="0">
                <a:latin typeface="BIZ UDPゴシック" panose="020B0400000000000000" pitchFamily="50" charset="-128"/>
                <a:ea typeface="BIZ UDPゴシック" panose="020B0400000000000000" pitchFamily="50" charset="-128"/>
              </a:rPr>
              <a:t>PURCHASE</a:t>
            </a:r>
            <a:r>
              <a:rPr sz="2400" spc="45" dirty="0">
                <a:latin typeface="BIZ UDPゴシック" panose="020B0400000000000000" pitchFamily="50" charset="-128"/>
                <a:ea typeface="BIZ UDPゴシック" panose="020B0400000000000000" pitchFamily="50" charset="-128"/>
              </a:rPr>
              <a:t> </a:t>
            </a:r>
            <a:r>
              <a:rPr sz="2400" dirty="0">
                <a:latin typeface="BIZ UDPゴシック" panose="020B0400000000000000" pitchFamily="50" charset="-128"/>
                <a:ea typeface="BIZ UDPゴシック" panose="020B0400000000000000" pitchFamily="50" charset="-128"/>
              </a:rPr>
              <a:t>IN</a:t>
            </a:r>
            <a:r>
              <a:rPr sz="2400" spc="32" dirty="0">
                <a:latin typeface="BIZ UDPゴシック" panose="020B0400000000000000" pitchFamily="50" charset="-128"/>
                <a:ea typeface="BIZ UDPゴシック" panose="020B0400000000000000" pitchFamily="50" charset="-128"/>
              </a:rPr>
              <a:t> </a:t>
            </a:r>
            <a:r>
              <a:rPr sz="2400" spc="-9" dirty="0">
                <a:latin typeface="BIZ UDPゴシック" panose="020B0400000000000000" pitchFamily="50" charset="-128"/>
                <a:ea typeface="BIZ UDPゴシック" panose="020B0400000000000000" pitchFamily="50" charset="-128"/>
              </a:rPr>
              <a:t>ANOTHER</a:t>
            </a:r>
          </a:p>
        </p:txBody>
      </p:sp>
      <p:sp>
        <p:nvSpPr>
          <p:cNvPr id="22" name="object 22"/>
          <p:cNvSpPr txBox="1"/>
          <p:nvPr/>
        </p:nvSpPr>
        <p:spPr>
          <a:xfrm>
            <a:off x="5979985" y="1533326"/>
            <a:ext cx="1341657" cy="416364"/>
          </a:xfrm>
          <a:prstGeom prst="rect">
            <a:avLst/>
          </a:prstGeom>
        </p:spPr>
        <p:txBody>
          <a:bodyPr vert="horz" wrap="square" lIns="0" tIns="12668" rIns="0" bIns="0" rtlCol="0">
            <a:spAutoFit/>
          </a:bodyPr>
          <a:lstStyle/>
          <a:p>
            <a:pPr marL="11516">
              <a:lnSpc>
                <a:spcPts val="1560"/>
              </a:lnSpc>
              <a:spcBef>
                <a:spcPts val="100"/>
              </a:spcBef>
            </a:pPr>
            <a:r>
              <a:rPr sz="1315" spc="-9" dirty="0">
                <a:latin typeface="Calibri Light"/>
                <a:cs typeface="Calibri Light"/>
              </a:rPr>
              <a:t>Tourist</a:t>
            </a:r>
            <a:endParaRPr sz="1315">
              <a:latin typeface="Calibri Light"/>
              <a:cs typeface="Calibri Light"/>
            </a:endParaRPr>
          </a:p>
          <a:p>
            <a:pPr marL="11516">
              <a:lnSpc>
                <a:spcPts val="1560"/>
              </a:lnSpc>
            </a:pPr>
            <a:r>
              <a:rPr sz="1315" dirty="0">
                <a:latin typeface="Calibri Light"/>
                <a:cs typeface="Calibri Light"/>
              </a:rPr>
              <a:t>(Private</a:t>
            </a:r>
            <a:r>
              <a:rPr sz="1315" spc="154" dirty="0">
                <a:latin typeface="Calibri Light"/>
                <a:cs typeface="Calibri Light"/>
              </a:rPr>
              <a:t> </a:t>
            </a:r>
            <a:r>
              <a:rPr sz="1315" dirty="0">
                <a:latin typeface="Calibri Light"/>
                <a:cs typeface="Calibri Light"/>
              </a:rPr>
              <a:t>NIPS</a:t>
            </a:r>
            <a:r>
              <a:rPr sz="1315" spc="100" dirty="0">
                <a:latin typeface="Calibri Light"/>
                <a:cs typeface="Calibri Light"/>
              </a:rPr>
              <a:t> </a:t>
            </a:r>
            <a:r>
              <a:rPr sz="1315" spc="-18" dirty="0">
                <a:latin typeface="Calibri Light"/>
                <a:cs typeface="Calibri Light"/>
              </a:rPr>
              <a:t>User)</a:t>
            </a:r>
            <a:endParaRPr sz="1315">
              <a:latin typeface="Calibri Light"/>
              <a:cs typeface="Calibri Light"/>
            </a:endParaRPr>
          </a:p>
        </p:txBody>
      </p:sp>
      <p:sp>
        <p:nvSpPr>
          <p:cNvPr id="23" name="object 23"/>
          <p:cNvSpPr/>
          <p:nvPr/>
        </p:nvSpPr>
        <p:spPr>
          <a:xfrm>
            <a:off x="4777364" y="3228345"/>
            <a:ext cx="3822860" cy="560847"/>
          </a:xfrm>
          <a:custGeom>
            <a:avLst/>
            <a:gdLst/>
            <a:ahLst/>
            <a:cxnLst/>
            <a:rect l="l" t="t" r="r" b="b"/>
            <a:pathLst>
              <a:path w="4215765" h="618489">
                <a:moveTo>
                  <a:pt x="731342" y="561009"/>
                </a:moveTo>
                <a:lnTo>
                  <a:pt x="617042" y="503821"/>
                </a:lnTo>
                <a:lnTo>
                  <a:pt x="617042" y="541947"/>
                </a:lnTo>
                <a:lnTo>
                  <a:pt x="114300" y="541947"/>
                </a:lnTo>
                <a:lnTo>
                  <a:pt x="114300" y="503821"/>
                </a:lnTo>
                <a:lnTo>
                  <a:pt x="0" y="561009"/>
                </a:lnTo>
                <a:lnTo>
                  <a:pt x="114300" y="618197"/>
                </a:lnTo>
                <a:lnTo>
                  <a:pt x="114300" y="580072"/>
                </a:lnTo>
                <a:lnTo>
                  <a:pt x="617042" y="580072"/>
                </a:lnTo>
                <a:lnTo>
                  <a:pt x="617042" y="618197"/>
                </a:lnTo>
                <a:lnTo>
                  <a:pt x="731342" y="561009"/>
                </a:lnTo>
                <a:close/>
              </a:path>
              <a:path w="4215765" h="618489">
                <a:moveTo>
                  <a:pt x="2179142" y="548309"/>
                </a:moveTo>
                <a:lnTo>
                  <a:pt x="2064842" y="491121"/>
                </a:lnTo>
                <a:lnTo>
                  <a:pt x="2064842" y="529247"/>
                </a:lnTo>
                <a:lnTo>
                  <a:pt x="1562100" y="529247"/>
                </a:lnTo>
                <a:lnTo>
                  <a:pt x="1562100" y="491121"/>
                </a:lnTo>
                <a:lnTo>
                  <a:pt x="1447800" y="548309"/>
                </a:lnTo>
                <a:lnTo>
                  <a:pt x="1562100" y="605497"/>
                </a:lnTo>
                <a:lnTo>
                  <a:pt x="1562100" y="567372"/>
                </a:lnTo>
                <a:lnTo>
                  <a:pt x="2064842" y="567372"/>
                </a:lnTo>
                <a:lnTo>
                  <a:pt x="2064842" y="605497"/>
                </a:lnTo>
                <a:lnTo>
                  <a:pt x="2179142" y="548309"/>
                </a:lnTo>
                <a:close/>
              </a:path>
              <a:path w="4215765" h="618489">
                <a:moveTo>
                  <a:pt x="4215562" y="14909"/>
                </a:moveTo>
                <a:lnTo>
                  <a:pt x="4088650" y="0"/>
                </a:lnTo>
                <a:lnTo>
                  <a:pt x="4101592" y="35852"/>
                </a:lnTo>
                <a:lnTo>
                  <a:pt x="3657028" y="196621"/>
                </a:lnTo>
                <a:lnTo>
                  <a:pt x="3644074" y="160769"/>
                </a:lnTo>
                <a:lnTo>
                  <a:pt x="3556000" y="253428"/>
                </a:lnTo>
                <a:lnTo>
                  <a:pt x="3682923" y="268338"/>
                </a:lnTo>
                <a:lnTo>
                  <a:pt x="3669969" y="232486"/>
                </a:lnTo>
                <a:lnTo>
                  <a:pt x="4114546" y="71704"/>
                </a:lnTo>
                <a:lnTo>
                  <a:pt x="4127500" y="107569"/>
                </a:lnTo>
                <a:lnTo>
                  <a:pt x="4215562" y="14909"/>
                </a:lnTo>
                <a:close/>
              </a:path>
            </a:pathLst>
          </a:custGeom>
          <a:solidFill>
            <a:srgbClr val="5B9BD5"/>
          </a:solidFill>
        </p:spPr>
        <p:txBody>
          <a:bodyPr wrap="square" lIns="0" tIns="0" rIns="0" bIns="0" rtlCol="0"/>
          <a:lstStyle/>
          <a:p>
            <a:endParaRPr sz="1632"/>
          </a:p>
        </p:txBody>
      </p:sp>
      <p:sp>
        <p:nvSpPr>
          <p:cNvPr id="24" name="object 24"/>
          <p:cNvSpPr/>
          <p:nvPr/>
        </p:nvSpPr>
        <p:spPr>
          <a:xfrm>
            <a:off x="9101773" y="3287927"/>
            <a:ext cx="103647" cy="465837"/>
          </a:xfrm>
          <a:custGeom>
            <a:avLst/>
            <a:gdLst/>
            <a:ahLst/>
            <a:cxnLst/>
            <a:rect l="l" t="t" r="r" b="b"/>
            <a:pathLst>
              <a:path w="114300" h="513714">
                <a:moveTo>
                  <a:pt x="57150" y="0"/>
                </a:moveTo>
                <a:lnTo>
                  <a:pt x="0" y="114376"/>
                </a:lnTo>
                <a:lnTo>
                  <a:pt x="38100" y="88950"/>
                </a:lnTo>
                <a:lnTo>
                  <a:pt x="38100" y="513638"/>
                </a:lnTo>
                <a:lnTo>
                  <a:pt x="76200" y="513638"/>
                </a:lnTo>
                <a:lnTo>
                  <a:pt x="76200" y="88950"/>
                </a:lnTo>
                <a:lnTo>
                  <a:pt x="114300" y="114376"/>
                </a:lnTo>
                <a:lnTo>
                  <a:pt x="57150" y="0"/>
                </a:lnTo>
                <a:close/>
              </a:path>
            </a:pathLst>
          </a:custGeom>
          <a:solidFill>
            <a:srgbClr val="385723"/>
          </a:solidFill>
        </p:spPr>
        <p:txBody>
          <a:bodyPr wrap="square" lIns="0" tIns="0" rIns="0" bIns="0" rtlCol="0"/>
          <a:lstStyle/>
          <a:p>
            <a:endParaRPr sz="1632"/>
          </a:p>
        </p:txBody>
      </p:sp>
      <p:sp>
        <p:nvSpPr>
          <p:cNvPr id="25" name="object 25"/>
          <p:cNvSpPr txBox="1"/>
          <p:nvPr/>
        </p:nvSpPr>
        <p:spPr>
          <a:xfrm>
            <a:off x="5024391" y="3087670"/>
            <a:ext cx="245299" cy="541902"/>
          </a:xfrm>
          <a:prstGeom prst="rect">
            <a:avLst/>
          </a:prstGeom>
        </p:spPr>
        <p:txBody>
          <a:bodyPr vert="horz" wrap="square" lIns="0" tIns="11516" rIns="0" bIns="0" rtlCol="0">
            <a:spAutoFit/>
          </a:bodyPr>
          <a:lstStyle/>
          <a:p>
            <a:pPr marL="11516">
              <a:spcBef>
                <a:spcPts val="91"/>
              </a:spcBef>
            </a:pPr>
            <a:r>
              <a:rPr sz="3446" spc="-45" dirty="0">
                <a:solidFill>
                  <a:srgbClr val="ADB9CA"/>
                </a:solidFill>
                <a:latin typeface="Calibri"/>
                <a:cs typeface="Calibri"/>
              </a:rPr>
              <a:t>2</a:t>
            </a:r>
            <a:endParaRPr sz="3446">
              <a:latin typeface="Calibri"/>
              <a:cs typeface="Calibri"/>
            </a:endParaRPr>
          </a:p>
        </p:txBody>
      </p:sp>
      <p:sp>
        <p:nvSpPr>
          <p:cNvPr id="26" name="object 26"/>
          <p:cNvSpPr/>
          <p:nvPr/>
        </p:nvSpPr>
        <p:spPr>
          <a:xfrm>
            <a:off x="4892538" y="3161244"/>
            <a:ext cx="518813" cy="483688"/>
          </a:xfrm>
          <a:custGeom>
            <a:avLst/>
            <a:gdLst/>
            <a:ahLst/>
            <a:cxnLst/>
            <a:rect l="l" t="t" r="r" b="b"/>
            <a:pathLst>
              <a:path w="572135" h="533400">
                <a:moveTo>
                  <a:pt x="0" y="266617"/>
                </a:moveTo>
                <a:lnTo>
                  <a:pt x="4605" y="218692"/>
                </a:lnTo>
                <a:lnTo>
                  <a:pt x="17883" y="173586"/>
                </a:lnTo>
                <a:lnTo>
                  <a:pt x="39027" y="132050"/>
                </a:lnTo>
                <a:lnTo>
                  <a:pt x="67229" y="94839"/>
                </a:lnTo>
                <a:lnTo>
                  <a:pt x="101682" y="62705"/>
                </a:lnTo>
                <a:lnTo>
                  <a:pt x="141578" y="36401"/>
                </a:lnTo>
                <a:lnTo>
                  <a:pt x="186111" y="16680"/>
                </a:lnTo>
                <a:lnTo>
                  <a:pt x="234472" y="4295"/>
                </a:lnTo>
                <a:lnTo>
                  <a:pt x="285855" y="0"/>
                </a:lnTo>
                <a:lnTo>
                  <a:pt x="337238" y="4295"/>
                </a:lnTo>
                <a:lnTo>
                  <a:pt x="385599" y="16680"/>
                </a:lnTo>
                <a:lnTo>
                  <a:pt x="430132" y="36401"/>
                </a:lnTo>
                <a:lnTo>
                  <a:pt x="470028" y="62705"/>
                </a:lnTo>
                <a:lnTo>
                  <a:pt x="504481" y="94839"/>
                </a:lnTo>
                <a:lnTo>
                  <a:pt x="532683" y="132050"/>
                </a:lnTo>
                <a:lnTo>
                  <a:pt x="553827" y="173586"/>
                </a:lnTo>
                <a:lnTo>
                  <a:pt x="567105" y="218692"/>
                </a:lnTo>
                <a:lnTo>
                  <a:pt x="571711" y="266617"/>
                </a:lnTo>
                <a:lnTo>
                  <a:pt x="567105" y="314542"/>
                </a:lnTo>
                <a:lnTo>
                  <a:pt x="553827" y="359649"/>
                </a:lnTo>
                <a:lnTo>
                  <a:pt x="532683" y="401184"/>
                </a:lnTo>
                <a:lnTo>
                  <a:pt x="504481" y="438396"/>
                </a:lnTo>
                <a:lnTo>
                  <a:pt x="470028" y="470530"/>
                </a:lnTo>
                <a:lnTo>
                  <a:pt x="430132" y="496834"/>
                </a:lnTo>
                <a:lnTo>
                  <a:pt x="385599" y="516555"/>
                </a:lnTo>
                <a:lnTo>
                  <a:pt x="337238" y="528939"/>
                </a:lnTo>
                <a:lnTo>
                  <a:pt x="285855" y="533235"/>
                </a:lnTo>
                <a:lnTo>
                  <a:pt x="234472" y="528939"/>
                </a:lnTo>
                <a:lnTo>
                  <a:pt x="186111" y="516555"/>
                </a:lnTo>
                <a:lnTo>
                  <a:pt x="141578" y="496834"/>
                </a:lnTo>
                <a:lnTo>
                  <a:pt x="101682" y="470530"/>
                </a:lnTo>
                <a:lnTo>
                  <a:pt x="67229" y="438396"/>
                </a:lnTo>
                <a:lnTo>
                  <a:pt x="39027" y="401184"/>
                </a:lnTo>
                <a:lnTo>
                  <a:pt x="17883" y="359649"/>
                </a:lnTo>
                <a:lnTo>
                  <a:pt x="4605" y="314542"/>
                </a:lnTo>
                <a:lnTo>
                  <a:pt x="0" y="266617"/>
                </a:lnTo>
                <a:close/>
              </a:path>
            </a:pathLst>
          </a:custGeom>
          <a:ln w="12704">
            <a:solidFill>
              <a:srgbClr val="ADB9CA"/>
            </a:solidFill>
          </a:ln>
        </p:spPr>
        <p:txBody>
          <a:bodyPr wrap="square" lIns="0" tIns="0" rIns="0" bIns="0" rtlCol="0"/>
          <a:lstStyle/>
          <a:p>
            <a:endParaRPr sz="1632"/>
          </a:p>
        </p:txBody>
      </p:sp>
      <p:sp>
        <p:nvSpPr>
          <p:cNvPr id="27" name="object 27"/>
          <p:cNvSpPr txBox="1"/>
          <p:nvPr/>
        </p:nvSpPr>
        <p:spPr>
          <a:xfrm>
            <a:off x="6246364" y="3087670"/>
            <a:ext cx="245299" cy="541902"/>
          </a:xfrm>
          <a:prstGeom prst="rect">
            <a:avLst/>
          </a:prstGeom>
        </p:spPr>
        <p:txBody>
          <a:bodyPr vert="horz" wrap="square" lIns="0" tIns="11516" rIns="0" bIns="0" rtlCol="0">
            <a:spAutoFit/>
          </a:bodyPr>
          <a:lstStyle/>
          <a:p>
            <a:pPr marL="11516">
              <a:spcBef>
                <a:spcPts val="91"/>
              </a:spcBef>
            </a:pPr>
            <a:r>
              <a:rPr sz="3446" spc="-45" dirty="0">
                <a:solidFill>
                  <a:srgbClr val="ADB9CA"/>
                </a:solidFill>
                <a:latin typeface="Calibri"/>
                <a:cs typeface="Calibri"/>
              </a:rPr>
              <a:t>1</a:t>
            </a:r>
            <a:endParaRPr sz="3446">
              <a:latin typeface="Calibri"/>
              <a:cs typeface="Calibri"/>
            </a:endParaRPr>
          </a:p>
        </p:txBody>
      </p:sp>
      <p:sp>
        <p:nvSpPr>
          <p:cNvPr id="28" name="object 28"/>
          <p:cNvSpPr/>
          <p:nvPr/>
        </p:nvSpPr>
        <p:spPr>
          <a:xfrm>
            <a:off x="6113275" y="3161244"/>
            <a:ext cx="518813" cy="483688"/>
          </a:xfrm>
          <a:custGeom>
            <a:avLst/>
            <a:gdLst/>
            <a:ahLst/>
            <a:cxnLst/>
            <a:rect l="l" t="t" r="r" b="b"/>
            <a:pathLst>
              <a:path w="572135" h="533400">
                <a:moveTo>
                  <a:pt x="0" y="266617"/>
                </a:moveTo>
                <a:lnTo>
                  <a:pt x="4605" y="218692"/>
                </a:lnTo>
                <a:lnTo>
                  <a:pt x="17883" y="173586"/>
                </a:lnTo>
                <a:lnTo>
                  <a:pt x="39027" y="132050"/>
                </a:lnTo>
                <a:lnTo>
                  <a:pt x="67229" y="94839"/>
                </a:lnTo>
                <a:lnTo>
                  <a:pt x="101682" y="62705"/>
                </a:lnTo>
                <a:lnTo>
                  <a:pt x="141578" y="36401"/>
                </a:lnTo>
                <a:lnTo>
                  <a:pt x="186111" y="16680"/>
                </a:lnTo>
                <a:lnTo>
                  <a:pt x="234472" y="4295"/>
                </a:lnTo>
                <a:lnTo>
                  <a:pt x="285855" y="0"/>
                </a:lnTo>
                <a:lnTo>
                  <a:pt x="337238" y="4295"/>
                </a:lnTo>
                <a:lnTo>
                  <a:pt x="385599" y="16680"/>
                </a:lnTo>
                <a:lnTo>
                  <a:pt x="430132" y="36401"/>
                </a:lnTo>
                <a:lnTo>
                  <a:pt x="470028" y="62705"/>
                </a:lnTo>
                <a:lnTo>
                  <a:pt x="504481" y="94839"/>
                </a:lnTo>
                <a:lnTo>
                  <a:pt x="532683" y="132050"/>
                </a:lnTo>
                <a:lnTo>
                  <a:pt x="553827" y="173586"/>
                </a:lnTo>
                <a:lnTo>
                  <a:pt x="567105" y="218692"/>
                </a:lnTo>
                <a:lnTo>
                  <a:pt x="571710" y="266617"/>
                </a:lnTo>
                <a:lnTo>
                  <a:pt x="567105" y="314542"/>
                </a:lnTo>
                <a:lnTo>
                  <a:pt x="553827" y="359649"/>
                </a:lnTo>
                <a:lnTo>
                  <a:pt x="532683" y="401184"/>
                </a:lnTo>
                <a:lnTo>
                  <a:pt x="504481" y="438396"/>
                </a:lnTo>
                <a:lnTo>
                  <a:pt x="470028" y="470530"/>
                </a:lnTo>
                <a:lnTo>
                  <a:pt x="430132" y="496834"/>
                </a:lnTo>
                <a:lnTo>
                  <a:pt x="385599" y="516555"/>
                </a:lnTo>
                <a:lnTo>
                  <a:pt x="337238" y="528939"/>
                </a:lnTo>
                <a:lnTo>
                  <a:pt x="285855" y="533235"/>
                </a:lnTo>
                <a:lnTo>
                  <a:pt x="234472" y="528939"/>
                </a:lnTo>
                <a:lnTo>
                  <a:pt x="186111" y="516555"/>
                </a:lnTo>
                <a:lnTo>
                  <a:pt x="141578" y="496834"/>
                </a:lnTo>
                <a:lnTo>
                  <a:pt x="101682" y="470530"/>
                </a:lnTo>
                <a:lnTo>
                  <a:pt x="67229" y="438396"/>
                </a:lnTo>
                <a:lnTo>
                  <a:pt x="39027" y="401184"/>
                </a:lnTo>
                <a:lnTo>
                  <a:pt x="17883" y="359649"/>
                </a:lnTo>
                <a:lnTo>
                  <a:pt x="4605" y="314542"/>
                </a:lnTo>
                <a:lnTo>
                  <a:pt x="0" y="266617"/>
                </a:lnTo>
                <a:close/>
              </a:path>
            </a:pathLst>
          </a:custGeom>
          <a:ln w="12704">
            <a:solidFill>
              <a:srgbClr val="ADB9CA"/>
            </a:solidFill>
          </a:ln>
        </p:spPr>
        <p:txBody>
          <a:bodyPr wrap="square" lIns="0" tIns="0" rIns="0" bIns="0" rtlCol="0"/>
          <a:lstStyle/>
          <a:p>
            <a:endParaRPr sz="1632"/>
          </a:p>
        </p:txBody>
      </p:sp>
      <p:sp>
        <p:nvSpPr>
          <p:cNvPr id="29" name="object 29"/>
          <p:cNvSpPr txBox="1"/>
          <p:nvPr/>
        </p:nvSpPr>
        <p:spPr>
          <a:xfrm>
            <a:off x="2947651" y="3087670"/>
            <a:ext cx="245299" cy="541902"/>
          </a:xfrm>
          <a:prstGeom prst="rect">
            <a:avLst/>
          </a:prstGeom>
        </p:spPr>
        <p:txBody>
          <a:bodyPr vert="horz" wrap="square" lIns="0" tIns="11516" rIns="0" bIns="0" rtlCol="0">
            <a:spAutoFit/>
          </a:bodyPr>
          <a:lstStyle/>
          <a:p>
            <a:pPr marL="11516">
              <a:spcBef>
                <a:spcPts val="91"/>
              </a:spcBef>
            </a:pPr>
            <a:r>
              <a:rPr sz="3446" spc="-45" dirty="0">
                <a:solidFill>
                  <a:srgbClr val="ADB9CA"/>
                </a:solidFill>
                <a:latin typeface="Calibri"/>
                <a:cs typeface="Calibri"/>
              </a:rPr>
              <a:t>2</a:t>
            </a:r>
            <a:endParaRPr sz="3446">
              <a:latin typeface="Calibri"/>
              <a:cs typeface="Calibri"/>
            </a:endParaRPr>
          </a:p>
        </p:txBody>
      </p:sp>
      <p:sp>
        <p:nvSpPr>
          <p:cNvPr id="30" name="object 30"/>
          <p:cNvSpPr/>
          <p:nvPr/>
        </p:nvSpPr>
        <p:spPr>
          <a:xfrm>
            <a:off x="2819593" y="3161244"/>
            <a:ext cx="507296" cy="483688"/>
          </a:xfrm>
          <a:custGeom>
            <a:avLst/>
            <a:gdLst/>
            <a:ahLst/>
            <a:cxnLst/>
            <a:rect l="l" t="t" r="r" b="b"/>
            <a:pathLst>
              <a:path w="559435" h="533400">
                <a:moveTo>
                  <a:pt x="0" y="266617"/>
                </a:moveTo>
                <a:lnTo>
                  <a:pt x="4503" y="218692"/>
                </a:lnTo>
                <a:lnTo>
                  <a:pt x="17486" y="173586"/>
                </a:lnTo>
                <a:lnTo>
                  <a:pt x="38160" y="132050"/>
                </a:lnTo>
                <a:lnTo>
                  <a:pt x="65735" y="94839"/>
                </a:lnTo>
                <a:lnTo>
                  <a:pt x="99422" y="62705"/>
                </a:lnTo>
                <a:lnTo>
                  <a:pt x="138432" y="36401"/>
                </a:lnTo>
                <a:lnTo>
                  <a:pt x="181975" y="16680"/>
                </a:lnTo>
                <a:lnTo>
                  <a:pt x="229262" y="4295"/>
                </a:lnTo>
                <a:lnTo>
                  <a:pt x="279503" y="0"/>
                </a:lnTo>
                <a:lnTo>
                  <a:pt x="329744" y="4295"/>
                </a:lnTo>
                <a:lnTo>
                  <a:pt x="377031" y="16680"/>
                </a:lnTo>
                <a:lnTo>
                  <a:pt x="420574" y="36401"/>
                </a:lnTo>
                <a:lnTo>
                  <a:pt x="459583" y="62705"/>
                </a:lnTo>
                <a:lnTo>
                  <a:pt x="493271" y="94839"/>
                </a:lnTo>
                <a:lnTo>
                  <a:pt x="520846" y="132050"/>
                </a:lnTo>
                <a:lnTo>
                  <a:pt x="541520" y="173586"/>
                </a:lnTo>
                <a:lnTo>
                  <a:pt x="554503" y="218692"/>
                </a:lnTo>
                <a:lnTo>
                  <a:pt x="559006" y="266617"/>
                </a:lnTo>
                <a:lnTo>
                  <a:pt x="554503" y="314542"/>
                </a:lnTo>
                <a:lnTo>
                  <a:pt x="541520" y="359649"/>
                </a:lnTo>
                <a:lnTo>
                  <a:pt x="520846" y="401184"/>
                </a:lnTo>
                <a:lnTo>
                  <a:pt x="493271" y="438396"/>
                </a:lnTo>
                <a:lnTo>
                  <a:pt x="459583" y="470530"/>
                </a:lnTo>
                <a:lnTo>
                  <a:pt x="420574" y="496834"/>
                </a:lnTo>
                <a:lnTo>
                  <a:pt x="377031" y="516555"/>
                </a:lnTo>
                <a:lnTo>
                  <a:pt x="329744" y="528939"/>
                </a:lnTo>
                <a:lnTo>
                  <a:pt x="279503" y="533235"/>
                </a:lnTo>
                <a:lnTo>
                  <a:pt x="229262" y="528939"/>
                </a:lnTo>
                <a:lnTo>
                  <a:pt x="181975" y="516555"/>
                </a:lnTo>
                <a:lnTo>
                  <a:pt x="138432" y="496834"/>
                </a:lnTo>
                <a:lnTo>
                  <a:pt x="99422" y="470530"/>
                </a:lnTo>
                <a:lnTo>
                  <a:pt x="65735" y="438396"/>
                </a:lnTo>
                <a:lnTo>
                  <a:pt x="38160" y="401184"/>
                </a:lnTo>
                <a:lnTo>
                  <a:pt x="17486" y="359649"/>
                </a:lnTo>
                <a:lnTo>
                  <a:pt x="4503" y="314542"/>
                </a:lnTo>
                <a:lnTo>
                  <a:pt x="0" y="266617"/>
                </a:lnTo>
                <a:close/>
              </a:path>
            </a:pathLst>
          </a:custGeom>
          <a:ln w="12704">
            <a:solidFill>
              <a:srgbClr val="ADB9CA"/>
            </a:solidFill>
          </a:ln>
        </p:spPr>
        <p:txBody>
          <a:bodyPr wrap="square" lIns="0" tIns="0" rIns="0" bIns="0" rtlCol="0"/>
          <a:lstStyle/>
          <a:p>
            <a:endParaRPr sz="1632"/>
          </a:p>
        </p:txBody>
      </p:sp>
      <p:sp>
        <p:nvSpPr>
          <p:cNvPr id="31" name="object 31"/>
          <p:cNvSpPr txBox="1"/>
          <p:nvPr/>
        </p:nvSpPr>
        <p:spPr>
          <a:xfrm>
            <a:off x="8054147" y="2702749"/>
            <a:ext cx="245299" cy="541902"/>
          </a:xfrm>
          <a:prstGeom prst="rect">
            <a:avLst/>
          </a:prstGeom>
        </p:spPr>
        <p:txBody>
          <a:bodyPr vert="horz" wrap="square" lIns="0" tIns="11516" rIns="0" bIns="0" rtlCol="0">
            <a:spAutoFit/>
          </a:bodyPr>
          <a:lstStyle/>
          <a:p>
            <a:pPr marL="11516">
              <a:spcBef>
                <a:spcPts val="91"/>
              </a:spcBef>
            </a:pPr>
            <a:r>
              <a:rPr sz="3446" spc="-45" dirty="0">
                <a:solidFill>
                  <a:srgbClr val="ADB9CA"/>
                </a:solidFill>
                <a:latin typeface="Calibri"/>
                <a:cs typeface="Calibri"/>
              </a:rPr>
              <a:t>1</a:t>
            </a:r>
            <a:endParaRPr sz="3446">
              <a:latin typeface="Calibri"/>
              <a:cs typeface="Calibri"/>
            </a:endParaRPr>
          </a:p>
        </p:txBody>
      </p:sp>
      <p:grpSp>
        <p:nvGrpSpPr>
          <p:cNvPr id="32" name="object 32"/>
          <p:cNvGrpSpPr/>
          <p:nvPr/>
        </p:nvGrpSpPr>
        <p:grpSpPr>
          <a:xfrm>
            <a:off x="5802331" y="2775445"/>
            <a:ext cx="2643583" cy="3144546"/>
            <a:chOff x="5022848" y="3060699"/>
            <a:chExt cx="2915285" cy="3467735"/>
          </a:xfrm>
        </p:grpSpPr>
        <p:sp>
          <p:nvSpPr>
            <p:cNvPr id="33" name="object 33"/>
            <p:cNvSpPr/>
            <p:nvPr/>
          </p:nvSpPr>
          <p:spPr>
            <a:xfrm>
              <a:off x="7359649" y="3067049"/>
              <a:ext cx="572135" cy="533400"/>
            </a:xfrm>
            <a:custGeom>
              <a:avLst/>
              <a:gdLst/>
              <a:ahLst/>
              <a:cxnLst/>
              <a:rect l="l" t="t" r="r" b="b"/>
              <a:pathLst>
                <a:path w="572134" h="533400">
                  <a:moveTo>
                    <a:pt x="0" y="266617"/>
                  </a:moveTo>
                  <a:lnTo>
                    <a:pt x="4605" y="218692"/>
                  </a:lnTo>
                  <a:lnTo>
                    <a:pt x="17883" y="173586"/>
                  </a:lnTo>
                  <a:lnTo>
                    <a:pt x="39027" y="132050"/>
                  </a:lnTo>
                  <a:lnTo>
                    <a:pt x="67229" y="94839"/>
                  </a:lnTo>
                  <a:lnTo>
                    <a:pt x="101682" y="62705"/>
                  </a:lnTo>
                  <a:lnTo>
                    <a:pt x="141578" y="36401"/>
                  </a:lnTo>
                  <a:lnTo>
                    <a:pt x="186111" y="16680"/>
                  </a:lnTo>
                  <a:lnTo>
                    <a:pt x="234472" y="4295"/>
                  </a:lnTo>
                  <a:lnTo>
                    <a:pt x="285855" y="0"/>
                  </a:lnTo>
                  <a:lnTo>
                    <a:pt x="337238" y="4295"/>
                  </a:lnTo>
                  <a:lnTo>
                    <a:pt x="385599" y="16680"/>
                  </a:lnTo>
                  <a:lnTo>
                    <a:pt x="430132" y="36401"/>
                  </a:lnTo>
                  <a:lnTo>
                    <a:pt x="470028" y="62705"/>
                  </a:lnTo>
                  <a:lnTo>
                    <a:pt x="504481" y="94839"/>
                  </a:lnTo>
                  <a:lnTo>
                    <a:pt x="532683" y="132050"/>
                  </a:lnTo>
                  <a:lnTo>
                    <a:pt x="553827" y="173586"/>
                  </a:lnTo>
                  <a:lnTo>
                    <a:pt x="567105" y="218692"/>
                  </a:lnTo>
                  <a:lnTo>
                    <a:pt x="571710" y="266617"/>
                  </a:lnTo>
                  <a:lnTo>
                    <a:pt x="567105" y="314542"/>
                  </a:lnTo>
                  <a:lnTo>
                    <a:pt x="553827" y="359649"/>
                  </a:lnTo>
                  <a:lnTo>
                    <a:pt x="532683" y="401184"/>
                  </a:lnTo>
                  <a:lnTo>
                    <a:pt x="504481" y="438396"/>
                  </a:lnTo>
                  <a:lnTo>
                    <a:pt x="470028" y="470530"/>
                  </a:lnTo>
                  <a:lnTo>
                    <a:pt x="430132" y="496834"/>
                  </a:lnTo>
                  <a:lnTo>
                    <a:pt x="385599" y="516554"/>
                  </a:lnTo>
                  <a:lnTo>
                    <a:pt x="337238" y="528939"/>
                  </a:lnTo>
                  <a:lnTo>
                    <a:pt x="285855" y="533235"/>
                  </a:lnTo>
                  <a:lnTo>
                    <a:pt x="234472" y="528939"/>
                  </a:lnTo>
                  <a:lnTo>
                    <a:pt x="186111" y="516554"/>
                  </a:lnTo>
                  <a:lnTo>
                    <a:pt x="141578" y="496834"/>
                  </a:lnTo>
                  <a:lnTo>
                    <a:pt x="101682" y="470530"/>
                  </a:lnTo>
                  <a:lnTo>
                    <a:pt x="67229" y="438396"/>
                  </a:lnTo>
                  <a:lnTo>
                    <a:pt x="39027" y="401184"/>
                  </a:lnTo>
                  <a:lnTo>
                    <a:pt x="17883" y="359649"/>
                  </a:lnTo>
                  <a:lnTo>
                    <a:pt x="4605" y="314542"/>
                  </a:lnTo>
                  <a:lnTo>
                    <a:pt x="0" y="266617"/>
                  </a:lnTo>
                  <a:close/>
                </a:path>
              </a:pathLst>
            </a:custGeom>
            <a:ln w="12704">
              <a:solidFill>
                <a:srgbClr val="ADB9CA"/>
              </a:solidFill>
            </a:ln>
          </p:spPr>
          <p:txBody>
            <a:bodyPr wrap="square" lIns="0" tIns="0" rIns="0" bIns="0" rtlCol="0"/>
            <a:lstStyle/>
            <a:p>
              <a:endParaRPr sz="1632"/>
            </a:p>
          </p:txBody>
        </p:sp>
        <p:sp>
          <p:nvSpPr>
            <p:cNvPr id="34" name="object 34"/>
            <p:cNvSpPr/>
            <p:nvPr/>
          </p:nvSpPr>
          <p:spPr>
            <a:xfrm>
              <a:off x="5086351" y="6413461"/>
              <a:ext cx="294005" cy="114935"/>
            </a:xfrm>
            <a:custGeom>
              <a:avLst/>
              <a:gdLst/>
              <a:ahLst/>
              <a:cxnLst/>
              <a:rect l="l" t="t" r="r" b="b"/>
              <a:pathLst>
                <a:path w="294004" h="114934">
                  <a:moveTo>
                    <a:pt x="179590" y="0"/>
                  </a:moveTo>
                  <a:lnTo>
                    <a:pt x="204990" y="38125"/>
                  </a:lnTo>
                  <a:lnTo>
                    <a:pt x="0" y="38125"/>
                  </a:lnTo>
                  <a:lnTo>
                    <a:pt x="0" y="76250"/>
                  </a:lnTo>
                  <a:lnTo>
                    <a:pt x="204990" y="76250"/>
                  </a:lnTo>
                  <a:lnTo>
                    <a:pt x="179590" y="114376"/>
                  </a:lnTo>
                  <a:lnTo>
                    <a:pt x="293890" y="57188"/>
                  </a:lnTo>
                  <a:lnTo>
                    <a:pt x="179590" y="0"/>
                  </a:lnTo>
                  <a:close/>
                </a:path>
              </a:pathLst>
            </a:custGeom>
            <a:solidFill>
              <a:srgbClr val="385723"/>
            </a:solidFill>
          </p:spPr>
          <p:txBody>
            <a:bodyPr wrap="square" lIns="0" tIns="0" rIns="0" bIns="0" rtlCol="0"/>
            <a:lstStyle/>
            <a:p>
              <a:endParaRPr sz="1632"/>
            </a:p>
          </p:txBody>
        </p:sp>
        <p:sp>
          <p:nvSpPr>
            <p:cNvPr id="35" name="object 35"/>
            <p:cNvSpPr/>
            <p:nvPr/>
          </p:nvSpPr>
          <p:spPr>
            <a:xfrm>
              <a:off x="5022848" y="5930861"/>
              <a:ext cx="365760" cy="114935"/>
            </a:xfrm>
            <a:custGeom>
              <a:avLst/>
              <a:gdLst/>
              <a:ahLst/>
              <a:cxnLst/>
              <a:rect l="l" t="t" r="r" b="b"/>
              <a:pathLst>
                <a:path w="365760" h="114935">
                  <a:moveTo>
                    <a:pt x="251371" y="0"/>
                  </a:moveTo>
                  <a:lnTo>
                    <a:pt x="251371" y="38125"/>
                  </a:lnTo>
                  <a:lnTo>
                    <a:pt x="114300" y="38125"/>
                  </a:lnTo>
                  <a:lnTo>
                    <a:pt x="114300" y="0"/>
                  </a:lnTo>
                  <a:lnTo>
                    <a:pt x="0" y="57188"/>
                  </a:lnTo>
                  <a:lnTo>
                    <a:pt x="114300" y="114376"/>
                  </a:lnTo>
                  <a:lnTo>
                    <a:pt x="114300" y="76250"/>
                  </a:lnTo>
                  <a:lnTo>
                    <a:pt x="251371" y="76250"/>
                  </a:lnTo>
                  <a:lnTo>
                    <a:pt x="251371" y="114376"/>
                  </a:lnTo>
                  <a:lnTo>
                    <a:pt x="365671" y="57188"/>
                  </a:lnTo>
                  <a:lnTo>
                    <a:pt x="251371" y="0"/>
                  </a:lnTo>
                  <a:close/>
                </a:path>
              </a:pathLst>
            </a:custGeom>
            <a:solidFill>
              <a:srgbClr val="5B9BD5"/>
            </a:solidFill>
          </p:spPr>
          <p:txBody>
            <a:bodyPr wrap="square" lIns="0" tIns="0" rIns="0" bIns="0" rtlCol="0"/>
            <a:lstStyle/>
            <a:p>
              <a:endParaRPr sz="1632"/>
            </a:p>
          </p:txBody>
        </p:sp>
      </p:grpSp>
      <p:sp>
        <p:nvSpPr>
          <p:cNvPr id="36" name="object 36"/>
          <p:cNvSpPr txBox="1"/>
          <p:nvPr/>
        </p:nvSpPr>
        <p:spPr>
          <a:xfrm>
            <a:off x="2266282" y="4290393"/>
            <a:ext cx="5999454" cy="541902"/>
          </a:xfrm>
          <a:prstGeom prst="rect">
            <a:avLst/>
          </a:prstGeom>
        </p:spPr>
        <p:txBody>
          <a:bodyPr vert="horz" wrap="square" lIns="0" tIns="11516" rIns="0" bIns="0" rtlCol="0">
            <a:spAutoFit/>
          </a:bodyPr>
          <a:lstStyle/>
          <a:p>
            <a:pPr marL="972557" algn="ctr">
              <a:spcBef>
                <a:spcPts val="91"/>
              </a:spcBef>
            </a:pPr>
            <a:r>
              <a:rPr sz="3446" spc="-45" dirty="0">
                <a:solidFill>
                  <a:srgbClr val="ADB9CA"/>
                </a:solidFill>
                <a:latin typeface="Calibri"/>
                <a:cs typeface="Calibri"/>
              </a:rPr>
              <a:t>3</a:t>
            </a:r>
            <a:endParaRPr sz="3446">
              <a:latin typeface="Calibri"/>
              <a:cs typeface="Calibri"/>
            </a:endParaRPr>
          </a:p>
        </p:txBody>
      </p:sp>
      <p:sp>
        <p:nvSpPr>
          <p:cNvPr id="37" name="object 37"/>
          <p:cNvSpPr/>
          <p:nvPr/>
        </p:nvSpPr>
        <p:spPr>
          <a:xfrm>
            <a:off x="2963117" y="5743506"/>
            <a:ext cx="403648" cy="391557"/>
          </a:xfrm>
          <a:custGeom>
            <a:avLst/>
            <a:gdLst/>
            <a:ahLst/>
            <a:cxnLst/>
            <a:rect l="l" t="t" r="r" b="b"/>
            <a:pathLst>
              <a:path w="445135" h="431800">
                <a:moveTo>
                  <a:pt x="0" y="215833"/>
                </a:moveTo>
                <a:lnTo>
                  <a:pt x="5871" y="166345"/>
                </a:lnTo>
                <a:lnTo>
                  <a:pt x="22598" y="120915"/>
                </a:lnTo>
                <a:lnTo>
                  <a:pt x="48843" y="80840"/>
                </a:lnTo>
                <a:lnTo>
                  <a:pt x="83274" y="47416"/>
                </a:lnTo>
                <a:lnTo>
                  <a:pt x="124556" y="21937"/>
                </a:lnTo>
                <a:lnTo>
                  <a:pt x="171353" y="5700"/>
                </a:lnTo>
                <a:lnTo>
                  <a:pt x="222332" y="0"/>
                </a:lnTo>
                <a:lnTo>
                  <a:pt x="273311" y="5700"/>
                </a:lnTo>
                <a:lnTo>
                  <a:pt x="320108" y="21937"/>
                </a:lnTo>
                <a:lnTo>
                  <a:pt x="361389" y="47416"/>
                </a:lnTo>
                <a:lnTo>
                  <a:pt x="395820" y="80840"/>
                </a:lnTo>
                <a:lnTo>
                  <a:pt x="422066" y="120915"/>
                </a:lnTo>
                <a:lnTo>
                  <a:pt x="438792" y="166345"/>
                </a:lnTo>
                <a:lnTo>
                  <a:pt x="444664" y="215833"/>
                </a:lnTo>
                <a:lnTo>
                  <a:pt x="438792" y="265322"/>
                </a:lnTo>
                <a:lnTo>
                  <a:pt x="422066" y="310751"/>
                </a:lnTo>
                <a:lnTo>
                  <a:pt x="395820" y="350826"/>
                </a:lnTo>
                <a:lnTo>
                  <a:pt x="361389" y="384251"/>
                </a:lnTo>
                <a:lnTo>
                  <a:pt x="320108" y="409729"/>
                </a:lnTo>
                <a:lnTo>
                  <a:pt x="273311" y="425967"/>
                </a:lnTo>
                <a:lnTo>
                  <a:pt x="222332" y="431667"/>
                </a:lnTo>
                <a:lnTo>
                  <a:pt x="171353" y="425967"/>
                </a:lnTo>
                <a:lnTo>
                  <a:pt x="124556" y="409729"/>
                </a:lnTo>
                <a:lnTo>
                  <a:pt x="83274" y="384251"/>
                </a:lnTo>
                <a:lnTo>
                  <a:pt x="48843" y="350826"/>
                </a:lnTo>
                <a:lnTo>
                  <a:pt x="22598" y="310751"/>
                </a:lnTo>
                <a:lnTo>
                  <a:pt x="5871" y="265322"/>
                </a:lnTo>
                <a:lnTo>
                  <a:pt x="0" y="215833"/>
                </a:lnTo>
                <a:close/>
              </a:path>
            </a:pathLst>
          </a:custGeom>
          <a:ln w="12704">
            <a:solidFill>
              <a:srgbClr val="ADB9CA"/>
            </a:solidFill>
          </a:ln>
        </p:spPr>
        <p:txBody>
          <a:bodyPr wrap="square" lIns="0" tIns="0" rIns="0" bIns="0" rtlCol="0"/>
          <a:lstStyle/>
          <a:p>
            <a:endParaRPr sz="1632"/>
          </a:p>
        </p:txBody>
      </p:sp>
      <p:grpSp>
        <p:nvGrpSpPr>
          <p:cNvPr id="38" name="object 38"/>
          <p:cNvGrpSpPr/>
          <p:nvPr/>
        </p:nvGrpSpPr>
        <p:grpSpPr>
          <a:xfrm>
            <a:off x="80682" y="1996786"/>
            <a:ext cx="8610535" cy="4783188"/>
            <a:chOff x="-1286860" y="2202010"/>
            <a:chExt cx="9495508" cy="5274793"/>
          </a:xfrm>
        </p:grpSpPr>
        <p:sp>
          <p:nvSpPr>
            <p:cNvPr id="39" name="object 39"/>
            <p:cNvSpPr/>
            <p:nvPr/>
          </p:nvSpPr>
          <p:spPr>
            <a:xfrm>
              <a:off x="4692650" y="4806949"/>
              <a:ext cx="559435" cy="533400"/>
            </a:xfrm>
            <a:custGeom>
              <a:avLst/>
              <a:gdLst/>
              <a:ahLst/>
              <a:cxnLst/>
              <a:rect l="l" t="t" r="r" b="b"/>
              <a:pathLst>
                <a:path w="559435" h="533400">
                  <a:moveTo>
                    <a:pt x="0" y="266617"/>
                  </a:moveTo>
                  <a:lnTo>
                    <a:pt x="4503" y="218692"/>
                  </a:lnTo>
                  <a:lnTo>
                    <a:pt x="17486" y="173586"/>
                  </a:lnTo>
                  <a:lnTo>
                    <a:pt x="38160" y="132050"/>
                  </a:lnTo>
                  <a:lnTo>
                    <a:pt x="65735" y="94839"/>
                  </a:lnTo>
                  <a:lnTo>
                    <a:pt x="99422" y="62705"/>
                  </a:lnTo>
                  <a:lnTo>
                    <a:pt x="138432" y="36401"/>
                  </a:lnTo>
                  <a:lnTo>
                    <a:pt x="181975" y="16680"/>
                  </a:lnTo>
                  <a:lnTo>
                    <a:pt x="229262" y="4295"/>
                  </a:lnTo>
                  <a:lnTo>
                    <a:pt x="279503" y="0"/>
                  </a:lnTo>
                  <a:lnTo>
                    <a:pt x="329744" y="4295"/>
                  </a:lnTo>
                  <a:lnTo>
                    <a:pt x="377031" y="16680"/>
                  </a:lnTo>
                  <a:lnTo>
                    <a:pt x="420574" y="36401"/>
                  </a:lnTo>
                  <a:lnTo>
                    <a:pt x="459583" y="62705"/>
                  </a:lnTo>
                  <a:lnTo>
                    <a:pt x="493271" y="94839"/>
                  </a:lnTo>
                  <a:lnTo>
                    <a:pt x="520846" y="132050"/>
                  </a:lnTo>
                  <a:lnTo>
                    <a:pt x="541520" y="173586"/>
                  </a:lnTo>
                  <a:lnTo>
                    <a:pt x="554503" y="218692"/>
                  </a:lnTo>
                  <a:lnTo>
                    <a:pt x="559006" y="266617"/>
                  </a:lnTo>
                  <a:lnTo>
                    <a:pt x="554503" y="314542"/>
                  </a:lnTo>
                  <a:lnTo>
                    <a:pt x="541520" y="359649"/>
                  </a:lnTo>
                  <a:lnTo>
                    <a:pt x="520846" y="401184"/>
                  </a:lnTo>
                  <a:lnTo>
                    <a:pt x="493271" y="438395"/>
                  </a:lnTo>
                  <a:lnTo>
                    <a:pt x="459583" y="470530"/>
                  </a:lnTo>
                  <a:lnTo>
                    <a:pt x="420574" y="496834"/>
                  </a:lnTo>
                  <a:lnTo>
                    <a:pt x="377031" y="516555"/>
                  </a:lnTo>
                  <a:lnTo>
                    <a:pt x="329744" y="528939"/>
                  </a:lnTo>
                  <a:lnTo>
                    <a:pt x="279503" y="533235"/>
                  </a:lnTo>
                  <a:lnTo>
                    <a:pt x="229262" y="528939"/>
                  </a:lnTo>
                  <a:lnTo>
                    <a:pt x="181975" y="516555"/>
                  </a:lnTo>
                  <a:lnTo>
                    <a:pt x="138432" y="496834"/>
                  </a:lnTo>
                  <a:lnTo>
                    <a:pt x="99422" y="470530"/>
                  </a:lnTo>
                  <a:lnTo>
                    <a:pt x="65735" y="438395"/>
                  </a:lnTo>
                  <a:lnTo>
                    <a:pt x="38160" y="401184"/>
                  </a:lnTo>
                  <a:lnTo>
                    <a:pt x="17486" y="359649"/>
                  </a:lnTo>
                  <a:lnTo>
                    <a:pt x="4503" y="314542"/>
                  </a:lnTo>
                  <a:lnTo>
                    <a:pt x="0" y="266617"/>
                  </a:lnTo>
                  <a:close/>
                </a:path>
              </a:pathLst>
            </a:custGeom>
            <a:ln w="12704">
              <a:solidFill>
                <a:srgbClr val="ADB9CA"/>
              </a:solidFill>
            </a:ln>
          </p:spPr>
          <p:txBody>
            <a:bodyPr wrap="square" lIns="0" tIns="0" rIns="0" bIns="0" rtlCol="0"/>
            <a:lstStyle/>
            <a:p>
              <a:endParaRPr sz="1632"/>
            </a:p>
          </p:txBody>
        </p:sp>
        <p:sp>
          <p:nvSpPr>
            <p:cNvPr id="40" name="object 40"/>
            <p:cNvSpPr/>
            <p:nvPr/>
          </p:nvSpPr>
          <p:spPr>
            <a:xfrm>
              <a:off x="1098550" y="4794249"/>
              <a:ext cx="11430" cy="721360"/>
            </a:xfrm>
            <a:custGeom>
              <a:avLst/>
              <a:gdLst/>
              <a:ahLst/>
              <a:cxnLst/>
              <a:rect l="l" t="t" r="r" b="b"/>
              <a:pathLst>
                <a:path w="11430" h="721360">
                  <a:moveTo>
                    <a:pt x="0" y="0"/>
                  </a:moveTo>
                  <a:lnTo>
                    <a:pt x="10838" y="720772"/>
                  </a:lnTo>
                </a:path>
              </a:pathLst>
            </a:custGeom>
            <a:ln w="27965">
              <a:solidFill>
                <a:srgbClr val="385723"/>
              </a:solidFill>
            </a:ln>
          </p:spPr>
          <p:txBody>
            <a:bodyPr wrap="square" lIns="0" tIns="0" rIns="0" bIns="0" rtlCol="0"/>
            <a:lstStyle/>
            <a:p>
              <a:endParaRPr sz="1632"/>
            </a:p>
          </p:txBody>
        </p:sp>
        <p:sp>
          <p:nvSpPr>
            <p:cNvPr id="41" name="object 41"/>
            <p:cNvSpPr/>
            <p:nvPr/>
          </p:nvSpPr>
          <p:spPr>
            <a:xfrm>
              <a:off x="1098550" y="5518150"/>
              <a:ext cx="6664959" cy="0"/>
            </a:xfrm>
            <a:custGeom>
              <a:avLst/>
              <a:gdLst/>
              <a:ahLst/>
              <a:cxnLst/>
              <a:rect l="l" t="t" r="r" b="b"/>
              <a:pathLst>
                <a:path w="6664959">
                  <a:moveTo>
                    <a:pt x="0" y="0"/>
                  </a:moveTo>
                  <a:lnTo>
                    <a:pt x="6664438" y="0"/>
                  </a:lnTo>
                </a:path>
              </a:pathLst>
            </a:custGeom>
            <a:ln w="27965">
              <a:solidFill>
                <a:srgbClr val="385723"/>
              </a:solidFill>
            </a:ln>
          </p:spPr>
          <p:txBody>
            <a:bodyPr wrap="square" lIns="0" tIns="0" rIns="0" bIns="0" rtlCol="0"/>
            <a:lstStyle/>
            <a:p>
              <a:endParaRPr sz="1632"/>
            </a:p>
          </p:txBody>
        </p:sp>
        <p:sp>
          <p:nvSpPr>
            <p:cNvPr id="42" name="object 42"/>
            <p:cNvSpPr/>
            <p:nvPr/>
          </p:nvSpPr>
          <p:spPr>
            <a:xfrm>
              <a:off x="7753349" y="4731001"/>
              <a:ext cx="1905" cy="815975"/>
            </a:xfrm>
            <a:custGeom>
              <a:avLst/>
              <a:gdLst/>
              <a:ahLst/>
              <a:cxnLst/>
              <a:rect l="l" t="t" r="r" b="b"/>
              <a:pathLst>
                <a:path w="1904" h="815975">
                  <a:moveTo>
                    <a:pt x="1355" y="815611"/>
                  </a:moveTo>
                  <a:lnTo>
                    <a:pt x="0" y="0"/>
                  </a:lnTo>
                </a:path>
              </a:pathLst>
            </a:custGeom>
            <a:ln w="27965">
              <a:solidFill>
                <a:srgbClr val="385723"/>
              </a:solidFill>
            </a:ln>
          </p:spPr>
          <p:txBody>
            <a:bodyPr wrap="square" lIns="0" tIns="0" rIns="0" bIns="0" rtlCol="0"/>
            <a:lstStyle/>
            <a:p>
              <a:endParaRPr sz="1632"/>
            </a:p>
          </p:txBody>
        </p:sp>
        <p:sp>
          <p:nvSpPr>
            <p:cNvPr id="43" name="object 43"/>
            <p:cNvSpPr/>
            <p:nvPr/>
          </p:nvSpPr>
          <p:spPr>
            <a:xfrm>
              <a:off x="7753353" y="4686262"/>
              <a:ext cx="455295" cy="114935"/>
            </a:xfrm>
            <a:custGeom>
              <a:avLst/>
              <a:gdLst/>
              <a:ahLst/>
              <a:cxnLst/>
              <a:rect l="l" t="t" r="r" b="b"/>
              <a:pathLst>
                <a:path w="455295" h="114935">
                  <a:moveTo>
                    <a:pt x="340753" y="0"/>
                  </a:moveTo>
                  <a:lnTo>
                    <a:pt x="366153" y="38125"/>
                  </a:lnTo>
                  <a:lnTo>
                    <a:pt x="0" y="38125"/>
                  </a:lnTo>
                  <a:lnTo>
                    <a:pt x="0" y="76250"/>
                  </a:lnTo>
                  <a:lnTo>
                    <a:pt x="366153" y="76250"/>
                  </a:lnTo>
                  <a:lnTo>
                    <a:pt x="340753" y="114376"/>
                  </a:lnTo>
                  <a:lnTo>
                    <a:pt x="455053" y="57188"/>
                  </a:lnTo>
                  <a:lnTo>
                    <a:pt x="340753" y="0"/>
                  </a:lnTo>
                  <a:close/>
                </a:path>
              </a:pathLst>
            </a:custGeom>
            <a:solidFill>
              <a:srgbClr val="385723"/>
            </a:solidFill>
          </p:spPr>
          <p:txBody>
            <a:bodyPr wrap="square" lIns="0" tIns="0" rIns="0" bIns="0" rtlCol="0"/>
            <a:lstStyle/>
            <a:p>
              <a:endParaRPr sz="1632"/>
            </a:p>
          </p:txBody>
        </p:sp>
        <p:pic>
          <p:nvPicPr>
            <p:cNvPr id="44" name="object 44"/>
            <p:cNvPicPr/>
            <p:nvPr/>
          </p:nvPicPr>
          <p:blipFill>
            <a:blip r:embed="rId7" cstate="print"/>
            <a:stretch>
              <a:fillRect/>
            </a:stretch>
          </p:blipFill>
          <p:spPr>
            <a:xfrm>
              <a:off x="5253508" y="2202010"/>
              <a:ext cx="298281" cy="620863"/>
            </a:xfrm>
            <a:prstGeom prst="rect">
              <a:avLst/>
            </a:prstGeom>
          </p:spPr>
        </p:pic>
        <p:pic>
          <p:nvPicPr>
            <p:cNvPr id="45" name="object 45"/>
            <p:cNvPicPr/>
            <p:nvPr/>
          </p:nvPicPr>
          <p:blipFill>
            <a:blip r:embed="rId8" cstate="print"/>
            <a:stretch>
              <a:fillRect/>
            </a:stretch>
          </p:blipFill>
          <p:spPr>
            <a:xfrm>
              <a:off x="-1286860" y="6765609"/>
              <a:ext cx="1581352" cy="711194"/>
            </a:xfrm>
            <a:prstGeom prst="rect">
              <a:avLst/>
            </a:prstGeom>
          </p:spPr>
        </p:pic>
        <p:sp>
          <p:nvSpPr>
            <p:cNvPr id="47" name="object 47"/>
            <p:cNvSpPr/>
            <p:nvPr/>
          </p:nvSpPr>
          <p:spPr>
            <a:xfrm>
              <a:off x="4622800" y="3848094"/>
              <a:ext cx="711200" cy="495300"/>
            </a:xfrm>
            <a:custGeom>
              <a:avLst/>
              <a:gdLst/>
              <a:ahLst/>
              <a:cxnLst/>
              <a:rect l="l" t="t" r="r" b="b"/>
              <a:pathLst>
                <a:path w="711200" h="495300">
                  <a:moveTo>
                    <a:pt x="711200" y="0"/>
                  </a:moveTo>
                  <a:lnTo>
                    <a:pt x="0" y="0"/>
                  </a:lnTo>
                  <a:lnTo>
                    <a:pt x="0" y="495300"/>
                  </a:lnTo>
                  <a:lnTo>
                    <a:pt x="711200" y="495300"/>
                  </a:lnTo>
                  <a:lnTo>
                    <a:pt x="711200" y="0"/>
                  </a:lnTo>
                  <a:close/>
                </a:path>
              </a:pathLst>
            </a:custGeom>
            <a:solidFill>
              <a:srgbClr val="FFFFFF"/>
            </a:solidFill>
          </p:spPr>
          <p:txBody>
            <a:bodyPr wrap="square" lIns="0" tIns="0" rIns="0" bIns="0" rtlCol="0"/>
            <a:lstStyle/>
            <a:p>
              <a:endParaRPr sz="1632"/>
            </a:p>
          </p:txBody>
        </p:sp>
      </p:grpSp>
      <p:sp>
        <p:nvSpPr>
          <p:cNvPr id="48" name="object 48"/>
          <p:cNvSpPr txBox="1"/>
          <p:nvPr/>
        </p:nvSpPr>
        <p:spPr>
          <a:xfrm>
            <a:off x="3084308" y="5119622"/>
            <a:ext cx="2168533" cy="607154"/>
          </a:xfrm>
          <a:prstGeom prst="rect">
            <a:avLst/>
          </a:prstGeom>
        </p:spPr>
        <p:txBody>
          <a:bodyPr vert="horz" wrap="square" lIns="0" tIns="0" rIns="0" bIns="0" rtlCol="0">
            <a:spAutoFit/>
          </a:bodyPr>
          <a:lstStyle/>
          <a:p>
            <a:pPr marL="367372" indent="-332823">
              <a:lnSpc>
                <a:spcPts val="1451"/>
              </a:lnSpc>
              <a:buClr>
                <a:srgbClr val="ADB9CA"/>
              </a:buClr>
              <a:buSzPct val="133333"/>
              <a:buFont typeface="Calibri"/>
              <a:buAutoNum type="arabicPlain"/>
              <a:tabLst>
                <a:tab pos="367372" algn="l"/>
              </a:tabLst>
            </a:pPr>
            <a:r>
              <a:rPr sz="1360" b="1" dirty="0">
                <a:latin typeface="Arial"/>
                <a:cs typeface="Arial"/>
              </a:rPr>
              <a:t>Sequence</a:t>
            </a:r>
            <a:r>
              <a:rPr sz="1360" b="1" spc="91" dirty="0">
                <a:latin typeface="Arial"/>
                <a:cs typeface="Arial"/>
              </a:rPr>
              <a:t> </a:t>
            </a:r>
            <a:r>
              <a:rPr sz="1360" b="1" dirty="0">
                <a:latin typeface="Arial"/>
                <a:cs typeface="Arial"/>
              </a:rPr>
              <a:t>of</a:t>
            </a:r>
            <a:r>
              <a:rPr sz="1360" b="1" spc="-18" dirty="0">
                <a:latin typeface="Arial"/>
                <a:cs typeface="Arial"/>
              </a:rPr>
              <a:t> </a:t>
            </a:r>
            <a:r>
              <a:rPr sz="1360" b="1" spc="-9" dirty="0">
                <a:latin typeface="Arial"/>
                <a:cs typeface="Arial"/>
              </a:rPr>
              <a:t>actions</a:t>
            </a:r>
            <a:endParaRPr sz="1360">
              <a:latin typeface="Arial"/>
              <a:cs typeface="Arial"/>
            </a:endParaRPr>
          </a:p>
          <a:p>
            <a:pPr marL="367372" indent="-332823">
              <a:lnSpc>
                <a:spcPts val="1496"/>
              </a:lnSpc>
              <a:buClr>
                <a:srgbClr val="ADB9CA"/>
              </a:buClr>
              <a:buSzPct val="133333"/>
              <a:buFont typeface="Calibri"/>
              <a:buAutoNum type="arabicPlain"/>
              <a:tabLst>
                <a:tab pos="367372" algn="l"/>
              </a:tabLst>
            </a:pPr>
            <a:r>
              <a:rPr sz="1360" b="1" dirty="0">
                <a:latin typeface="Arial"/>
                <a:cs typeface="Arial"/>
              </a:rPr>
              <a:t>and their</a:t>
            </a:r>
            <a:r>
              <a:rPr sz="1360" b="1" spc="109" dirty="0">
                <a:latin typeface="Arial"/>
                <a:cs typeface="Arial"/>
              </a:rPr>
              <a:t> </a:t>
            </a:r>
            <a:r>
              <a:rPr sz="1360" b="1" spc="-9" dirty="0">
                <a:latin typeface="Arial"/>
                <a:cs typeface="Arial"/>
              </a:rPr>
              <a:t>refection</a:t>
            </a:r>
            <a:endParaRPr sz="1360">
              <a:latin typeface="Arial"/>
              <a:cs typeface="Arial"/>
            </a:endParaRPr>
          </a:p>
          <a:p>
            <a:pPr marL="367372" indent="-327065">
              <a:lnSpc>
                <a:spcPts val="1859"/>
              </a:lnSpc>
              <a:buClr>
                <a:srgbClr val="ADB9CA"/>
              </a:buClr>
              <a:buSzPct val="133333"/>
              <a:buFont typeface="Calibri"/>
              <a:buAutoNum type="arabicPlain"/>
              <a:tabLst>
                <a:tab pos="367372" algn="l"/>
              </a:tabLst>
            </a:pPr>
            <a:r>
              <a:rPr sz="1360" b="1" dirty="0">
                <a:latin typeface="Arial"/>
                <a:cs typeface="Arial"/>
              </a:rPr>
              <a:t>in mutual</a:t>
            </a:r>
            <a:r>
              <a:rPr sz="1360" b="1" spc="82" dirty="0">
                <a:latin typeface="Arial"/>
                <a:cs typeface="Arial"/>
              </a:rPr>
              <a:t> </a:t>
            </a:r>
            <a:r>
              <a:rPr sz="1360" b="1" spc="-9" dirty="0">
                <a:latin typeface="Arial"/>
                <a:cs typeface="Arial"/>
              </a:rPr>
              <a:t>settlements</a:t>
            </a:r>
            <a:endParaRPr sz="1360">
              <a:latin typeface="Arial"/>
              <a:cs typeface="Arial"/>
            </a:endParaRPr>
          </a:p>
        </p:txBody>
      </p:sp>
      <p:sp>
        <p:nvSpPr>
          <p:cNvPr id="49" name="object 49"/>
          <p:cNvSpPr txBox="1"/>
          <p:nvPr/>
        </p:nvSpPr>
        <p:spPr>
          <a:xfrm>
            <a:off x="5510596" y="3513311"/>
            <a:ext cx="509599" cy="388527"/>
          </a:xfrm>
          <a:prstGeom prst="rect">
            <a:avLst/>
          </a:prstGeom>
        </p:spPr>
        <p:txBody>
          <a:bodyPr vert="horz" wrap="square" lIns="0" tIns="11516" rIns="0" bIns="0" rtlCol="0">
            <a:spAutoFit/>
          </a:bodyPr>
          <a:lstStyle/>
          <a:p>
            <a:pPr marL="11516">
              <a:spcBef>
                <a:spcPts val="91"/>
              </a:spcBef>
            </a:pPr>
            <a:r>
              <a:rPr sz="907" b="1" spc="-9" dirty="0">
                <a:solidFill>
                  <a:srgbClr val="7F7F7F"/>
                </a:solidFill>
                <a:latin typeface="Arial"/>
                <a:cs typeface="Arial"/>
              </a:rPr>
              <a:t>ROUTER</a:t>
            </a:r>
            <a:endParaRPr sz="907">
              <a:latin typeface="Arial"/>
              <a:cs typeface="Arial"/>
            </a:endParaRPr>
          </a:p>
          <a:p>
            <a:pPr marL="23033"/>
            <a:r>
              <a:rPr sz="1542" b="1" spc="-18" dirty="0">
                <a:solidFill>
                  <a:srgbClr val="FFC000"/>
                </a:solidFill>
                <a:latin typeface="Arial"/>
                <a:cs typeface="Arial"/>
              </a:rPr>
              <a:t>NIPS</a:t>
            </a:r>
            <a:endParaRPr sz="1542">
              <a:latin typeface="Arial"/>
              <a:cs typeface="Arial"/>
            </a:endParaRPr>
          </a:p>
        </p:txBody>
      </p:sp>
      <p:grpSp>
        <p:nvGrpSpPr>
          <p:cNvPr id="50" name="object 50"/>
          <p:cNvGrpSpPr/>
          <p:nvPr/>
        </p:nvGrpSpPr>
        <p:grpSpPr>
          <a:xfrm>
            <a:off x="1765844" y="2061430"/>
            <a:ext cx="4502902" cy="2165078"/>
            <a:chOff x="571500" y="2273299"/>
            <a:chExt cx="4965700" cy="2387600"/>
          </a:xfrm>
        </p:grpSpPr>
        <p:pic>
          <p:nvPicPr>
            <p:cNvPr id="51" name="object 51"/>
            <p:cNvPicPr/>
            <p:nvPr/>
          </p:nvPicPr>
          <p:blipFill>
            <a:blip r:embed="rId9" cstate="print"/>
            <a:stretch>
              <a:fillRect/>
            </a:stretch>
          </p:blipFill>
          <p:spPr>
            <a:xfrm>
              <a:off x="571500" y="3670299"/>
              <a:ext cx="990600" cy="990595"/>
            </a:xfrm>
            <a:prstGeom prst="rect">
              <a:avLst/>
            </a:prstGeom>
          </p:spPr>
        </p:pic>
        <p:pic>
          <p:nvPicPr>
            <p:cNvPr id="52" name="object 52"/>
            <p:cNvPicPr/>
            <p:nvPr/>
          </p:nvPicPr>
          <p:blipFill>
            <a:blip r:embed="rId10" cstate="print"/>
            <a:stretch>
              <a:fillRect/>
            </a:stretch>
          </p:blipFill>
          <p:spPr>
            <a:xfrm>
              <a:off x="5270501" y="2273299"/>
              <a:ext cx="266698" cy="469894"/>
            </a:xfrm>
            <a:prstGeom prst="rect">
              <a:avLst/>
            </a:prstGeom>
          </p:spPr>
        </p:pic>
      </p:grpSp>
      <p:sp>
        <p:nvSpPr>
          <p:cNvPr id="46" name="正方形/長方形 45">
            <a:extLst>
              <a:ext uri="{FF2B5EF4-FFF2-40B4-BE49-F238E27FC236}">
                <a16:creationId xmlns:a16="http://schemas.microsoft.com/office/drawing/2014/main" id="{4937CDFC-8E5B-65FB-A02B-F36492CB02F7}"/>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 PAY </a:t>
            </a:r>
            <a:r>
              <a:rPr kumimoji="1" lang="ja-JP" altLang="en-US" sz="2400" b="1" dirty="0">
                <a:latin typeface="BIZ UDPゴシック" panose="020B0400000000000000" pitchFamily="50" charset="-128"/>
                <a:ea typeface="BIZ UDPゴシック" panose="020B0400000000000000" pitchFamily="50" charset="-128"/>
              </a:rPr>
              <a:t>特徴</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07583-D1DC-CBDD-A269-FA59A0DDFD6F}"/>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A1C6D8D-FB6B-A423-2994-0D9718905FB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Pay QR</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65907CDA-48E1-D647-A5B4-85B260A9C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246"/>
            <a:ext cx="12192000" cy="4989741"/>
          </a:xfrm>
          <a:prstGeom prst="rect">
            <a:avLst/>
          </a:prstGeom>
        </p:spPr>
      </p:pic>
    </p:spTree>
    <p:extLst>
      <p:ext uri="{BB962C8B-B14F-4D97-AF65-F5344CB8AC3E}">
        <p14:creationId xmlns:p14="http://schemas.microsoft.com/office/powerpoint/2010/main" val="360775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CDFBE82-BD9A-0837-E644-0A34A48055FF}"/>
              </a:ext>
            </a:extLst>
          </p:cNvPr>
          <p:cNvPicPr>
            <a:picLocks noChangeAspect="1"/>
          </p:cNvPicPr>
          <p:nvPr/>
        </p:nvPicPr>
        <p:blipFill>
          <a:blip r:embed="rId2"/>
          <a:stretch>
            <a:fillRect/>
          </a:stretch>
        </p:blipFill>
        <p:spPr>
          <a:xfrm>
            <a:off x="552957" y="813985"/>
            <a:ext cx="1874402" cy="1965954"/>
          </a:xfrm>
          <a:prstGeom prst="rect">
            <a:avLst/>
          </a:prstGeom>
        </p:spPr>
      </p:pic>
      <p:pic>
        <p:nvPicPr>
          <p:cNvPr id="24" name="図 23">
            <a:extLst>
              <a:ext uri="{FF2B5EF4-FFF2-40B4-BE49-F238E27FC236}">
                <a16:creationId xmlns:a16="http://schemas.microsoft.com/office/drawing/2014/main" id="{1390CD73-19C6-0451-4A44-2CB24247F86F}"/>
              </a:ext>
            </a:extLst>
          </p:cNvPr>
          <p:cNvPicPr>
            <a:picLocks noChangeAspect="1"/>
          </p:cNvPicPr>
          <p:nvPr/>
        </p:nvPicPr>
        <p:blipFill>
          <a:blip r:embed="rId3"/>
          <a:stretch>
            <a:fillRect/>
          </a:stretch>
        </p:blipFill>
        <p:spPr>
          <a:xfrm>
            <a:off x="9261017" y="4642260"/>
            <a:ext cx="2090062" cy="1995298"/>
          </a:xfrm>
          <a:prstGeom prst="rect">
            <a:avLst/>
          </a:prstGeom>
        </p:spPr>
      </p:pic>
      <p:pic>
        <p:nvPicPr>
          <p:cNvPr id="22" name="図 21">
            <a:extLst>
              <a:ext uri="{FF2B5EF4-FFF2-40B4-BE49-F238E27FC236}">
                <a16:creationId xmlns:a16="http://schemas.microsoft.com/office/drawing/2014/main" id="{3E3C5189-1AE8-EC12-4B77-8ACDF0CABAF0}"/>
              </a:ext>
            </a:extLst>
          </p:cNvPr>
          <p:cNvPicPr>
            <a:picLocks noChangeAspect="1"/>
          </p:cNvPicPr>
          <p:nvPr/>
        </p:nvPicPr>
        <p:blipFill>
          <a:blip r:embed="rId4"/>
          <a:stretch>
            <a:fillRect/>
          </a:stretch>
        </p:blipFill>
        <p:spPr>
          <a:xfrm>
            <a:off x="587498" y="4787534"/>
            <a:ext cx="1805320" cy="868132"/>
          </a:xfrm>
          <a:prstGeom prst="rect">
            <a:avLst/>
          </a:prstGeom>
        </p:spPr>
      </p:pic>
      <p:pic>
        <p:nvPicPr>
          <p:cNvPr id="20" name="図 19">
            <a:extLst>
              <a:ext uri="{FF2B5EF4-FFF2-40B4-BE49-F238E27FC236}">
                <a16:creationId xmlns:a16="http://schemas.microsoft.com/office/drawing/2014/main" id="{EBAA469A-9ACE-0F68-B71E-F1A29DDF4B7D}"/>
              </a:ext>
            </a:extLst>
          </p:cNvPr>
          <p:cNvPicPr>
            <a:picLocks noChangeAspect="1"/>
          </p:cNvPicPr>
          <p:nvPr/>
        </p:nvPicPr>
        <p:blipFill>
          <a:blip r:embed="rId5"/>
          <a:stretch>
            <a:fillRect/>
          </a:stretch>
        </p:blipFill>
        <p:spPr>
          <a:xfrm>
            <a:off x="9252853" y="652463"/>
            <a:ext cx="2098226" cy="2169873"/>
          </a:xfrm>
          <a:prstGeom prst="rect">
            <a:avLst/>
          </a:prstGeom>
        </p:spPr>
      </p:pic>
      <p:pic>
        <p:nvPicPr>
          <p:cNvPr id="52228" name="Picture 4">
            <a:extLst>
              <a:ext uri="{FF2B5EF4-FFF2-40B4-BE49-F238E27FC236}">
                <a16:creationId xmlns:a16="http://schemas.microsoft.com/office/drawing/2014/main" id="{7FF8C1E4-A2A9-C5C2-D34C-3F6F9E3841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518" y="538843"/>
            <a:ext cx="6258981" cy="5838378"/>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F2A8E45F-4D8D-68E4-00B3-0012E9B59F80}"/>
              </a:ext>
            </a:extLst>
          </p:cNvPr>
          <p:cNvSpPr/>
          <p:nvPr/>
        </p:nvSpPr>
        <p:spPr>
          <a:xfrm>
            <a:off x="840921" y="1110339"/>
            <a:ext cx="9846129" cy="5388406"/>
          </a:xfrm>
          <a:custGeom>
            <a:avLst/>
            <a:gdLst>
              <a:gd name="connsiteX0" fmla="*/ 0 w 9846129"/>
              <a:gd name="connsiteY0" fmla="*/ 2694203 h 5388406"/>
              <a:gd name="connsiteX1" fmla="*/ 4923065 w 9846129"/>
              <a:gd name="connsiteY1" fmla="*/ 0 h 5388406"/>
              <a:gd name="connsiteX2" fmla="*/ 9846130 w 9846129"/>
              <a:gd name="connsiteY2" fmla="*/ 2694203 h 5388406"/>
              <a:gd name="connsiteX3" fmla="*/ 4923065 w 9846129"/>
              <a:gd name="connsiteY3" fmla="*/ 5388406 h 5388406"/>
              <a:gd name="connsiteX4" fmla="*/ 0 w 9846129"/>
              <a:gd name="connsiteY4" fmla="*/ 2694203 h 5388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6129" h="5388406" extrusionOk="0">
                <a:moveTo>
                  <a:pt x="0" y="2694203"/>
                </a:moveTo>
                <a:cubicBezTo>
                  <a:pt x="-63573" y="1151779"/>
                  <a:pt x="1567406" y="92162"/>
                  <a:pt x="4923065" y="0"/>
                </a:cubicBezTo>
                <a:cubicBezTo>
                  <a:pt x="7555505" y="-45403"/>
                  <a:pt x="10002124" y="1150650"/>
                  <a:pt x="9846130" y="2694203"/>
                </a:cubicBezTo>
                <a:cubicBezTo>
                  <a:pt x="9866871" y="4478601"/>
                  <a:pt x="7506470" y="5549377"/>
                  <a:pt x="4923065" y="5388406"/>
                </a:cubicBezTo>
                <a:cubicBezTo>
                  <a:pt x="2411264" y="5722786"/>
                  <a:pt x="-146057" y="4047057"/>
                  <a:pt x="0" y="2694203"/>
                </a:cubicBezTo>
                <a:close/>
              </a:path>
            </a:pathLst>
          </a:custGeom>
          <a:noFill/>
          <a:ln>
            <a:solidFill>
              <a:schemeClr val="tx1"/>
            </a:solidFill>
            <a:prstDash val="dash"/>
            <a:extLst>
              <a:ext uri="{C807C97D-BFC1-408E-A445-0C87EB9F89A2}">
                <ask:lineSketchStyleProps xmlns:ask="http://schemas.microsoft.com/office/drawing/2018/sketchyshapes" sd="11533988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２１世紀のグレートゲーム＠</a:t>
            </a:r>
            <a:r>
              <a:rPr kumimoji="1" lang="en-US" altLang="ja-JP" sz="2400" b="1" dirty="0">
                <a:latin typeface="BIZ UDPゴシック" panose="020B0400000000000000" pitchFamily="50" charset="-128"/>
                <a:ea typeface="BIZ UDPゴシック" panose="020B0400000000000000" pitchFamily="50" charset="-128"/>
              </a:rPr>
              <a:t>BRICS</a:t>
            </a:r>
            <a:r>
              <a:rPr kumimoji="1" lang="ja-JP" altLang="en-US" sz="2400" b="1" dirty="0">
                <a:latin typeface="BIZ UDPゴシック" panose="020B0400000000000000" pitchFamily="50" charset="-128"/>
                <a:ea typeface="BIZ UDPゴシック" panose="020B0400000000000000" pitchFamily="50" charset="-128"/>
              </a:rPr>
              <a:t>ブリッジ</a:t>
            </a:r>
          </a:p>
        </p:txBody>
      </p:sp>
      <p:sp>
        <p:nvSpPr>
          <p:cNvPr id="3" name="四角形: 角を丸くする 2">
            <a:extLst>
              <a:ext uri="{FF2B5EF4-FFF2-40B4-BE49-F238E27FC236}">
                <a16:creationId xmlns:a16="http://schemas.microsoft.com/office/drawing/2014/main" id="{E30BBC57-33D0-C2FE-936D-D83E077574EB}"/>
              </a:ext>
            </a:extLst>
          </p:cNvPr>
          <p:cNvSpPr/>
          <p:nvPr/>
        </p:nvSpPr>
        <p:spPr>
          <a:xfrm>
            <a:off x="4946545" y="877673"/>
            <a:ext cx="1805320" cy="395956"/>
          </a:xfrm>
          <a:prstGeom prst="roundRect">
            <a:avLst>
              <a:gd name="adj" fmla="val 412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北極海航路</a:t>
            </a:r>
          </a:p>
        </p:txBody>
      </p:sp>
      <p:sp>
        <p:nvSpPr>
          <p:cNvPr id="6" name="四角形: 角を丸くする 5">
            <a:extLst>
              <a:ext uri="{FF2B5EF4-FFF2-40B4-BE49-F238E27FC236}">
                <a16:creationId xmlns:a16="http://schemas.microsoft.com/office/drawing/2014/main" id="{18F064C7-F9B6-FD3F-B3AE-339B63B9C43A}"/>
              </a:ext>
            </a:extLst>
          </p:cNvPr>
          <p:cNvSpPr/>
          <p:nvPr/>
        </p:nvSpPr>
        <p:spPr>
          <a:xfrm>
            <a:off x="4946545" y="6431418"/>
            <a:ext cx="1989363" cy="412280"/>
          </a:xfrm>
          <a:prstGeom prst="roundRect">
            <a:avLst>
              <a:gd name="adj" fmla="val 412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南北輸送回廊</a:t>
            </a:r>
          </a:p>
        </p:txBody>
      </p:sp>
      <p:sp>
        <p:nvSpPr>
          <p:cNvPr id="10" name="四角形: 角を丸くする 9">
            <a:extLst>
              <a:ext uri="{FF2B5EF4-FFF2-40B4-BE49-F238E27FC236}">
                <a16:creationId xmlns:a16="http://schemas.microsoft.com/office/drawing/2014/main" id="{DBF5F4DD-047E-8723-FE84-994A0467CFF8}"/>
              </a:ext>
            </a:extLst>
          </p:cNvPr>
          <p:cNvSpPr/>
          <p:nvPr/>
        </p:nvSpPr>
        <p:spPr>
          <a:xfrm>
            <a:off x="326567" y="3065687"/>
            <a:ext cx="1763485" cy="930729"/>
          </a:xfrm>
          <a:prstGeom prst="roundRect">
            <a:avLst>
              <a:gd name="adj" fmla="val 41228"/>
            </a:avLst>
          </a:prstGeom>
          <a:solidFill>
            <a:schemeClr val="accent6">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物流</a:t>
            </a:r>
          </a:p>
        </p:txBody>
      </p:sp>
      <p:sp>
        <p:nvSpPr>
          <p:cNvPr id="11" name="四角形: 角を丸くする 10">
            <a:extLst>
              <a:ext uri="{FF2B5EF4-FFF2-40B4-BE49-F238E27FC236}">
                <a16:creationId xmlns:a16="http://schemas.microsoft.com/office/drawing/2014/main" id="{786E1A9C-544E-FBCC-F0AB-8B7BE754C0D1}"/>
              </a:ext>
            </a:extLst>
          </p:cNvPr>
          <p:cNvSpPr/>
          <p:nvPr/>
        </p:nvSpPr>
        <p:spPr>
          <a:xfrm>
            <a:off x="9650185" y="3065686"/>
            <a:ext cx="1763485" cy="930729"/>
          </a:xfrm>
          <a:prstGeom prst="roundRect">
            <a:avLst>
              <a:gd name="adj" fmla="val 41228"/>
            </a:avLst>
          </a:prstGeom>
          <a:solidFill>
            <a:schemeClr val="accent6">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物流</a:t>
            </a:r>
          </a:p>
        </p:txBody>
      </p:sp>
      <p:pic>
        <p:nvPicPr>
          <p:cNvPr id="52232" name="Picture 8" descr="オイルマネーのイラスト">
            <a:extLst>
              <a:ext uri="{FF2B5EF4-FFF2-40B4-BE49-F238E27FC236}">
                <a16:creationId xmlns:a16="http://schemas.microsoft.com/office/drawing/2014/main" id="{5EDA18BD-50CE-FA56-1E05-938A4C5BF4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865" y="2299953"/>
            <a:ext cx="13049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27" name="図 26">
            <a:extLst>
              <a:ext uri="{FF2B5EF4-FFF2-40B4-BE49-F238E27FC236}">
                <a16:creationId xmlns:a16="http://schemas.microsoft.com/office/drawing/2014/main" id="{38B7E49C-7103-3756-C8C2-A24C469001F4}"/>
              </a:ext>
            </a:extLst>
          </p:cNvPr>
          <p:cNvPicPr>
            <a:picLocks noChangeAspect="1"/>
          </p:cNvPicPr>
          <p:nvPr/>
        </p:nvPicPr>
        <p:blipFill>
          <a:blip r:embed="rId8"/>
          <a:stretch>
            <a:fillRect/>
          </a:stretch>
        </p:blipFill>
        <p:spPr>
          <a:xfrm>
            <a:off x="4613167" y="4058395"/>
            <a:ext cx="2016233" cy="1536818"/>
          </a:xfrm>
          <a:prstGeom prst="rect">
            <a:avLst/>
          </a:prstGeom>
        </p:spPr>
      </p:pic>
      <p:pic>
        <p:nvPicPr>
          <p:cNvPr id="52234" name="Picture 10" descr="レアメタルのイラスト">
            <a:extLst>
              <a:ext uri="{FF2B5EF4-FFF2-40B4-BE49-F238E27FC236}">
                <a16:creationId xmlns:a16="http://schemas.microsoft.com/office/drawing/2014/main" id="{D42E648E-10F8-C42B-EC87-6DFAA6954A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6222" y="2166079"/>
            <a:ext cx="1438799" cy="1438799"/>
          </a:xfrm>
          <a:prstGeom prst="rect">
            <a:avLst/>
          </a:prstGeom>
          <a:noFill/>
          <a:extLst>
            <a:ext uri="{909E8E84-426E-40DD-AFC4-6F175D3DCCD1}">
              <a14:hiddenFill xmlns:a14="http://schemas.microsoft.com/office/drawing/2010/main">
                <a:solidFill>
                  <a:srgbClr val="FFFFFF"/>
                </a:solidFill>
              </a14:hiddenFill>
            </a:ext>
          </a:extLst>
        </p:spPr>
      </p:pic>
      <p:pic>
        <p:nvPicPr>
          <p:cNvPr id="52236" name="Picture 12" descr="貯金に成功した人のイラスト（女性）">
            <a:extLst>
              <a:ext uri="{FF2B5EF4-FFF2-40B4-BE49-F238E27FC236}">
                <a16:creationId xmlns:a16="http://schemas.microsoft.com/office/drawing/2014/main" id="{AAC515D3-DCB8-74C0-EF05-5B26E39EC0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2004" y="1309322"/>
            <a:ext cx="1202189" cy="120218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BFAE37A-1037-F10F-7F87-D50A9E0419F2}"/>
              </a:ext>
            </a:extLst>
          </p:cNvPr>
          <p:cNvSpPr txBox="1"/>
          <p:nvPr/>
        </p:nvSpPr>
        <p:spPr>
          <a:xfrm>
            <a:off x="0" y="455099"/>
            <a:ext cx="12192000" cy="261610"/>
          </a:xfrm>
          <a:prstGeom prst="rect">
            <a:avLst/>
          </a:prstGeom>
          <a:solidFill>
            <a:schemeClr val="bg1"/>
          </a:solidFill>
        </p:spPr>
        <p:txBody>
          <a:bodyPr wrap="square">
            <a:spAutoFit/>
          </a:bodyPr>
          <a:lstStyle/>
          <a:p>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BRICS</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ブリッジは、中央銀行デジタル通貨（</a:t>
            </a:r>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CBDC</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）やデジタル化された金融資産を使用して国境を越えた決済を実行する</a:t>
            </a:r>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ISO20022</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規格に準拠したプラットフォーム。</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25447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ricultural Bank of China">
            <a:extLst>
              <a:ext uri="{FF2B5EF4-FFF2-40B4-BE49-F238E27FC236}">
                <a16:creationId xmlns:a16="http://schemas.microsoft.com/office/drawing/2014/main" id="{A1B2E414-5591-5598-265B-AB70767D6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072" y="3495262"/>
            <a:ext cx="1625268" cy="52658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DCAE204-E9CF-4920-B9F5-51EB0AB22CA1}"/>
              </a:ext>
            </a:extLst>
          </p:cNvPr>
          <p:cNvPicPr>
            <a:picLocks noChangeAspect="1"/>
          </p:cNvPicPr>
          <p:nvPr/>
        </p:nvPicPr>
        <p:blipFill>
          <a:blip r:embed="rId3"/>
          <a:stretch>
            <a:fillRect/>
          </a:stretch>
        </p:blipFill>
        <p:spPr>
          <a:xfrm>
            <a:off x="4155619" y="3070949"/>
            <a:ext cx="1076325" cy="526587"/>
          </a:xfrm>
          <a:prstGeom prst="rect">
            <a:avLst/>
          </a:prstGeom>
        </p:spPr>
      </p:pic>
      <p:sp>
        <p:nvSpPr>
          <p:cNvPr id="5" name="四角形: 角を丸くする 4">
            <a:extLst>
              <a:ext uri="{FF2B5EF4-FFF2-40B4-BE49-F238E27FC236}">
                <a16:creationId xmlns:a16="http://schemas.microsoft.com/office/drawing/2014/main" id="{B46CDAEA-8A65-EB76-5975-1271F31C95AF}"/>
              </a:ext>
            </a:extLst>
          </p:cNvPr>
          <p:cNvSpPr/>
          <p:nvPr/>
        </p:nvSpPr>
        <p:spPr>
          <a:xfrm>
            <a:off x="2979962" y="1102179"/>
            <a:ext cx="7429500" cy="1232807"/>
          </a:xfrm>
          <a:prstGeom prst="round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93200AE-7B52-9873-A3C1-97C919D63E15}"/>
              </a:ext>
            </a:extLst>
          </p:cNvPr>
          <p:cNvSpPr/>
          <p:nvPr/>
        </p:nvSpPr>
        <p:spPr>
          <a:xfrm>
            <a:off x="2979962" y="3069771"/>
            <a:ext cx="7429500" cy="1232807"/>
          </a:xfrm>
          <a:prstGeom prst="roundRect">
            <a:avLst/>
          </a:prstGeom>
          <a:noFill/>
          <a:ln w="28575">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 name="四角形: 角を丸くする 6">
            <a:extLst>
              <a:ext uri="{FF2B5EF4-FFF2-40B4-BE49-F238E27FC236}">
                <a16:creationId xmlns:a16="http://schemas.microsoft.com/office/drawing/2014/main" id="{5735E64D-24E0-03DC-78B4-302B8F42DD84}"/>
              </a:ext>
            </a:extLst>
          </p:cNvPr>
          <p:cNvSpPr/>
          <p:nvPr/>
        </p:nvSpPr>
        <p:spPr>
          <a:xfrm>
            <a:off x="2952748" y="5037363"/>
            <a:ext cx="7429500" cy="1232807"/>
          </a:xfrm>
          <a:prstGeom prst="roundRect">
            <a:avLst/>
          </a:prstGeom>
          <a:noFill/>
          <a:ln w="28575">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183312-4FD9-6405-30CA-EEAD7CFB9D4C}"/>
              </a:ext>
            </a:extLst>
          </p:cNvPr>
          <p:cNvSpPr txBox="1"/>
          <p:nvPr/>
        </p:nvSpPr>
        <p:spPr>
          <a:xfrm>
            <a:off x="5133066" y="1509525"/>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
        <p:nvSpPr>
          <p:cNvPr id="9" name="テキスト ボックス 8">
            <a:extLst>
              <a:ext uri="{FF2B5EF4-FFF2-40B4-BE49-F238E27FC236}">
                <a16:creationId xmlns:a16="http://schemas.microsoft.com/office/drawing/2014/main" id="{72971071-4434-77F6-E6F7-B4848A9D2579}"/>
              </a:ext>
            </a:extLst>
          </p:cNvPr>
          <p:cNvSpPr txBox="1"/>
          <p:nvPr/>
        </p:nvSpPr>
        <p:spPr>
          <a:xfrm>
            <a:off x="4201884" y="1112193"/>
            <a:ext cx="4931228" cy="369332"/>
          </a:xfrm>
          <a:prstGeom prst="rect">
            <a:avLst/>
          </a:prstGeom>
          <a:noFill/>
        </p:spPr>
        <p:txBody>
          <a:bodyPr wrap="square" rtlCol="0">
            <a:spAutoFit/>
          </a:bodyPr>
          <a:lstStyle/>
          <a:p>
            <a:pPr algn="ctr"/>
            <a:r>
              <a:rPr lang="en-US" altLang="ja-JP" sz="1800" b="0" i="0" u="none" strike="noStrike" baseline="0" dirty="0">
                <a:latin typeface="Constantia" panose="02030602050306030303" pitchFamily="18" charset="0"/>
              </a:rPr>
              <a:t>People’s Bank of China (PBOC)</a:t>
            </a:r>
          </a:p>
        </p:txBody>
      </p:sp>
      <p:cxnSp>
        <p:nvCxnSpPr>
          <p:cNvPr id="11" name="直線矢印コネクタ 10">
            <a:extLst>
              <a:ext uri="{FF2B5EF4-FFF2-40B4-BE49-F238E27FC236}">
                <a16:creationId xmlns:a16="http://schemas.microsoft.com/office/drawing/2014/main" id="{C4A99CCA-5817-F6CB-4081-31CACBB0D5D9}"/>
              </a:ext>
            </a:extLst>
          </p:cNvPr>
          <p:cNvCxnSpPr/>
          <p:nvPr/>
        </p:nvCxnSpPr>
        <p:spPr>
          <a:xfrm>
            <a:off x="445769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55193D-FDB6-65FC-604A-F46A97A6B58F}"/>
              </a:ext>
            </a:extLst>
          </p:cNvPr>
          <p:cNvCxnSpPr>
            <a:cxnSpLocks/>
          </p:cNvCxnSpPr>
          <p:nvPr/>
        </p:nvCxnSpPr>
        <p:spPr>
          <a:xfrm flipV="1">
            <a:off x="497204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C09192-BA08-0D43-B33D-6AAAC8EB3A27}"/>
              </a:ext>
            </a:extLst>
          </p:cNvPr>
          <p:cNvCxnSpPr>
            <a:cxnSpLocks/>
          </p:cNvCxnSpPr>
          <p:nvPr/>
        </p:nvCxnSpPr>
        <p:spPr>
          <a:xfrm flipV="1">
            <a:off x="8654141" y="2343151"/>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8273B15-5E5D-6245-D560-5A32EEBC3D2D}"/>
              </a:ext>
            </a:extLst>
          </p:cNvPr>
          <p:cNvSpPr txBox="1"/>
          <p:nvPr/>
        </p:nvSpPr>
        <p:spPr>
          <a:xfrm>
            <a:off x="103074" y="6541873"/>
            <a:ext cx="11985851" cy="338554"/>
          </a:xfrm>
          <a:prstGeom prst="rect">
            <a:avLst/>
          </a:prstGeom>
          <a:noFill/>
        </p:spPr>
        <p:txBody>
          <a:bodyPr wrap="square">
            <a:spAutoFit/>
          </a:bodyPr>
          <a:lstStyle/>
          <a:p>
            <a:pPr algn="l"/>
            <a:r>
              <a:rPr lang="ja-JP" altLang="en-US" sz="800" b="1" i="0" u="none" strike="noStrike" baseline="0" dirty="0">
                <a:latin typeface="メイリオ" panose="020B0604030504040204" pitchFamily="50" charset="-128"/>
                <a:ea typeface="メイリオ" panose="020B0604030504040204" pitchFamily="50" charset="-128"/>
              </a:rPr>
              <a:t>出所</a:t>
            </a:r>
            <a:r>
              <a:rPr lang="en-US" altLang="ja-JP" sz="800" b="1" i="0" u="none" strike="noStrike" baseline="0" dirty="0">
                <a:latin typeface="メイリオ" panose="020B0604030504040204" pitchFamily="50" charset="-128"/>
                <a:ea typeface="メイリオ" panose="020B0604030504040204" pitchFamily="50" charset="-128"/>
              </a:rPr>
              <a:t>: </a:t>
            </a:r>
            <a:r>
              <a:rPr lang="en-US" altLang="ja-JP" sz="800" b="0" i="0" u="none" strike="noStrike" baseline="0" dirty="0">
                <a:latin typeface="メイリオ" panose="020B0604030504040204" pitchFamily="50" charset="-128"/>
                <a:ea typeface="メイリオ" panose="020B0604030504040204" pitchFamily="50" charset="-128"/>
              </a:rPr>
              <a:t>Adapted from figure1.1in Bai Liang </a:t>
            </a:r>
            <a:r>
              <a:rPr lang="ja-JP" altLang="en-US" sz="800" b="0" i="0" u="none" strike="noStrike" baseline="0" dirty="0">
                <a:latin typeface="メイリオ" panose="020B0604030504040204" pitchFamily="50" charset="-128"/>
                <a:ea typeface="メイリオ" panose="020B0604030504040204" pitchFamily="50" charset="-128"/>
              </a:rPr>
              <a:t>柏亮</a:t>
            </a:r>
            <a:r>
              <a:rPr lang="en-US" altLang="ja-JP" sz="800" b="0" i="0" u="none" strike="noStrike" baseline="0" dirty="0">
                <a:latin typeface="メイリオ" panose="020B0604030504040204" pitchFamily="50" charset="-128"/>
                <a:ea typeface="メイリオ" panose="020B0604030504040204" pitchFamily="50" charset="-128"/>
              </a:rPr>
              <a:t>, ed., Introduction to the e-CNY (2): </a:t>
            </a:r>
            <a:r>
              <a:rPr lang="en-US" altLang="ja-JP" sz="800" b="0" i="0" u="none" strike="noStrike" baseline="0" dirty="0" err="1">
                <a:latin typeface="メイリオ" panose="020B0604030504040204" pitchFamily="50" charset="-128"/>
                <a:ea typeface="メイリオ" panose="020B0604030504040204" pitchFamily="50" charset="-128"/>
              </a:rPr>
              <a:t>Features,Applications</a:t>
            </a:r>
            <a:r>
              <a:rPr lang="en-US" altLang="ja-JP" sz="800" b="0" i="0" u="none" strike="noStrike" baseline="0" dirty="0">
                <a:latin typeface="メイリオ" panose="020B0604030504040204" pitchFamily="50" charset="-128"/>
                <a:ea typeface="メイリオ" panose="020B0604030504040204" pitchFamily="50" charset="-128"/>
              </a:rPr>
              <a:t> and Industry Overview </a:t>
            </a:r>
            <a:r>
              <a:rPr lang="ja-JP" altLang="en-US" sz="800" b="0" i="0" u="none" strike="noStrike" baseline="0" dirty="0">
                <a:latin typeface="メイリオ" panose="020B0604030504040204" pitchFamily="50" charset="-128"/>
                <a:ea typeface="メイリオ" panose="020B0604030504040204" pitchFamily="50" charset="-128"/>
              </a:rPr>
              <a:t>数字人民币概论</a:t>
            </a:r>
            <a:r>
              <a:rPr lang="en-US" altLang="ja-JP" sz="800" b="0" i="0" u="none" strike="noStrike" baseline="0" dirty="0">
                <a:latin typeface="メイリオ" panose="020B0604030504040204" pitchFamily="50" charset="-128"/>
                <a:ea typeface="メイリオ" panose="020B0604030504040204" pitchFamily="50" charset="-128"/>
              </a:rPr>
              <a:t>(</a:t>
            </a:r>
            <a:r>
              <a:rPr lang="ja-JP" altLang="en-US" sz="800" b="0" i="0" u="none" strike="noStrike" baseline="0" dirty="0">
                <a:latin typeface="メイリオ" panose="020B0604030504040204" pitchFamily="50" charset="-128"/>
                <a:ea typeface="メイリオ" panose="020B0604030504040204" pitchFamily="50" charset="-128"/>
              </a:rPr>
              <a:t>二</a:t>
            </a:r>
            <a:r>
              <a:rPr lang="en-US" altLang="ja-JP" sz="800" b="0" i="0" u="none" strike="noStrike" baseline="0" dirty="0">
                <a:latin typeface="メイリオ" panose="020B0604030504040204" pitchFamily="50" charset="-128"/>
                <a:ea typeface="メイリオ" panose="020B0604030504040204" pitchFamily="50" charset="-128"/>
              </a:rPr>
              <a:t>): </a:t>
            </a:r>
            <a:r>
              <a:rPr lang="ja-JP" altLang="en-US" sz="800" b="0" i="0" u="none" strike="noStrike" baseline="0" dirty="0">
                <a:latin typeface="メイリオ" panose="020B0604030504040204" pitchFamily="50" charset="-128"/>
                <a:ea typeface="メイリオ" panose="020B0604030504040204" pitchFamily="50" charset="-128"/>
              </a:rPr>
              <a:t>特征、应用与产业图景</a:t>
            </a:r>
            <a:r>
              <a:rPr lang="en-US" altLang="ja-JP" sz="800" b="0" i="0" u="none" strike="noStrike" baseline="0" dirty="0">
                <a:latin typeface="メイリオ" panose="020B0604030504040204" pitchFamily="50" charset="-128"/>
                <a:ea typeface="メイリオ" panose="020B0604030504040204" pitchFamily="50" charset="-128"/>
              </a:rPr>
              <a:t>, 01Blockchain,01Caijing, and Chinese Institute of Digital Assets </a:t>
            </a:r>
            <a:r>
              <a:rPr lang="ja-JP" altLang="en-US" sz="800" b="0" i="0" u="none" strike="noStrike" baseline="0" dirty="0">
                <a:latin typeface="メイリオ" panose="020B0604030504040204" pitchFamily="50" charset="-128"/>
                <a:ea typeface="メイリオ" panose="020B0604030504040204" pitchFamily="50" charset="-128"/>
              </a:rPr>
              <a:t>零壹财经零壹智库数字资产研究院 </a:t>
            </a:r>
            <a:r>
              <a:rPr lang="en-US" altLang="ja-JP" sz="800" b="0" i="0" u="none" strike="noStrike" baseline="0" dirty="0">
                <a:latin typeface="メイリオ" panose="020B0604030504040204" pitchFamily="50" charset="-128"/>
                <a:ea typeface="メイリオ" panose="020B0604030504040204" pitchFamily="50" charset="-128"/>
              </a:rPr>
              <a:t>eds., 2021, 2,https://pdf.dfcfw.com/pdf/H3_AP202103081469576388_1.pdf</a:t>
            </a:r>
            <a:r>
              <a:rPr lang="ja-JP" altLang="en-US" sz="800" b="0" i="0" u="none" strike="noStrike" baseline="0" dirty="0">
                <a:latin typeface="メイリオ" panose="020B0604030504040204" pitchFamily="50" charset="-128"/>
                <a:ea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A091676-829B-6417-2348-153FF11FB96C}"/>
              </a:ext>
            </a:extLst>
          </p:cNvPr>
          <p:cNvSpPr txBox="1"/>
          <p:nvPr/>
        </p:nvSpPr>
        <p:spPr>
          <a:xfrm>
            <a:off x="0" y="9588"/>
            <a:ext cx="12192000" cy="523220"/>
          </a:xfrm>
          <a:prstGeom prst="rect">
            <a:avLst/>
          </a:prstGeom>
          <a:noFill/>
        </p:spPr>
        <p:txBody>
          <a:bodyPr wrap="square">
            <a:spAutoFit/>
          </a:bodyPr>
          <a:lstStyle/>
          <a:p>
            <a:pPr algn="ctr"/>
            <a:r>
              <a:rPr lang="en-US" altLang="ja-JP" sz="2800" i="0" u="none" strike="noStrike" baseline="0" dirty="0">
                <a:solidFill>
                  <a:schemeClr val="accent4">
                    <a:lumMod val="50000"/>
                  </a:schemeClr>
                </a:solidFill>
                <a:latin typeface="Cooper Black" panose="0208090404030B020404" pitchFamily="18" charset="0"/>
              </a:rPr>
              <a:t>The e-CNY’s Two-Tier Operating System</a:t>
            </a:r>
            <a:endParaRPr lang="ja-JP" altLang="en-US" sz="2800" dirty="0">
              <a:solidFill>
                <a:schemeClr val="accent4">
                  <a:lumMod val="50000"/>
                </a:schemeClr>
              </a:solidFill>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82DBE076-72FC-14B2-E051-C29D155D8FF1}"/>
              </a:ext>
            </a:extLst>
          </p:cNvPr>
          <p:cNvSpPr txBox="1"/>
          <p:nvPr/>
        </p:nvSpPr>
        <p:spPr>
          <a:xfrm>
            <a:off x="1787978" y="1544900"/>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Issuance</a:t>
            </a:r>
            <a:endParaRPr kumimoji="1" lang="ja-JP" altLang="en-US" dirty="0">
              <a:latin typeface="Britannic Bold" panose="020B0903060703020204" pitchFamily="34" charset="0"/>
            </a:endParaRPr>
          </a:p>
        </p:txBody>
      </p:sp>
      <p:sp>
        <p:nvSpPr>
          <p:cNvPr id="21" name="テキスト ボックス 20">
            <a:extLst>
              <a:ext uri="{FF2B5EF4-FFF2-40B4-BE49-F238E27FC236}">
                <a16:creationId xmlns:a16="http://schemas.microsoft.com/office/drawing/2014/main" id="{FCB9E3BE-AD90-0FB3-9DDD-703896A17840}"/>
              </a:ext>
            </a:extLst>
          </p:cNvPr>
          <p:cNvSpPr txBox="1"/>
          <p:nvPr/>
        </p:nvSpPr>
        <p:spPr>
          <a:xfrm>
            <a:off x="1555296" y="3538249"/>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Exchange</a:t>
            </a:r>
            <a:endParaRPr kumimoji="1" lang="ja-JP" altLang="en-US" dirty="0">
              <a:latin typeface="Britannic Bold" panose="020B0903060703020204" pitchFamily="34" charset="0"/>
            </a:endParaRPr>
          </a:p>
        </p:txBody>
      </p:sp>
      <p:sp>
        <p:nvSpPr>
          <p:cNvPr id="22" name="テキスト ボックス 21">
            <a:extLst>
              <a:ext uri="{FF2B5EF4-FFF2-40B4-BE49-F238E27FC236}">
                <a16:creationId xmlns:a16="http://schemas.microsoft.com/office/drawing/2014/main" id="{0E709D6C-0DBB-172B-41D6-71971268E9BA}"/>
              </a:ext>
            </a:extLst>
          </p:cNvPr>
          <p:cNvSpPr txBox="1"/>
          <p:nvPr/>
        </p:nvSpPr>
        <p:spPr>
          <a:xfrm>
            <a:off x="1543048" y="5478343"/>
            <a:ext cx="1534886" cy="369332"/>
          </a:xfrm>
          <a:prstGeom prst="rect">
            <a:avLst/>
          </a:prstGeom>
          <a:noFill/>
        </p:spPr>
        <p:txBody>
          <a:bodyPr wrap="square" rtlCol="0">
            <a:spAutoFit/>
          </a:bodyPr>
          <a:lstStyle/>
          <a:p>
            <a:pPr algn="ctr"/>
            <a:r>
              <a:rPr kumimoji="1" lang="en-US" altLang="ja-JP" dirty="0">
                <a:latin typeface="Britannic Bold" panose="020B0903060703020204" pitchFamily="34" charset="0"/>
              </a:rPr>
              <a:t>Transaction</a:t>
            </a:r>
            <a:endParaRPr kumimoji="1" lang="ja-JP" altLang="en-US" dirty="0">
              <a:latin typeface="Britannic Bold" panose="020B0903060703020204" pitchFamily="34" charset="0"/>
            </a:endParaRPr>
          </a:p>
        </p:txBody>
      </p:sp>
      <p:sp>
        <p:nvSpPr>
          <p:cNvPr id="23" name="左大かっこ 22">
            <a:extLst>
              <a:ext uri="{FF2B5EF4-FFF2-40B4-BE49-F238E27FC236}">
                <a16:creationId xmlns:a16="http://schemas.microsoft.com/office/drawing/2014/main" id="{D94A58E6-8031-62C1-8BBF-33EB8BC7FC1E}"/>
              </a:ext>
            </a:extLst>
          </p:cNvPr>
          <p:cNvSpPr/>
          <p:nvPr/>
        </p:nvSpPr>
        <p:spPr>
          <a:xfrm>
            <a:off x="1436914" y="3722915"/>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A46D652-6248-3378-D157-2B4857F9C1CB}"/>
              </a:ext>
            </a:extLst>
          </p:cNvPr>
          <p:cNvSpPr txBox="1"/>
          <p:nvPr/>
        </p:nvSpPr>
        <p:spPr>
          <a:xfrm>
            <a:off x="157844" y="4522045"/>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Circulation</a:t>
            </a:r>
            <a:endParaRPr kumimoji="1" lang="ja-JP" altLang="en-US" dirty="0">
              <a:latin typeface="Britannic Bold" panose="020B0903060703020204" pitchFamily="34" charset="0"/>
            </a:endParaRPr>
          </a:p>
        </p:txBody>
      </p:sp>
      <p:sp>
        <p:nvSpPr>
          <p:cNvPr id="25" name="テキスト ボックス 24">
            <a:extLst>
              <a:ext uri="{FF2B5EF4-FFF2-40B4-BE49-F238E27FC236}">
                <a16:creationId xmlns:a16="http://schemas.microsoft.com/office/drawing/2014/main" id="{9B32F47B-51F6-A0F8-80FC-233C3D7D2FA5}"/>
              </a:ext>
            </a:extLst>
          </p:cNvPr>
          <p:cNvSpPr txBox="1"/>
          <p:nvPr/>
        </p:nvSpPr>
        <p:spPr>
          <a:xfrm>
            <a:off x="2812597" y="254150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Issuance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E6BCF0E8-1409-253A-451A-FF04D6877982}"/>
              </a:ext>
            </a:extLst>
          </p:cNvPr>
          <p:cNvSpPr txBox="1"/>
          <p:nvPr/>
        </p:nvSpPr>
        <p:spPr>
          <a:xfrm>
            <a:off x="4744809" y="255665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100% Reserve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7" name="テキスト ボックス 26">
            <a:extLst>
              <a:ext uri="{FF2B5EF4-FFF2-40B4-BE49-F238E27FC236}">
                <a16:creationId xmlns:a16="http://schemas.microsoft.com/office/drawing/2014/main" id="{75C82180-4D58-0E1D-D956-24D708A55734}"/>
              </a:ext>
            </a:extLst>
          </p:cNvPr>
          <p:cNvSpPr txBox="1"/>
          <p:nvPr/>
        </p:nvSpPr>
        <p:spPr>
          <a:xfrm>
            <a:off x="8557533" y="2571833"/>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Withdraeal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8B794F4D-CC4E-E113-0642-F51257217A63}"/>
              </a:ext>
            </a:extLst>
          </p:cNvPr>
          <p:cNvSpPr txBox="1"/>
          <p:nvPr/>
        </p:nvSpPr>
        <p:spPr>
          <a:xfrm>
            <a:off x="5612431" y="3109594"/>
            <a:ext cx="2110131" cy="307777"/>
          </a:xfrm>
          <a:prstGeom prst="rect">
            <a:avLst/>
          </a:prstGeom>
          <a:noFill/>
        </p:spPr>
        <p:txBody>
          <a:bodyPr wrap="square">
            <a:spAutoFit/>
          </a:bodyPr>
          <a:lstStyle/>
          <a:p>
            <a:pPr algn="ctr"/>
            <a:r>
              <a:rPr lang="en-US" altLang="ja-JP" sz="1400" b="0" i="0" u="none" strike="noStrike" baseline="0" dirty="0">
                <a:latin typeface="Berlin Sans FB" panose="020E0602020502020306" pitchFamily="34" charset="0"/>
              </a:rPr>
              <a:t>Operating Institutions</a:t>
            </a:r>
            <a:endParaRPr lang="ja-JP" altLang="en-US" sz="4000" dirty="0">
              <a:latin typeface="Berlin Sans FB" panose="020E0602020502020306" pitchFamily="34" charset="0"/>
            </a:endParaRPr>
          </a:p>
        </p:txBody>
      </p:sp>
      <p:sp>
        <p:nvSpPr>
          <p:cNvPr id="31" name="矢印: 下カーブ 30">
            <a:extLst>
              <a:ext uri="{FF2B5EF4-FFF2-40B4-BE49-F238E27FC236}">
                <a16:creationId xmlns:a16="http://schemas.microsoft.com/office/drawing/2014/main" id="{4B4677CE-BE9C-87C2-F5DC-E4568BB034DF}"/>
              </a:ext>
            </a:extLst>
          </p:cNvPr>
          <p:cNvSpPr/>
          <p:nvPr/>
        </p:nvSpPr>
        <p:spPr>
          <a:xfrm rot="16200000">
            <a:off x="3390753" y="3698959"/>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F310E6C8-221D-6613-024B-9363EAF8B641}"/>
              </a:ext>
            </a:extLst>
          </p:cNvPr>
          <p:cNvSpPr txBox="1"/>
          <p:nvPr/>
        </p:nvSpPr>
        <p:spPr>
          <a:xfrm>
            <a:off x="2902234" y="3588490"/>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4" name="矢印: 下カーブ 33">
            <a:extLst>
              <a:ext uri="{FF2B5EF4-FFF2-40B4-BE49-F238E27FC236}">
                <a16:creationId xmlns:a16="http://schemas.microsoft.com/office/drawing/2014/main" id="{88748B16-2983-7A24-8F8B-29E321E0D8A5}"/>
              </a:ext>
            </a:extLst>
          </p:cNvPr>
          <p:cNvSpPr/>
          <p:nvPr/>
        </p:nvSpPr>
        <p:spPr>
          <a:xfrm rot="5400000">
            <a:off x="9144876" y="3737926"/>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71790350-C7D5-CE4C-DE94-0BE8BA1A3426}"/>
              </a:ext>
            </a:extLst>
          </p:cNvPr>
          <p:cNvSpPr txBox="1"/>
          <p:nvPr/>
        </p:nvSpPr>
        <p:spPr>
          <a:xfrm>
            <a:off x="9593036" y="3579835"/>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827F9846-03B7-9530-3891-240C173925CE}"/>
              </a:ext>
            </a:extLst>
          </p:cNvPr>
          <p:cNvSpPr txBox="1"/>
          <p:nvPr/>
        </p:nvSpPr>
        <p:spPr>
          <a:xfrm>
            <a:off x="6278334" y="3591308"/>
            <a:ext cx="1193008" cy="646331"/>
          </a:xfrm>
          <a:prstGeom prst="rect">
            <a:avLst/>
          </a:prstGeom>
          <a:noFill/>
        </p:spPr>
        <p:txBody>
          <a:bodyPr wrap="square" rtlCol="0">
            <a:spAutoFit/>
          </a:bodyPr>
          <a:lstStyle/>
          <a:p>
            <a:pPr algn="ctr"/>
            <a:r>
              <a:rPr kumimoji="1" lang="en-US" altLang="ja-JP" sz="1200" dirty="0" err="1">
                <a:latin typeface="BIZ UDP明朝 Medium" panose="02020500000000000000" pitchFamily="18" charset="-128"/>
                <a:ea typeface="BIZ UDP明朝 Medium" panose="02020500000000000000" pitchFamily="18" charset="-128"/>
              </a:rPr>
              <a:t>Commeracial</a:t>
            </a:r>
            <a:endParaRPr kumimoji="1" lang="en-US" altLang="ja-JP" sz="1200" dirty="0">
              <a:latin typeface="BIZ UDP明朝 Medium" panose="02020500000000000000" pitchFamily="18" charset="-128"/>
              <a:ea typeface="BIZ UDP明朝 Medium" panose="02020500000000000000" pitchFamily="18" charset="-128"/>
            </a:endParaRPr>
          </a:p>
          <a:p>
            <a:pPr algn="ctr"/>
            <a:r>
              <a:rPr lang="en-US" altLang="ja-JP" sz="1200" dirty="0" err="1">
                <a:latin typeface="BIZ UDP明朝 Medium" panose="02020500000000000000" pitchFamily="18" charset="-128"/>
                <a:ea typeface="BIZ UDP明朝 Medium" panose="02020500000000000000" pitchFamily="18" charset="-128"/>
              </a:rPr>
              <a:t>Bnak</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7" name="矢印: 下カーブ 36">
            <a:extLst>
              <a:ext uri="{FF2B5EF4-FFF2-40B4-BE49-F238E27FC236}">
                <a16:creationId xmlns:a16="http://schemas.microsoft.com/office/drawing/2014/main" id="{94E23AF6-34CF-49E2-E399-B69F972B82F9}"/>
              </a:ext>
            </a:extLst>
          </p:cNvPr>
          <p:cNvSpPr/>
          <p:nvPr/>
        </p:nvSpPr>
        <p:spPr>
          <a:xfrm>
            <a:off x="6331458" y="5081299"/>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下カーブ 37">
            <a:extLst>
              <a:ext uri="{FF2B5EF4-FFF2-40B4-BE49-F238E27FC236}">
                <a16:creationId xmlns:a16="http://schemas.microsoft.com/office/drawing/2014/main" id="{01852A7C-22FF-C651-4274-DC67FADA0921}"/>
              </a:ext>
            </a:extLst>
          </p:cNvPr>
          <p:cNvSpPr/>
          <p:nvPr/>
        </p:nvSpPr>
        <p:spPr>
          <a:xfrm rot="10800000">
            <a:off x="6304896" y="5755821"/>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FF9B50BC-0928-EE96-C9F5-C6CFC6DBA08A}"/>
              </a:ext>
            </a:extLst>
          </p:cNvPr>
          <p:cNvSpPr txBox="1"/>
          <p:nvPr/>
        </p:nvSpPr>
        <p:spPr>
          <a:xfrm>
            <a:off x="5780236" y="5497304"/>
            <a:ext cx="2126115"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Payments/Transactions</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242535B7-CC72-F8EE-6E5B-1C7CAB10EAB5}"/>
              </a:ext>
            </a:extLst>
          </p:cNvPr>
          <p:cNvSpPr txBox="1"/>
          <p:nvPr/>
        </p:nvSpPr>
        <p:spPr>
          <a:xfrm>
            <a:off x="3384646" y="5349866"/>
            <a:ext cx="1843479" cy="461665"/>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Personal/Corporate</a:t>
            </a:r>
          </a:p>
          <a:p>
            <a:pPr algn="ctr"/>
            <a:r>
              <a:rPr lang="en-US" altLang="ja-JP" sz="1200" dirty="0" err="1">
                <a:latin typeface="BIZ UDP明朝 Medium" panose="02020500000000000000" pitchFamily="18" charset="-128"/>
                <a:ea typeface="BIZ UDP明朝 Medium" panose="02020500000000000000" pitchFamily="18" charset="-128"/>
              </a:rPr>
              <a:t>Disital</a:t>
            </a:r>
            <a:r>
              <a:rPr lang="en-US" altLang="ja-JP" sz="1200" dirty="0">
                <a:latin typeface="BIZ UDP明朝 Medium" panose="02020500000000000000" pitchFamily="18" charset="-128"/>
                <a:ea typeface="BIZ UDP明朝 Medium" panose="02020500000000000000" pitchFamily="18" charset="-128"/>
              </a:rPr>
              <a:t> Wallet</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BC91F1BC-69FA-0638-5647-27EA41255102}"/>
              </a:ext>
            </a:extLst>
          </p:cNvPr>
          <p:cNvSpPr txBox="1"/>
          <p:nvPr/>
        </p:nvSpPr>
        <p:spPr>
          <a:xfrm>
            <a:off x="7777840" y="5009673"/>
            <a:ext cx="262073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Payment Service Providers</a:t>
            </a:r>
            <a:endParaRPr kumimoji="1" lang="en-US" altLang="ja-JP" sz="120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B4217254-9F4B-2D32-C8B0-222BA2184B36}"/>
              </a:ext>
            </a:extLst>
          </p:cNvPr>
          <p:cNvSpPr txBox="1"/>
          <p:nvPr/>
        </p:nvSpPr>
        <p:spPr>
          <a:xfrm>
            <a:off x="7996891" y="5553473"/>
            <a:ext cx="726959"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Tencent</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889044E6-DBAF-D840-8C1D-6098B665C8E4}"/>
              </a:ext>
            </a:extLst>
          </p:cNvPr>
          <p:cNvSpPr txBox="1"/>
          <p:nvPr/>
        </p:nvSpPr>
        <p:spPr>
          <a:xfrm>
            <a:off x="9461428" y="5553473"/>
            <a:ext cx="847344"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Ant Group</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EDB6A6C4-91AF-2079-2646-705EF29790E9}"/>
              </a:ext>
            </a:extLst>
          </p:cNvPr>
          <p:cNvSpPr txBox="1"/>
          <p:nvPr/>
        </p:nvSpPr>
        <p:spPr>
          <a:xfrm>
            <a:off x="8043974"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Unicorn</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E1C3FE2B-4B55-2552-3C6E-0C02357F4C73}"/>
              </a:ext>
            </a:extLst>
          </p:cNvPr>
          <p:cNvSpPr txBox="1"/>
          <p:nvPr/>
        </p:nvSpPr>
        <p:spPr>
          <a:xfrm>
            <a:off x="8743243" y="5892702"/>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Mobile</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E1AF43EA-F498-0592-3262-0B646EF1D402}"/>
              </a:ext>
            </a:extLst>
          </p:cNvPr>
          <p:cNvSpPr txBox="1"/>
          <p:nvPr/>
        </p:nvSpPr>
        <p:spPr>
          <a:xfrm>
            <a:off x="9498955"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Telecom</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7" name="左大かっこ 46">
            <a:extLst>
              <a:ext uri="{FF2B5EF4-FFF2-40B4-BE49-F238E27FC236}">
                <a16:creationId xmlns:a16="http://schemas.microsoft.com/office/drawing/2014/main" id="{7881FACC-4111-9389-92F3-62AE3C328D1F}"/>
              </a:ext>
            </a:extLst>
          </p:cNvPr>
          <p:cNvSpPr/>
          <p:nvPr/>
        </p:nvSpPr>
        <p:spPr>
          <a:xfrm rot="10800000">
            <a:off x="10409464" y="1870598"/>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2097B06-E922-EBC9-D6A4-EA2927510760}"/>
              </a:ext>
            </a:extLst>
          </p:cNvPr>
          <p:cNvSpPr txBox="1"/>
          <p:nvPr/>
        </p:nvSpPr>
        <p:spPr>
          <a:xfrm>
            <a:off x="10642145" y="2590175"/>
            <a:ext cx="1208312" cy="461665"/>
          </a:xfrm>
          <a:prstGeom prst="rect">
            <a:avLst/>
          </a:prstGeom>
          <a:noFill/>
        </p:spPr>
        <p:txBody>
          <a:bodyPr wrap="square" rtlCol="0">
            <a:spAutoFit/>
          </a:bodyPr>
          <a:lstStyle/>
          <a:p>
            <a:r>
              <a:rPr kumimoji="1" lang="en-US" altLang="ja-JP" sz="1200" dirty="0">
                <a:latin typeface="BIZ UDP明朝 Medium" panose="02020500000000000000" pitchFamily="18" charset="-128"/>
                <a:ea typeface="BIZ UDP明朝 Medium" panose="02020500000000000000" pitchFamily="18" charset="-128"/>
              </a:rPr>
              <a:t>Putting into</a:t>
            </a:r>
          </a:p>
          <a:p>
            <a:r>
              <a:rPr lang="en-US" altLang="ja-JP" sz="1200" dirty="0">
                <a:latin typeface="BIZ UDP明朝 Medium" panose="02020500000000000000" pitchFamily="18" charset="-128"/>
                <a:ea typeface="BIZ UDP明朝 Medium" panose="02020500000000000000" pitchFamily="18" charset="-128"/>
              </a:rPr>
              <a:t>Circulation</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49" name="直線矢印コネクタ 48">
            <a:extLst>
              <a:ext uri="{FF2B5EF4-FFF2-40B4-BE49-F238E27FC236}">
                <a16:creationId xmlns:a16="http://schemas.microsoft.com/office/drawing/2014/main" id="{96CB4E86-B4A8-0E28-7227-88BE987DE7C2}"/>
              </a:ext>
            </a:extLst>
          </p:cNvPr>
          <p:cNvCxnSpPr/>
          <p:nvPr/>
        </p:nvCxnSpPr>
        <p:spPr>
          <a:xfrm>
            <a:off x="661579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8C4F26F-07CF-29A4-E5FF-0D39A37D8477}"/>
              </a:ext>
            </a:extLst>
          </p:cNvPr>
          <p:cNvCxnSpPr>
            <a:cxnSpLocks/>
          </p:cNvCxnSpPr>
          <p:nvPr/>
        </p:nvCxnSpPr>
        <p:spPr>
          <a:xfrm flipV="1">
            <a:off x="713014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98A90C0-BE9E-7A17-98FC-A9B97ED54314}"/>
              </a:ext>
            </a:extLst>
          </p:cNvPr>
          <p:cNvSpPr txBox="1"/>
          <p:nvPr/>
        </p:nvSpPr>
        <p:spPr>
          <a:xfrm>
            <a:off x="7192736" y="4541536"/>
            <a:ext cx="2400300" cy="276999"/>
          </a:xfrm>
          <a:prstGeom prst="rect">
            <a:avLst/>
          </a:prstGeom>
          <a:noFill/>
        </p:spPr>
        <p:txBody>
          <a:bodyPr wrap="square" rtlCol="0">
            <a:spAutoFit/>
          </a:bodyPr>
          <a:lstStyle/>
          <a:p>
            <a:r>
              <a:rPr lang="en-US" altLang="ja-JP" sz="1200" dirty="0">
                <a:latin typeface="BIZ UDP明朝 Medium" panose="02020500000000000000" pitchFamily="18" charset="-128"/>
                <a:ea typeface="BIZ UDP明朝 Medium" panose="02020500000000000000" pitchFamily="18" charset="-128"/>
              </a:rPr>
              <a:t>e-CNY Deposit/Withdrawal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0D27CBE9-F2FE-8408-F953-3FA27C0C41E6}"/>
              </a:ext>
            </a:extLst>
          </p:cNvPr>
          <p:cNvSpPr txBox="1"/>
          <p:nvPr/>
        </p:nvSpPr>
        <p:spPr>
          <a:xfrm>
            <a:off x="4955720" y="4541536"/>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Ecchange</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6A558987-4023-AE77-0B62-C1CC18386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325" y="3969181"/>
            <a:ext cx="1342566" cy="248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オブジェクト 2">
            <a:extLst>
              <a:ext uri="{FF2B5EF4-FFF2-40B4-BE49-F238E27FC236}">
                <a16:creationId xmlns:a16="http://schemas.microsoft.com/office/drawing/2014/main" id="{B73A1007-C2EB-397F-E8E2-A1ED89144039}"/>
              </a:ext>
            </a:extLst>
          </p:cNvPr>
          <p:cNvGraphicFramePr>
            <a:graphicFrameLocks noChangeAspect="1"/>
          </p:cNvGraphicFramePr>
          <p:nvPr/>
        </p:nvGraphicFramePr>
        <p:xfrm>
          <a:off x="7722981" y="3961348"/>
          <a:ext cx="1528682" cy="328642"/>
        </p:xfrm>
        <a:graphic>
          <a:graphicData uri="http://schemas.openxmlformats.org/presentationml/2006/ole">
            <mc:AlternateContent xmlns:mc="http://schemas.openxmlformats.org/markup-compatibility/2006">
              <mc:Choice xmlns:v="urn:schemas-microsoft-com:vml" Requires="v">
                <p:oleObj name="Bitmap Image" r:id="rId5" imgW="2924280" imgH="628560" progId="PBrush">
                  <p:embed/>
                </p:oleObj>
              </mc:Choice>
              <mc:Fallback>
                <p:oleObj name="Bitmap Image" r:id="rId5" imgW="2924280" imgH="628560" progId="PBrush">
                  <p:embed/>
                  <p:pic>
                    <p:nvPicPr>
                      <p:cNvPr id="3" name="オブジェクト 2">
                        <a:extLst>
                          <a:ext uri="{FF2B5EF4-FFF2-40B4-BE49-F238E27FC236}">
                            <a16:creationId xmlns:a16="http://schemas.microsoft.com/office/drawing/2014/main" id="{B73A1007-C2EB-397F-E8E2-A1ED89144039}"/>
                          </a:ext>
                        </a:extLst>
                      </p:cNvPr>
                      <p:cNvPicPr/>
                      <p:nvPr/>
                    </p:nvPicPr>
                    <p:blipFill>
                      <a:blip r:embed="rId6"/>
                      <a:stretch>
                        <a:fillRect/>
                      </a:stretch>
                    </p:blipFill>
                    <p:spPr>
                      <a:xfrm>
                        <a:off x="7722981" y="3961348"/>
                        <a:ext cx="1528682" cy="328642"/>
                      </a:xfrm>
                      <a:prstGeom prst="rect">
                        <a:avLst/>
                      </a:prstGeom>
                    </p:spPr>
                  </p:pic>
                </p:oleObj>
              </mc:Fallback>
            </mc:AlternateContent>
          </a:graphicData>
        </a:graphic>
      </p:graphicFrame>
      <p:pic>
        <p:nvPicPr>
          <p:cNvPr id="2054" name="Picture 6">
            <a:extLst>
              <a:ext uri="{FF2B5EF4-FFF2-40B4-BE49-F238E27FC236}">
                <a16:creationId xmlns:a16="http://schemas.microsoft.com/office/drawing/2014/main" id="{55A9CDDF-DBD0-32B1-965B-916989BC3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6285" y="3586705"/>
            <a:ext cx="1443481" cy="304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nk of China - Logos Download">
            <a:extLst>
              <a:ext uri="{FF2B5EF4-FFF2-40B4-BE49-F238E27FC236}">
                <a16:creationId xmlns:a16="http://schemas.microsoft.com/office/drawing/2014/main" id="{914927EE-72DA-89E6-2C12-FFCBFD313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8725" y="3217642"/>
            <a:ext cx="1076325" cy="3042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科普】中国国旗演变史_哔哩哔哩_bilibili">
            <a:extLst>
              <a:ext uri="{FF2B5EF4-FFF2-40B4-BE49-F238E27FC236}">
                <a16:creationId xmlns:a16="http://schemas.microsoft.com/office/drawing/2014/main" id="{EAB3AE7D-9959-449D-8249-3F700A6BDD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1464" y="1291114"/>
            <a:ext cx="1374040" cy="85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2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35.jpeg">
            <a:extLst>
              <a:ext uri="{FF2B5EF4-FFF2-40B4-BE49-F238E27FC236}">
                <a16:creationId xmlns:a16="http://schemas.microsoft.com/office/drawing/2014/main" id="{B6F9B1B3-06A6-4E0E-A147-41F8DE79DA15}"/>
              </a:ext>
            </a:extLst>
          </p:cNvPr>
          <p:cNvPicPr>
            <a:picLocks noChangeAspect="1"/>
          </p:cNvPicPr>
          <p:nvPr/>
        </p:nvPicPr>
        <p:blipFill>
          <a:blip r:embed="rId2" cstate="print"/>
          <a:stretch>
            <a:fillRect/>
          </a:stretch>
        </p:blipFill>
        <p:spPr>
          <a:xfrm>
            <a:off x="332123" y="144454"/>
            <a:ext cx="3529250" cy="2338533"/>
          </a:xfrm>
          <a:prstGeom prst="rect">
            <a:avLst/>
          </a:prstGeom>
        </p:spPr>
      </p:pic>
      <p:sp>
        <p:nvSpPr>
          <p:cNvPr id="54" name="テキスト ボックス 53">
            <a:extLst>
              <a:ext uri="{FF2B5EF4-FFF2-40B4-BE49-F238E27FC236}">
                <a16:creationId xmlns:a16="http://schemas.microsoft.com/office/drawing/2014/main" id="{A824D914-84CA-4A92-8F3D-0E11AE8F4E2A}"/>
              </a:ext>
            </a:extLst>
          </p:cNvPr>
          <p:cNvSpPr txBox="1"/>
          <p:nvPr/>
        </p:nvSpPr>
        <p:spPr>
          <a:xfrm>
            <a:off x="66486" y="1949258"/>
            <a:ext cx="2394195" cy="400110"/>
          </a:xfrm>
          <a:prstGeom prst="rect">
            <a:avLst/>
          </a:prstGeom>
          <a:noFill/>
        </p:spPr>
        <p:txBody>
          <a:bodyPr wrap="square">
            <a:spAutoFit/>
          </a:bodyPr>
          <a:lstStyle/>
          <a:p>
            <a:pPr marL="63500" marR="60325" algn="ctr">
              <a:spcAft>
                <a:spcPts val="0"/>
              </a:spcAft>
            </a:pPr>
            <a:r>
              <a:rPr lang="zh-CN" altLang="ja-JP"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 </a:t>
            </a:r>
            <a:r>
              <a:rPr lang="ja-JP" altLang="en-US"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数字人民币可视卡硬</a:t>
            </a:r>
            <a:r>
              <a:rPr lang="zh-CN" altLang="ja-JP" sz="1000" b="1" spc="-2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钱包</a:t>
            </a:r>
            <a:r>
              <a:rPr lang="en-US"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59690" marR="60325" algn="ctr">
              <a:spcAft>
                <a:spcPts val="0"/>
              </a:spcAft>
            </a:pPr>
            <a:r>
              <a:rPr lang="zh-CN" altLang="ja-JP" sz="1000" spc="-1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图源：新华社</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5" name="テキスト ボックス 54">
            <a:extLst>
              <a:ext uri="{FF2B5EF4-FFF2-40B4-BE49-F238E27FC236}">
                <a16:creationId xmlns:a16="http://schemas.microsoft.com/office/drawing/2014/main" id="{BD913F1D-CB32-4E83-811B-550DEAD2A613}"/>
              </a:ext>
            </a:extLst>
          </p:cNvPr>
          <p:cNvSpPr txBox="1"/>
          <p:nvPr/>
        </p:nvSpPr>
        <p:spPr>
          <a:xfrm>
            <a:off x="3524794" y="118327"/>
            <a:ext cx="5159829" cy="523220"/>
          </a:xfrm>
          <a:prstGeom prst="rect">
            <a:avLst/>
          </a:prstGeom>
          <a:noFill/>
        </p:spPr>
        <p:txBody>
          <a:bodyPr wrap="square" rtlCol="0">
            <a:spAutoFit/>
          </a:bodyPr>
          <a:lstStyle/>
          <a:p>
            <a:pPr algn="ctr"/>
            <a:r>
              <a:rPr lang="ja-JP" altLang="en-US" sz="2800" dirty="0">
                <a:latin typeface="Yet R" panose="02030504000101010101" pitchFamily="18" charset="-127"/>
                <a:ea typeface="Yet R" panose="02030504000101010101" pitchFamily="18" charset="-127"/>
              </a:rPr>
              <a:t>デジタル人民元</a:t>
            </a:r>
            <a:endParaRPr kumimoji="1" lang="ja-JP" altLang="en-US" sz="2800" dirty="0">
              <a:latin typeface="Yet R" panose="02030504000101010101" pitchFamily="18" charset="-127"/>
              <a:ea typeface="Yet R" panose="02030504000101010101" pitchFamily="18" charset="-127"/>
            </a:endParaRPr>
          </a:p>
        </p:txBody>
      </p:sp>
      <p:pic>
        <p:nvPicPr>
          <p:cNvPr id="56" name="image123.jpeg">
            <a:extLst>
              <a:ext uri="{FF2B5EF4-FFF2-40B4-BE49-F238E27FC236}">
                <a16:creationId xmlns:a16="http://schemas.microsoft.com/office/drawing/2014/main" id="{F251F60F-A7F6-4C84-B184-AC5EF6AACABD}"/>
              </a:ext>
            </a:extLst>
          </p:cNvPr>
          <p:cNvPicPr>
            <a:picLocks noChangeAspect="1"/>
          </p:cNvPicPr>
          <p:nvPr/>
        </p:nvPicPr>
        <p:blipFill>
          <a:blip r:embed="rId3" cstate="print"/>
          <a:stretch>
            <a:fillRect/>
          </a:stretch>
        </p:blipFill>
        <p:spPr>
          <a:xfrm>
            <a:off x="4394427" y="708567"/>
            <a:ext cx="7491968" cy="4325199"/>
          </a:xfrm>
          <a:prstGeom prst="rect">
            <a:avLst/>
          </a:prstGeom>
        </p:spPr>
      </p:pic>
      <p:sp>
        <p:nvSpPr>
          <p:cNvPr id="57" name="テキスト ボックス 56">
            <a:extLst>
              <a:ext uri="{FF2B5EF4-FFF2-40B4-BE49-F238E27FC236}">
                <a16:creationId xmlns:a16="http://schemas.microsoft.com/office/drawing/2014/main" id="{A64FA6D8-729B-48D8-B6DB-1198F42BA3B8}"/>
              </a:ext>
            </a:extLst>
          </p:cNvPr>
          <p:cNvSpPr txBox="1"/>
          <p:nvPr/>
        </p:nvSpPr>
        <p:spPr>
          <a:xfrm>
            <a:off x="6920036" y="599502"/>
            <a:ext cx="2855458" cy="253916"/>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数字人民币潜在产业</a:t>
            </a:r>
            <a:r>
              <a:rPr lang="zh-CN" altLang="ja-JP" sz="1050" b="1" spc="-25" dirty="0">
                <a:effectLst/>
                <a:latin typeface="UD Digi Kyokasho NK-R" panose="02020400000000000000" pitchFamily="18" charset="-128"/>
                <a:ea typeface="UD Digi Kyokasho NK-R" panose="02020400000000000000" pitchFamily="18" charset="-128"/>
                <a:cs typeface="SimSun" panose="02010600030101010101" pitchFamily="2" charset="-122"/>
              </a:rPr>
              <a:t>图景</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8" name="テキスト ボックス 57">
            <a:extLst>
              <a:ext uri="{FF2B5EF4-FFF2-40B4-BE49-F238E27FC236}">
                <a16:creationId xmlns:a16="http://schemas.microsoft.com/office/drawing/2014/main" id="{0235565A-4EFA-42A1-8469-594D5274244D}"/>
              </a:ext>
            </a:extLst>
          </p:cNvPr>
          <p:cNvSpPr txBox="1"/>
          <p:nvPr/>
        </p:nvSpPr>
        <p:spPr>
          <a:xfrm>
            <a:off x="9470802" y="4967152"/>
            <a:ext cx="2855458" cy="253916"/>
          </a:xfrm>
          <a:prstGeom prst="rect">
            <a:avLst/>
          </a:prstGeom>
          <a:noFill/>
        </p:spPr>
        <p:txBody>
          <a:bodyPr wrap="square">
            <a:spAutoFit/>
          </a:bodyPr>
          <a:lstStyle/>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01</a:t>
            </a:r>
            <a:r>
              <a:rPr lang="zh-CN" altLang="ja-JP" sz="1050" spc="-5" dirty="0">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区块链根据公开资料整理制作</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grpSp>
        <p:nvGrpSpPr>
          <p:cNvPr id="59" name="docshapegroup29">
            <a:extLst>
              <a:ext uri="{FF2B5EF4-FFF2-40B4-BE49-F238E27FC236}">
                <a16:creationId xmlns:a16="http://schemas.microsoft.com/office/drawing/2014/main" id="{58DCEFF2-37D3-4A8F-99D5-F721841799E7}"/>
              </a:ext>
            </a:extLst>
          </p:cNvPr>
          <p:cNvGrpSpPr>
            <a:grpSpLocks/>
          </p:cNvGrpSpPr>
          <p:nvPr/>
        </p:nvGrpSpPr>
        <p:grpSpPr bwMode="auto">
          <a:xfrm>
            <a:off x="0" y="4812280"/>
            <a:ext cx="5259469" cy="2045720"/>
            <a:chOff x="1502" y="229"/>
            <a:chExt cx="8885" cy="3608"/>
          </a:xfrm>
        </p:grpSpPr>
        <p:pic>
          <p:nvPicPr>
            <p:cNvPr id="60" name="docshape30">
              <a:extLst>
                <a:ext uri="{FF2B5EF4-FFF2-40B4-BE49-F238E27FC236}">
                  <a16:creationId xmlns:a16="http://schemas.microsoft.com/office/drawing/2014/main" id="{9D777E99-DFE8-4F4A-B6E1-F3E30C6E9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 y="229"/>
              <a:ext cx="2909"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docshape31">
              <a:extLst>
                <a:ext uri="{FF2B5EF4-FFF2-40B4-BE49-F238E27FC236}">
                  <a16:creationId xmlns:a16="http://schemas.microsoft.com/office/drawing/2014/main" id="{54C05B45-A1DF-4603-9FF2-AEBC2B5F9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 y="829"/>
              <a:ext cx="5964" cy="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テキスト ボックス 61">
            <a:extLst>
              <a:ext uri="{FF2B5EF4-FFF2-40B4-BE49-F238E27FC236}">
                <a16:creationId xmlns:a16="http://schemas.microsoft.com/office/drawing/2014/main" id="{08F5C12F-53AB-4A88-BAED-5401046FBCB3}"/>
              </a:ext>
            </a:extLst>
          </p:cNvPr>
          <p:cNvSpPr txBox="1"/>
          <p:nvPr/>
        </p:nvSpPr>
        <p:spPr>
          <a:xfrm>
            <a:off x="1292141" y="4817067"/>
            <a:ext cx="3008847" cy="415498"/>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a:t>
            </a: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民币 </a:t>
            </a:r>
            <a:r>
              <a:rPr lang="en-US"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APP</a:t>
            </a:r>
            <a:r>
              <a:rPr lang="en-US"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注册使</a:t>
            </a:r>
            <a:r>
              <a:rPr lang="zh-CN" altLang="ja-JP" sz="1050" b="1" spc="-20" dirty="0">
                <a:effectLst/>
                <a:latin typeface="UD Digi Kyokasho NK-R" panose="02020400000000000000" pitchFamily="18" charset="-128"/>
                <a:ea typeface="UD Digi Kyokasho NK-R" panose="02020400000000000000" pitchFamily="18" charset="-128"/>
                <a:cs typeface="SimSun" panose="02010600030101010101" pitchFamily="2" charset="-122"/>
              </a:rPr>
              <a:t>用方法</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err="1">
                <a:effectLst/>
                <a:latin typeface="UD Digi Kyokasho NK-R" panose="02020400000000000000" pitchFamily="18" charset="-128"/>
                <a:ea typeface="UD Digi Kyokasho NK-R" panose="02020400000000000000" pitchFamily="18" charset="-128"/>
                <a:cs typeface="SimSun" panose="02010600030101010101" pitchFamily="2" charset="-122"/>
              </a:rPr>
              <a:t>i</a:t>
            </a:r>
            <a:r>
              <a:rPr lang="en-US" altLang="ja-JP" sz="1050" spc="-10"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spc="-25" dirty="0">
                <a:effectLst/>
                <a:latin typeface="UD Digi Kyokasho NK-R" panose="02020400000000000000" pitchFamily="18" charset="-128"/>
                <a:ea typeface="UD Digi Kyokasho NK-R" panose="02020400000000000000" pitchFamily="18" charset="-128"/>
                <a:cs typeface="SimSun" panose="02010600030101010101" pitchFamily="2" charset="-122"/>
              </a:rPr>
              <a:t>深圳</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pic>
        <p:nvPicPr>
          <p:cNvPr id="63" name="image15.png">
            <a:extLst>
              <a:ext uri="{FF2B5EF4-FFF2-40B4-BE49-F238E27FC236}">
                <a16:creationId xmlns:a16="http://schemas.microsoft.com/office/drawing/2014/main" id="{AAEAD0A1-B56A-4E1E-BF58-5B89A2172C12}"/>
              </a:ext>
            </a:extLst>
          </p:cNvPr>
          <p:cNvPicPr>
            <a:picLocks noChangeAspect="1"/>
          </p:cNvPicPr>
          <p:nvPr/>
        </p:nvPicPr>
        <p:blipFill>
          <a:blip r:embed="rId6" cstate="print"/>
          <a:stretch>
            <a:fillRect/>
          </a:stretch>
        </p:blipFill>
        <p:spPr>
          <a:xfrm>
            <a:off x="6193891" y="5408371"/>
            <a:ext cx="4205819" cy="1390652"/>
          </a:xfrm>
          <a:prstGeom prst="rect">
            <a:avLst/>
          </a:prstGeom>
        </p:spPr>
      </p:pic>
      <p:sp>
        <p:nvSpPr>
          <p:cNvPr id="64" name="テキスト ボックス 63">
            <a:extLst>
              <a:ext uri="{FF2B5EF4-FFF2-40B4-BE49-F238E27FC236}">
                <a16:creationId xmlns:a16="http://schemas.microsoft.com/office/drawing/2014/main" id="{99E713F2-5009-441B-8B41-F67BB827ED00}"/>
              </a:ext>
            </a:extLst>
          </p:cNvPr>
          <p:cNvSpPr txBox="1"/>
          <p:nvPr/>
        </p:nvSpPr>
        <p:spPr>
          <a:xfrm>
            <a:off x="6978132" y="5172499"/>
            <a:ext cx="2203748" cy="261610"/>
          </a:xfrm>
          <a:prstGeom prst="rect">
            <a:avLst/>
          </a:prstGeom>
          <a:noFill/>
        </p:spPr>
        <p:txBody>
          <a:bodyPr wrap="square">
            <a:spAutoFit/>
          </a:bodyPr>
          <a:lstStyle/>
          <a:p>
            <a:pPr marL="61595" marR="60325" algn="ctr">
              <a:spcBef>
                <a:spcPts val="35"/>
              </a:spcBef>
              <a:spcAft>
                <a:spcPts val="0"/>
              </a:spcAft>
            </a:pPr>
            <a:r>
              <a:rPr lang="zh-CN" altLang="ja-JP"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a:t>
            </a:r>
            <a:r>
              <a:rPr lang="ja-JP" altLang="en-US"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en-US" altLang="ja-JP" sz="1050" b="1" spc="-1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扫一扫</a:t>
            </a:r>
            <a:r>
              <a:rPr lang="en-US"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spc="-2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支付</a:t>
            </a:r>
            <a:endParaRPr lang="ja-JP" altLang="ja-JP" sz="11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sp>
        <p:nvSpPr>
          <p:cNvPr id="65" name="テキスト ボックス 64">
            <a:extLst>
              <a:ext uri="{FF2B5EF4-FFF2-40B4-BE49-F238E27FC236}">
                <a16:creationId xmlns:a16="http://schemas.microsoft.com/office/drawing/2014/main" id="{359CAF51-E9E0-4A7F-A45F-E056D3EE7995}"/>
              </a:ext>
            </a:extLst>
          </p:cNvPr>
          <p:cNvSpPr txBox="1"/>
          <p:nvPr/>
        </p:nvSpPr>
        <p:spPr>
          <a:xfrm>
            <a:off x="10278629" y="6611779"/>
            <a:ext cx="1391475" cy="246221"/>
          </a:xfrm>
          <a:prstGeom prst="rect">
            <a:avLst/>
          </a:prstGeom>
          <a:noFill/>
        </p:spPr>
        <p:txBody>
          <a:bodyPr wrap="square">
            <a:spAutoFit/>
          </a:bodyPr>
          <a:lstStyle/>
          <a:p>
            <a:pPr marL="60325" marR="60325" algn="ctr">
              <a:spcBef>
                <a:spcPts val="750"/>
              </a:spcBef>
              <a:spcAft>
                <a:spcPts val="0"/>
              </a:spcAft>
            </a:pPr>
            <a:r>
              <a:rPr lang="zh-CN" altLang="ja-JP" sz="1000" spc="-1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图源：中国人民银行</a:t>
            </a:r>
            <a:endParaRPr lang="ja-JP" altLang="ja-JP" sz="12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pic>
        <p:nvPicPr>
          <p:cNvPr id="4" name="図 3">
            <a:extLst>
              <a:ext uri="{FF2B5EF4-FFF2-40B4-BE49-F238E27FC236}">
                <a16:creationId xmlns:a16="http://schemas.microsoft.com/office/drawing/2014/main" id="{24F19425-1BFC-4896-B86B-A89CBFA88DC4}"/>
              </a:ext>
            </a:extLst>
          </p:cNvPr>
          <p:cNvPicPr>
            <a:picLocks noChangeAspect="1"/>
          </p:cNvPicPr>
          <p:nvPr/>
        </p:nvPicPr>
        <p:blipFill>
          <a:blip r:embed="rId7"/>
          <a:stretch>
            <a:fillRect/>
          </a:stretch>
        </p:blipFill>
        <p:spPr>
          <a:xfrm>
            <a:off x="90396" y="2916736"/>
            <a:ext cx="4210592" cy="1591897"/>
          </a:xfrm>
          <a:prstGeom prst="rect">
            <a:avLst/>
          </a:prstGeom>
        </p:spPr>
      </p:pic>
      <p:sp>
        <p:nvSpPr>
          <p:cNvPr id="74" name="Rectangle 7">
            <a:extLst>
              <a:ext uri="{FF2B5EF4-FFF2-40B4-BE49-F238E27FC236}">
                <a16:creationId xmlns:a16="http://schemas.microsoft.com/office/drawing/2014/main" id="{FAF3CAA2-D9BE-4C9C-94D9-9CEC53B516DD}"/>
              </a:ext>
            </a:extLst>
          </p:cNvPr>
          <p:cNvSpPr>
            <a:spLocks noChangeArrowheads="1"/>
          </p:cNvSpPr>
          <p:nvPr/>
        </p:nvSpPr>
        <p:spPr bwMode="auto">
          <a:xfrm>
            <a:off x="659107" y="2749876"/>
            <a:ext cx="30731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ja-JP"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表</a:t>
            </a:r>
            <a:r>
              <a:rPr kumimoji="0" lang="ja-JP"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a:t>
            </a:r>
            <a:r>
              <a:rPr kumimoji="0" lang="zh-CN"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数字人民币红包试点情况</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
        <p:nvSpPr>
          <p:cNvPr id="75" name="Rectangle 7">
            <a:extLst>
              <a:ext uri="{FF2B5EF4-FFF2-40B4-BE49-F238E27FC236}">
                <a16:creationId xmlns:a16="http://schemas.microsoft.com/office/drawing/2014/main" id="{17F0009E-CE41-41F6-A12E-22554A7A14D8}"/>
              </a:ext>
            </a:extLst>
          </p:cNvPr>
          <p:cNvSpPr>
            <a:spLocks noChangeArrowheads="1"/>
          </p:cNvSpPr>
          <p:nvPr/>
        </p:nvSpPr>
        <p:spPr bwMode="auto">
          <a:xfrm>
            <a:off x="560163" y="4446161"/>
            <a:ext cx="30731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资料来源：</a:t>
            </a:r>
            <a:r>
              <a:rPr kumimoji="0" lang="en-US" altLang="zh-CN"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01 </a:t>
            </a: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32358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351D3296-A4A7-4C4F-BA51-879EA202DD4C}"/>
              </a:ext>
            </a:extLst>
          </p:cNvPr>
          <p:cNvSpPr/>
          <p:nvPr/>
        </p:nvSpPr>
        <p:spPr>
          <a:xfrm>
            <a:off x="2933700" y="3209924"/>
            <a:ext cx="6029325" cy="3312823"/>
          </a:xfrm>
          <a:prstGeom prst="roundRect">
            <a:avLst>
              <a:gd name="adj" fmla="val 21354"/>
            </a:avLst>
          </a:prstGeom>
          <a:solidFill>
            <a:schemeClr val="accent4">
              <a:lumMod val="60000"/>
              <a:lumOff val="40000"/>
            </a:schemeClr>
          </a:solidFill>
          <a:ln>
            <a:noFill/>
          </a:ln>
          <a:effectLst>
            <a:outerShdw blurRad="63500" sx="102000" sy="102000" algn="ctr" rotWithShape="0">
              <a:prstClr val="black">
                <a:alpha val="4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A435546-4E55-418C-9E3F-E300DDDF10C1}"/>
              </a:ext>
            </a:extLst>
          </p:cNvPr>
          <p:cNvSpPr/>
          <p:nvPr/>
        </p:nvSpPr>
        <p:spPr>
          <a:xfrm>
            <a:off x="0" y="0"/>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中国の中東湾岸諸国との多面的協力体制構築</a:t>
            </a:r>
          </a:p>
        </p:txBody>
      </p:sp>
      <p:sp>
        <p:nvSpPr>
          <p:cNvPr id="5" name="楕円 4">
            <a:extLst>
              <a:ext uri="{FF2B5EF4-FFF2-40B4-BE49-F238E27FC236}">
                <a16:creationId xmlns:a16="http://schemas.microsoft.com/office/drawing/2014/main" id="{7640B8DD-BEF4-4364-9C73-ABE30CFD9DD9}"/>
              </a:ext>
            </a:extLst>
          </p:cNvPr>
          <p:cNvSpPr/>
          <p:nvPr/>
        </p:nvSpPr>
        <p:spPr>
          <a:xfrm>
            <a:off x="628651" y="647702"/>
            <a:ext cx="3267076" cy="5777001"/>
          </a:xfrm>
          <a:custGeom>
            <a:avLst/>
            <a:gdLst>
              <a:gd name="connsiteX0" fmla="*/ 0 w 3267076"/>
              <a:gd name="connsiteY0" fmla="*/ 2888501 h 5777001"/>
              <a:gd name="connsiteX1" fmla="*/ 1633538 w 3267076"/>
              <a:gd name="connsiteY1" fmla="*/ 0 h 5777001"/>
              <a:gd name="connsiteX2" fmla="*/ 3267076 w 3267076"/>
              <a:gd name="connsiteY2" fmla="*/ 2888501 h 5777001"/>
              <a:gd name="connsiteX3" fmla="*/ 1633538 w 3267076"/>
              <a:gd name="connsiteY3" fmla="*/ 5777002 h 5777001"/>
              <a:gd name="connsiteX4" fmla="*/ 0 w 3267076"/>
              <a:gd name="connsiteY4" fmla="*/ 2888501 h 577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6" h="5777001" extrusionOk="0">
                <a:moveTo>
                  <a:pt x="0" y="2888501"/>
                </a:moveTo>
                <a:cubicBezTo>
                  <a:pt x="-45189" y="1205311"/>
                  <a:pt x="640184" y="97597"/>
                  <a:pt x="1633538" y="0"/>
                </a:cubicBezTo>
                <a:cubicBezTo>
                  <a:pt x="2758864" y="134343"/>
                  <a:pt x="3165800" y="1101020"/>
                  <a:pt x="3267076" y="2888501"/>
                </a:cubicBezTo>
                <a:cubicBezTo>
                  <a:pt x="3172170" y="4463835"/>
                  <a:pt x="2547351" y="5683802"/>
                  <a:pt x="1633538" y="5777002"/>
                </a:cubicBezTo>
                <a:cubicBezTo>
                  <a:pt x="647335" y="5661187"/>
                  <a:pt x="153050" y="4274239"/>
                  <a:pt x="0" y="2888501"/>
                </a:cubicBezTo>
                <a:close/>
              </a:path>
            </a:pathLst>
          </a:custGeom>
          <a:noFill/>
          <a:ln w="76200">
            <a:solidFill>
              <a:schemeClr val="accent4">
                <a:lumMod val="50000"/>
              </a:schemeClr>
            </a:solidFill>
            <a:extLst>
              <a:ext uri="{C807C97D-BFC1-408E-A445-0C87EB9F89A2}">
                <ask:lineSketchStyleProps xmlns:ask="http://schemas.microsoft.com/office/drawing/2018/sketchyshapes" sd="417244703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FC159781-D745-4349-859A-58E302E3FE7C}"/>
              </a:ext>
            </a:extLst>
          </p:cNvPr>
          <p:cNvSpPr/>
          <p:nvPr/>
        </p:nvSpPr>
        <p:spPr>
          <a:xfrm>
            <a:off x="3657601" y="1143386"/>
            <a:ext cx="4848224" cy="488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4C26290C-ED38-4D1D-87F7-AD8A1BADF40C}"/>
              </a:ext>
            </a:extLst>
          </p:cNvPr>
          <p:cNvSpPr/>
          <p:nvPr/>
        </p:nvSpPr>
        <p:spPr>
          <a:xfrm>
            <a:off x="3971926" y="2096272"/>
            <a:ext cx="4181476" cy="488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BA8D816-2EF8-41C0-B4A3-14E4B64B18FF}"/>
              </a:ext>
            </a:extLst>
          </p:cNvPr>
          <p:cNvSpPr/>
          <p:nvPr/>
        </p:nvSpPr>
        <p:spPr>
          <a:xfrm rot="10800000">
            <a:off x="8153400" y="638948"/>
            <a:ext cx="2924174" cy="5777001"/>
          </a:xfrm>
          <a:custGeom>
            <a:avLst/>
            <a:gdLst>
              <a:gd name="connsiteX0" fmla="*/ 0 w 2924174"/>
              <a:gd name="connsiteY0" fmla="*/ 2888501 h 5777001"/>
              <a:gd name="connsiteX1" fmla="*/ 1462087 w 2924174"/>
              <a:gd name="connsiteY1" fmla="*/ 0 h 5777001"/>
              <a:gd name="connsiteX2" fmla="*/ 2924174 w 2924174"/>
              <a:gd name="connsiteY2" fmla="*/ 2888501 h 5777001"/>
              <a:gd name="connsiteX3" fmla="*/ 1462087 w 2924174"/>
              <a:gd name="connsiteY3" fmla="*/ 5777002 h 5777001"/>
              <a:gd name="connsiteX4" fmla="*/ 0 w 2924174"/>
              <a:gd name="connsiteY4" fmla="*/ 2888501 h 577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74" h="5777001" extrusionOk="0">
                <a:moveTo>
                  <a:pt x="0" y="2888501"/>
                </a:moveTo>
                <a:cubicBezTo>
                  <a:pt x="-48915" y="1198062"/>
                  <a:pt x="563305" y="97723"/>
                  <a:pt x="1462087" y="0"/>
                </a:cubicBezTo>
                <a:cubicBezTo>
                  <a:pt x="2382719" y="68117"/>
                  <a:pt x="2866276" y="1183345"/>
                  <a:pt x="2924174" y="2888501"/>
                </a:cubicBezTo>
                <a:cubicBezTo>
                  <a:pt x="2744359" y="4445994"/>
                  <a:pt x="2286929" y="5637994"/>
                  <a:pt x="1462087" y="5777002"/>
                </a:cubicBezTo>
                <a:cubicBezTo>
                  <a:pt x="509179" y="5576564"/>
                  <a:pt x="202165" y="4206996"/>
                  <a:pt x="0" y="2888501"/>
                </a:cubicBezTo>
                <a:close/>
              </a:path>
            </a:pathLst>
          </a:custGeom>
          <a:noFill/>
          <a:ln w="76200">
            <a:solidFill>
              <a:schemeClr val="accent6">
                <a:lumMod val="75000"/>
              </a:schemeClr>
            </a:solidFill>
            <a:extLst>
              <a:ext uri="{C807C97D-BFC1-408E-A445-0C87EB9F89A2}">
                <ask:lineSketchStyleProps xmlns:ask="http://schemas.microsoft.com/office/drawing/2018/sketchyshapes" sd="417244703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矢印コネクタ 10">
            <a:extLst>
              <a:ext uri="{FF2B5EF4-FFF2-40B4-BE49-F238E27FC236}">
                <a16:creationId xmlns:a16="http://schemas.microsoft.com/office/drawing/2014/main" id="{45065C64-0313-47F4-A848-1399632EE262}"/>
              </a:ext>
            </a:extLst>
          </p:cNvPr>
          <p:cNvCxnSpPr>
            <a:cxnSpLocks/>
          </p:cNvCxnSpPr>
          <p:nvPr/>
        </p:nvCxnSpPr>
        <p:spPr>
          <a:xfrm flipV="1">
            <a:off x="3895726" y="4013224"/>
            <a:ext cx="4257675" cy="8754"/>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7D3D27F-DA6A-4ACA-8EEB-ADDCC1E75D10}"/>
              </a:ext>
            </a:extLst>
          </p:cNvPr>
          <p:cNvSpPr txBox="1"/>
          <p:nvPr/>
        </p:nvSpPr>
        <p:spPr>
          <a:xfrm>
            <a:off x="4733636" y="3989948"/>
            <a:ext cx="2695575" cy="1569660"/>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人民元決済</a:t>
            </a:r>
            <a:endParaRPr lang="en-US" altLang="ja-JP" sz="3200" dirty="0">
              <a:latin typeface="UD デジタル 教科書体 NK-B" panose="02020700000000000000" pitchFamily="18" charset="-128"/>
              <a:ea typeface="UD デジタル 教科書体 NK-B" panose="02020700000000000000" pitchFamily="18" charset="-128"/>
            </a:endParaRPr>
          </a:p>
          <a:p>
            <a:pPr algn="ctr"/>
            <a:endParaRPr kumimoji="1" lang="en-US" altLang="ja-JP" sz="3200" dirty="0">
              <a:latin typeface="UD デジタル 教科書体 NK-B" panose="02020700000000000000" pitchFamily="18" charset="-128"/>
              <a:ea typeface="UD デジタル 教科書体 NK-B" panose="02020700000000000000" pitchFamily="18" charset="-128"/>
            </a:endParaRPr>
          </a:p>
          <a:p>
            <a:pPr algn="ctr"/>
            <a:r>
              <a:rPr lang="ja-JP" altLang="en-US" sz="3200" dirty="0">
                <a:latin typeface="UD デジタル 教科書体 NK-B" panose="02020700000000000000" pitchFamily="18" charset="-128"/>
                <a:ea typeface="UD デジタル 教科書体 NK-B" panose="02020700000000000000" pitchFamily="18" charset="-128"/>
              </a:rPr>
              <a:t>金兌換</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13" name="矢印: 右 12">
            <a:extLst>
              <a:ext uri="{FF2B5EF4-FFF2-40B4-BE49-F238E27FC236}">
                <a16:creationId xmlns:a16="http://schemas.microsoft.com/office/drawing/2014/main" id="{4A8770C9-8CED-4B28-9B73-D5FF59CA6E47}"/>
              </a:ext>
            </a:extLst>
          </p:cNvPr>
          <p:cNvSpPr/>
          <p:nvPr/>
        </p:nvSpPr>
        <p:spPr>
          <a:xfrm rot="5400000">
            <a:off x="5831679" y="4407694"/>
            <a:ext cx="528640" cy="669063"/>
          </a:xfrm>
          <a:prstGeom prst="rightArrow">
            <a:avLst/>
          </a:prstGeom>
          <a:solidFill>
            <a:srgbClr val="FFC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285895BE-BCA4-43A5-99DE-284F3429F69B}"/>
              </a:ext>
            </a:extLst>
          </p:cNvPr>
          <p:cNvSpPr/>
          <p:nvPr/>
        </p:nvSpPr>
        <p:spPr>
          <a:xfrm>
            <a:off x="4760067" y="495608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5" name="楕円 14">
            <a:extLst>
              <a:ext uri="{FF2B5EF4-FFF2-40B4-BE49-F238E27FC236}">
                <a16:creationId xmlns:a16="http://schemas.microsoft.com/office/drawing/2014/main" id="{1C452BAA-15D4-4B60-91A7-C107D2E20ADF}"/>
              </a:ext>
            </a:extLst>
          </p:cNvPr>
          <p:cNvSpPr/>
          <p:nvPr/>
        </p:nvSpPr>
        <p:spPr>
          <a:xfrm>
            <a:off x="4285553" y="495608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6" name="楕円 15">
            <a:extLst>
              <a:ext uri="{FF2B5EF4-FFF2-40B4-BE49-F238E27FC236}">
                <a16:creationId xmlns:a16="http://schemas.microsoft.com/office/drawing/2014/main" id="{7F3CC381-4B49-4C83-B47A-3AE9741BCC96}"/>
              </a:ext>
            </a:extLst>
          </p:cNvPr>
          <p:cNvSpPr/>
          <p:nvPr/>
        </p:nvSpPr>
        <p:spPr>
          <a:xfrm>
            <a:off x="4522810" y="4553261"/>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7" name="フリーフォーム: 図形 16">
            <a:extLst>
              <a:ext uri="{FF2B5EF4-FFF2-40B4-BE49-F238E27FC236}">
                <a16:creationId xmlns:a16="http://schemas.microsoft.com/office/drawing/2014/main" id="{0C7AAD57-0084-425F-B5D8-285C437A9175}"/>
              </a:ext>
            </a:extLst>
          </p:cNvPr>
          <p:cNvSpPr/>
          <p:nvPr/>
        </p:nvSpPr>
        <p:spPr>
          <a:xfrm>
            <a:off x="3524250" y="5343525"/>
            <a:ext cx="4848225" cy="620701"/>
          </a:xfrm>
          <a:custGeom>
            <a:avLst/>
            <a:gdLst>
              <a:gd name="connsiteX0" fmla="*/ 0 w 4848225"/>
              <a:gd name="connsiteY0" fmla="*/ 142875 h 620701"/>
              <a:gd name="connsiteX1" fmla="*/ 2695575 w 4848225"/>
              <a:gd name="connsiteY1" fmla="*/ 619125 h 620701"/>
              <a:gd name="connsiteX2" fmla="*/ 4848225 w 4848225"/>
              <a:gd name="connsiteY2" fmla="*/ 0 h 620701"/>
              <a:gd name="connsiteX3" fmla="*/ 4848225 w 4848225"/>
              <a:gd name="connsiteY3" fmla="*/ 0 h 620701"/>
            </a:gdLst>
            <a:ahLst/>
            <a:cxnLst>
              <a:cxn ang="0">
                <a:pos x="connsiteX0" y="connsiteY0"/>
              </a:cxn>
              <a:cxn ang="0">
                <a:pos x="connsiteX1" y="connsiteY1"/>
              </a:cxn>
              <a:cxn ang="0">
                <a:pos x="connsiteX2" y="connsiteY2"/>
              </a:cxn>
              <a:cxn ang="0">
                <a:pos x="connsiteX3" y="connsiteY3"/>
              </a:cxn>
            </a:cxnLst>
            <a:rect l="l" t="t" r="r" b="b"/>
            <a:pathLst>
              <a:path w="4848225" h="620701">
                <a:moveTo>
                  <a:pt x="0" y="142875"/>
                </a:moveTo>
                <a:cubicBezTo>
                  <a:pt x="943769" y="392906"/>
                  <a:pt x="1887538" y="642937"/>
                  <a:pt x="2695575" y="619125"/>
                </a:cubicBezTo>
                <a:cubicBezTo>
                  <a:pt x="3503612" y="595313"/>
                  <a:pt x="4848225" y="0"/>
                  <a:pt x="4848225" y="0"/>
                </a:cubicBezTo>
                <a:lnTo>
                  <a:pt x="4848225" y="0"/>
                </a:lnTo>
              </a:path>
            </a:pathLst>
          </a:custGeom>
          <a:noFill/>
          <a:ln w="57150">
            <a:solidFill>
              <a:srgbClr val="0070C0"/>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A8EA5E1-06FF-49E6-A20B-3A0FB3A2226D}"/>
              </a:ext>
            </a:extLst>
          </p:cNvPr>
          <p:cNvSpPr txBox="1"/>
          <p:nvPr/>
        </p:nvSpPr>
        <p:spPr>
          <a:xfrm>
            <a:off x="4843464" y="5725852"/>
            <a:ext cx="2024062" cy="338554"/>
          </a:xfrm>
          <a:prstGeom prst="rect">
            <a:avLst/>
          </a:prstGeom>
          <a:solidFill>
            <a:schemeClr val="bg1"/>
          </a:solidFill>
        </p:spPr>
        <p:txBody>
          <a:bodyPr wrap="square" rtlCol="0">
            <a:spAutoFit/>
          </a:bodyPr>
          <a:lstStyle/>
          <a:p>
            <a:pPr algn="ctr"/>
            <a:r>
              <a:rPr kumimoji="1" lang="en-US" altLang="ja-JP" sz="1600" dirty="0">
                <a:latin typeface="UD デジタル 教科書体 NK-B" panose="02020700000000000000" pitchFamily="18" charset="-128"/>
                <a:ea typeface="UD デジタル 教科書体 NK-B" panose="02020700000000000000" pitchFamily="18" charset="-128"/>
              </a:rPr>
              <a:t>CBDC</a:t>
            </a:r>
            <a:r>
              <a:rPr kumimoji="1" lang="ja-JP" altLang="en-US" sz="1600" dirty="0">
                <a:latin typeface="UD デジタル 教科書体 NK-B" panose="02020700000000000000" pitchFamily="18" charset="-128"/>
                <a:ea typeface="UD デジタル 教科書体 NK-B" panose="02020700000000000000" pitchFamily="18" charset="-128"/>
              </a:rPr>
              <a:t>為替スワップ</a:t>
            </a:r>
          </a:p>
        </p:txBody>
      </p:sp>
      <p:sp>
        <p:nvSpPr>
          <p:cNvPr id="21" name="テキスト ボックス 20">
            <a:extLst>
              <a:ext uri="{FF2B5EF4-FFF2-40B4-BE49-F238E27FC236}">
                <a16:creationId xmlns:a16="http://schemas.microsoft.com/office/drawing/2014/main" id="{0A3A1AAD-8514-42F3-8FE6-4A8F8D2F273E}"/>
              </a:ext>
            </a:extLst>
          </p:cNvPr>
          <p:cNvSpPr txBox="1"/>
          <p:nvPr/>
        </p:nvSpPr>
        <p:spPr>
          <a:xfrm>
            <a:off x="4334723" y="754500"/>
            <a:ext cx="3184482"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更なる原油輸入</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22" name="テキスト ボックス 21">
            <a:extLst>
              <a:ext uri="{FF2B5EF4-FFF2-40B4-BE49-F238E27FC236}">
                <a16:creationId xmlns:a16="http://schemas.microsoft.com/office/drawing/2014/main" id="{9D551071-38E5-451C-818A-6EA51F7A0DD9}"/>
              </a:ext>
            </a:extLst>
          </p:cNvPr>
          <p:cNvSpPr txBox="1"/>
          <p:nvPr/>
        </p:nvSpPr>
        <p:spPr>
          <a:xfrm>
            <a:off x="4356121" y="1703704"/>
            <a:ext cx="3184482" cy="584775"/>
          </a:xfrm>
          <a:prstGeom prst="rect">
            <a:avLst/>
          </a:prstGeom>
          <a:noFill/>
        </p:spPr>
        <p:txBody>
          <a:bodyPr wrap="square" rtlCol="0">
            <a:spAutoFit/>
          </a:bodyPr>
          <a:lstStyle/>
          <a:p>
            <a:pPr algn="ctr"/>
            <a:r>
              <a:rPr kumimoji="1" lang="en-US" altLang="ja-JP" sz="3200" dirty="0">
                <a:latin typeface="UD デジタル 教科書体 NK-B" panose="02020700000000000000" pitchFamily="18" charset="-128"/>
                <a:ea typeface="UD デジタル 教科書体 NK-B" panose="02020700000000000000" pitchFamily="18" charset="-128"/>
              </a:rPr>
              <a:t>LNG</a:t>
            </a:r>
            <a:r>
              <a:rPr kumimoji="1" lang="ja-JP" altLang="en-US" sz="3200" dirty="0">
                <a:latin typeface="UD デジタル 教科書体 NK-B" panose="02020700000000000000" pitchFamily="18" charset="-128"/>
                <a:ea typeface="UD デジタル 教科書体 NK-B" panose="02020700000000000000" pitchFamily="18" charset="-128"/>
              </a:rPr>
              <a:t>も大量購入</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25" name="テキスト ボックス 24">
            <a:extLst>
              <a:ext uri="{FF2B5EF4-FFF2-40B4-BE49-F238E27FC236}">
                <a16:creationId xmlns:a16="http://schemas.microsoft.com/office/drawing/2014/main" id="{BE44DDD4-52BD-44DB-97E2-814E200DFAD6}"/>
              </a:ext>
            </a:extLst>
          </p:cNvPr>
          <p:cNvSpPr txBox="1"/>
          <p:nvPr/>
        </p:nvSpPr>
        <p:spPr>
          <a:xfrm>
            <a:off x="4429124" y="6085088"/>
            <a:ext cx="3038475" cy="338554"/>
          </a:xfrm>
          <a:prstGeom prst="rect">
            <a:avLst/>
          </a:prstGeom>
          <a:noFill/>
        </p:spPr>
        <p:txBody>
          <a:bodyPr wrap="square" rtlCol="0">
            <a:spAutoFit/>
          </a:bodyPr>
          <a:lstStyle/>
          <a:p>
            <a:pPr algn="ctr"/>
            <a:r>
              <a:rPr kumimoji="1" lang="ja-JP" altLang="en-US" sz="1600" dirty="0">
                <a:latin typeface="BIZ UDP明朝 Medium" panose="02020500000000000000" pitchFamily="18" charset="-128"/>
                <a:ea typeface="BIZ UDP明朝 Medium" panose="02020500000000000000" pitchFamily="18" charset="-128"/>
              </a:rPr>
              <a:t>上海石油天然汽交易中心</a:t>
            </a:r>
          </a:p>
        </p:txBody>
      </p:sp>
      <p:pic>
        <p:nvPicPr>
          <p:cNvPr id="26" name="図 25">
            <a:extLst>
              <a:ext uri="{FF2B5EF4-FFF2-40B4-BE49-F238E27FC236}">
                <a16:creationId xmlns:a16="http://schemas.microsoft.com/office/drawing/2014/main" id="{DFE64049-8E93-4551-9E76-B1467A277E0E}"/>
              </a:ext>
            </a:extLst>
          </p:cNvPr>
          <p:cNvPicPr>
            <a:picLocks noChangeAspect="1"/>
          </p:cNvPicPr>
          <p:nvPr/>
        </p:nvPicPr>
        <p:blipFill>
          <a:blip r:embed="rId2"/>
          <a:stretch>
            <a:fillRect/>
          </a:stretch>
        </p:blipFill>
        <p:spPr>
          <a:xfrm>
            <a:off x="9096373" y="5054171"/>
            <a:ext cx="1476375" cy="476250"/>
          </a:xfrm>
          <a:prstGeom prst="rect">
            <a:avLst/>
          </a:prstGeom>
        </p:spPr>
      </p:pic>
      <p:cxnSp>
        <p:nvCxnSpPr>
          <p:cNvPr id="30" name="直線矢印コネクタ 29">
            <a:extLst>
              <a:ext uri="{FF2B5EF4-FFF2-40B4-BE49-F238E27FC236}">
                <a16:creationId xmlns:a16="http://schemas.microsoft.com/office/drawing/2014/main" id="{48139A90-7213-425D-B9A9-455BD96AE197}"/>
              </a:ext>
            </a:extLst>
          </p:cNvPr>
          <p:cNvCxnSpPr>
            <a:cxnSpLocks/>
          </p:cNvCxnSpPr>
          <p:nvPr/>
        </p:nvCxnSpPr>
        <p:spPr>
          <a:xfrm flipV="1">
            <a:off x="3895725" y="3176419"/>
            <a:ext cx="4257675" cy="8754"/>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8E8324B-E998-4018-A0EE-2022412E0D0B}"/>
              </a:ext>
            </a:extLst>
          </p:cNvPr>
          <p:cNvSpPr txBox="1"/>
          <p:nvPr/>
        </p:nvSpPr>
        <p:spPr>
          <a:xfrm>
            <a:off x="3792984" y="2837453"/>
            <a:ext cx="4752973" cy="369332"/>
          </a:xfrm>
          <a:prstGeom prst="rect">
            <a:avLst/>
          </a:prstGeom>
          <a:noFill/>
        </p:spPr>
        <p:txBody>
          <a:bodyPr wrap="square" rtlCol="0">
            <a:spAutoFit/>
          </a:bodyPr>
          <a:lstStyle/>
          <a:p>
            <a:pPr algn="ctr"/>
            <a:r>
              <a:rPr kumimoji="1" lang="ja-JP" altLang="en-US"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石油・</a:t>
            </a:r>
            <a:r>
              <a:rPr kumimoji="1" lang="en-US" altLang="ja-JP"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LNG</a:t>
            </a:r>
            <a:r>
              <a:rPr kumimoji="1" lang="ja-JP" altLang="en-US"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設備への投資（川上～川下）</a:t>
            </a:r>
          </a:p>
        </p:txBody>
      </p:sp>
      <p:sp>
        <p:nvSpPr>
          <p:cNvPr id="33" name="テキスト ボックス 32">
            <a:extLst>
              <a:ext uri="{FF2B5EF4-FFF2-40B4-BE49-F238E27FC236}">
                <a16:creationId xmlns:a16="http://schemas.microsoft.com/office/drawing/2014/main" id="{2191D1DA-73B9-4D7B-8630-BAF5424BB18B}"/>
              </a:ext>
            </a:extLst>
          </p:cNvPr>
          <p:cNvSpPr txBox="1"/>
          <p:nvPr/>
        </p:nvSpPr>
        <p:spPr>
          <a:xfrm>
            <a:off x="907459" y="1915693"/>
            <a:ext cx="2455883" cy="2862322"/>
          </a:xfrm>
          <a:prstGeom prst="rect">
            <a:avLst/>
          </a:prstGeom>
          <a:noFill/>
        </p:spPr>
        <p:txBody>
          <a:bodyPr wrap="square">
            <a:spAutoFit/>
          </a:bodyPr>
          <a:lstStyle/>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サウジアラビア</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アラブ首長国連邦</a:t>
            </a:r>
            <a:br>
              <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rPr>
            </a:b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a:t>
            </a:r>
            <a:r>
              <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rPr>
              <a:t>UAE</a:t>
            </a: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バーレーン</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オマーン</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カタール</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クウェート</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endParaRPr lang="en-US" altLang="ja-JP" sz="2000" dirty="0">
              <a:solidFill>
                <a:srgbClr val="333333"/>
              </a:solidFill>
              <a:latin typeface="UD デジタル 教科書体 NP-B" panose="02020700000000000000" pitchFamily="18" charset="-128"/>
              <a:ea typeface="UD デジタル 教科書体 NP-B" panose="02020700000000000000" pitchFamily="18" charset="-128"/>
            </a:endParaRPr>
          </a:p>
          <a:p>
            <a:pPr algn="ctr"/>
            <a:r>
              <a:rPr lang="ja-JP" altLang="en-US" sz="2000" dirty="0">
                <a:solidFill>
                  <a:srgbClr val="333333"/>
                </a:solidFill>
                <a:latin typeface="UD デジタル 教科書体 NP-B" panose="02020700000000000000" pitchFamily="18" charset="-128"/>
                <a:ea typeface="UD デジタル 教科書体 NP-B" panose="02020700000000000000" pitchFamily="18" charset="-128"/>
              </a:rPr>
              <a:t>イラン</a:t>
            </a:r>
            <a:endParaRPr lang="ja-JP" altLang="en-US" sz="2000" dirty="0">
              <a:latin typeface="UD デジタル 教科書体 NP-B" panose="02020700000000000000" pitchFamily="18" charset="-128"/>
              <a:ea typeface="UD デジタル 教科書体 NP-B" panose="02020700000000000000" pitchFamily="18" charset="-128"/>
            </a:endParaRPr>
          </a:p>
        </p:txBody>
      </p:sp>
      <p:sp>
        <p:nvSpPr>
          <p:cNvPr id="32" name="テキスト ボックス 31">
            <a:extLst>
              <a:ext uri="{FF2B5EF4-FFF2-40B4-BE49-F238E27FC236}">
                <a16:creationId xmlns:a16="http://schemas.microsoft.com/office/drawing/2014/main" id="{DD9A0E6A-85F9-4AB5-B0F0-D208FDF2B6E1}"/>
              </a:ext>
            </a:extLst>
          </p:cNvPr>
          <p:cNvSpPr txBox="1"/>
          <p:nvPr/>
        </p:nvSpPr>
        <p:spPr>
          <a:xfrm>
            <a:off x="8810710" y="2623579"/>
            <a:ext cx="1289855"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中国</a:t>
            </a:r>
          </a:p>
        </p:txBody>
      </p:sp>
      <p:sp>
        <p:nvSpPr>
          <p:cNvPr id="34" name="テキスト ボックス 33">
            <a:extLst>
              <a:ext uri="{FF2B5EF4-FFF2-40B4-BE49-F238E27FC236}">
                <a16:creationId xmlns:a16="http://schemas.microsoft.com/office/drawing/2014/main" id="{A4421F91-5D80-4A9D-8BE7-7EB92DCFB31C}"/>
              </a:ext>
            </a:extLst>
          </p:cNvPr>
          <p:cNvSpPr txBox="1"/>
          <p:nvPr/>
        </p:nvSpPr>
        <p:spPr>
          <a:xfrm>
            <a:off x="2266951" y="6505408"/>
            <a:ext cx="7486650"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SHPGX</a:t>
            </a:r>
            <a:r>
              <a:rPr kumimoji="1" lang="ja-JP" altLang="en-US" sz="1600" dirty="0">
                <a:latin typeface="BIZ UDP明朝 Medium" panose="02020500000000000000" pitchFamily="18" charset="-128"/>
                <a:ea typeface="BIZ UDP明朝 Medium" panose="02020500000000000000" pitchFamily="18" charset="-128"/>
              </a:rPr>
              <a:t>は、湾岸諸国からの</a:t>
            </a:r>
            <a:r>
              <a:rPr kumimoji="1" lang="en-US" altLang="ja-JP" sz="1600" dirty="0">
                <a:latin typeface="BIZ UDP明朝 Medium" panose="02020500000000000000" pitchFamily="18" charset="-128"/>
                <a:ea typeface="BIZ UDP明朝 Medium" panose="02020500000000000000" pitchFamily="18" charset="-128"/>
              </a:rPr>
              <a:t>LNG</a:t>
            </a:r>
            <a:r>
              <a:rPr kumimoji="1" lang="ja-JP" altLang="en-US" sz="1600" dirty="0">
                <a:latin typeface="BIZ UDP明朝 Medium" panose="02020500000000000000" pitchFamily="18" charset="-128"/>
                <a:ea typeface="BIZ UDP明朝 Medium" panose="02020500000000000000" pitchFamily="18" charset="-128"/>
              </a:rPr>
              <a:t>輸入を人民元での決済を完了（</a:t>
            </a:r>
            <a:r>
              <a:rPr kumimoji="1" lang="en-US" altLang="ja-JP" sz="1600" dirty="0">
                <a:latin typeface="BIZ UDP明朝 Medium" panose="02020500000000000000" pitchFamily="18" charset="-128"/>
                <a:ea typeface="BIZ UDP明朝 Medium" panose="02020500000000000000" pitchFamily="18" charset="-128"/>
              </a:rPr>
              <a:t>2023.3.28</a:t>
            </a:r>
            <a:r>
              <a:rPr kumimoji="1" lang="ja-JP" altLang="en-US" sz="1600" dirty="0">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303839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はじめに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68375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A435546-4E55-418C-9E3F-E300DDDF10C1}"/>
              </a:ext>
            </a:extLst>
          </p:cNvPr>
          <p:cNvSpPr/>
          <p:nvPr/>
        </p:nvSpPr>
        <p:spPr>
          <a:xfrm>
            <a:off x="0" y="1"/>
            <a:ext cx="12192000" cy="4525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サウジアラムコ　中国東北部に石油精製・石化コンプレックス建設</a:t>
            </a:r>
          </a:p>
        </p:txBody>
      </p:sp>
      <p:sp>
        <p:nvSpPr>
          <p:cNvPr id="27" name="テキスト ボックス 26">
            <a:extLst>
              <a:ext uri="{FF2B5EF4-FFF2-40B4-BE49-F238E27FC236}">
                <a16:creationId xmlns:a16="http://schemas.microsoft.com/office/drawing/2014/main" id="{F1390369-5E9B-4A0C-8111-BCEE0EBB570D}"/>
              </a:ext>
            </a:extLst>
          </p:cNvPr>
          <p:cNvSpPr txBox="1"/>
          <p:nvPr/>
        </p:nvSpPr>
        <p:spPr>
          <a:xfrm>
            <a:off x="341745" y="707231"/>
            <a:ext cx="11554691" cy="2585323"/>
          </a:xfrm>
          <a:prstGeom prst="rect">
            <a:avLst/>
          </a:prstGeom>
          <a:noFill/>
        </p:spPr>
        <p:txBody>
          <a:bodyPr wrap="square">
            <a:spAutoFit/>
          </a:bodyPr>
          <a:lstStyle/>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サウジアラビアの国営石油会社サウジアラムコは２６日、中国国営企業２社との合弁会社が中国の遼寧省盤錦市に精製・石油化学コンビナートを建設すると発表した。２０２６年のフル稼働開始を目指す。</a:t>
            </a:r>
            <a:endParaRPr lang="en-US" altLang="ja-JP"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建設コストは１００億ドルの見込み。アラムコが中国で大規模な精製・石化コンビナートに投資するのは２件目。精製能力が日量３０万バレルで、エチレンとパラキシレンの年間生産能力はそれぞれ１６５万トンと２００万トン。当局からの承認を得て、今年第２・四半期に建設を開始する。</a:t>
            </a:r>
            <a:endParaRPr lang="en-US" altLang="ja-JP"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合弁会社の出資比率は中国兵器工業集団が５１％、アラムコが３０％、遼寧省政府傘下の複合企業が１９％。サウジアラムコは、</a:t>
            </a:r>
            <a:r>
              <a:rPr lang="ja-JP" altLang="en-US" b="0" i="0" dirty="0">
                <a:solidFill>
                  <a:srgbClr val="333333"/>
                </a:solidFill>
                <a:effectLst/>
                <a:latin typeface="BIZ UDPゴシック" panose="020B0400000000000000" pitchFamily="50" charset="-128"/>
                <a:ea typeface="BIZ UDPゴシック" panose="020B0400000000000000" pitchFamily="50" charset="-128"/>
              </a:rPr>
              <a:t>栄盛石化に出資する。同社の発行済み株式の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10%</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を取得。出資額は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246</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億人民元（約</a:t>
            </a:r>
            <a:r>
              <a:rPr lang="en-US" altLang="ja-JP" b="0" i="0" dirty="0">
                <a:solidFill>
                  <a:srgbClr val="333333"/>
                </a:solidFill>
                <a:effectLst/>
                <a:latin typeface="BIZ UDPゴシック" panose="020B0400000000000000" pitchFamily="50" charset="-128"/>
                <a:ea typeface="BIZ UDPゴシック" panose="020B0400000000000000" pitchFamily="50" charset="-128"/>
              </a:rPr>
              <a:t>4600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億円）。</a:t>
            </a:r>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21BCB39A-7E0F-482E-913E-1E2C12C53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91" y="3429000"/>
            <a:ext cx="3389518"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DEF9C7C-EE4F-4095-9D2F-60A84894A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216" y="3504820"/>
            <a:ext cx="2673954" cy="3162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中国最大｢石油化学コンビナート｣事業拡張の勝算 | 「財新」中国Biz＆Tech | 東洋経済オンライン | 社会をよくする経済ニュース">
            <a:extLst>
              <a:ext uri="{FF2B5EF4-FFF2-40B4-BE49-F238E27FC236}">
                <a16:creationId xmlns:a16="http://schemas.microsoft.com/office/drawing/2014/main" id="{E46E2F5B-DB33-4B73-A4F6-B5245657F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592" y="3504821"/>
            <a:ext cx="5113106" cy="316268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B513DEC-9C6C-452F-88E9-9296FC7F6779}"/>
              </a:ext>
            </a:extLst>
          </p:cNvPr>
          <p:cNvSpPr txBox="1"/>
          <p:nvPr/>
        </p:nvSpPr>
        <p:spPr>
          <a:xfrm>
            <a:off x="7716853" y="6344792"/>
            <a:ext cx="3691783"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写真はイメージです。東洋経済オンライン</a:t>
            </a:r>
          </a:p>
        </p:txBody>
      </p:sp>
    </p:spTree>
    <p:extLst>
      <p:ext uri="{BB962C8B-B14F-4D97-AF65-F5344CB8AC3E}">
        <p14:creationId xmlns:p14="http://schemas.microsoft.com/office/powerpoint/2010/main" val="102774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480290"/>
            <a:ext cx="5266329" cy="6385871"/>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solidFill>
            <a:schemeClr val="bg1">
              <a:lumMod val="95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480574"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正方形/長方形 7">
            <a:extLst>
              <a:ext uri="{FF2B5EF4-FFF2-40B4-BE49-F238E27FC236}">
                <a16:creationId xmlns:a16="http://schemas.microsoft.com/office/drawing/2014/main" id="{052F9A96-2760-46FE-938C-FA9E1399878E}"/>
              </a:ext>
            </a:extLst>
          </p:cNvPr>
          <p:cNvSpPr/>
          <p:nvPr/>
        </p:nvSpPr>
        <p:spPr>
          <a:xfrm>
            <a:off x="0" y="1"/>
            <a:ext cx="12192000" cy="4757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Amasis MT Pro Black" panose="02040A04050005020304" pitchFamily="18" charset="0"/>
                <a:ea typeface="BIZ UDPゴシック" panose="020B0400000000000000" pitchFamily="50" charset="-128"/>
              </a:rPr>
              <a:t>インド準備銀行　ルピー国際決済システム導入</a:t>
            </a:r>
          </a:p>
        </p:txBody>
      </p:sp>
    </p:spTree>
    <p:extLst>
      <p:ext uri="{BB962C8B-B14F-4D97-AF65-F5344CB8AC3E}">
        <p14:creationId xmlns:p14="http://schemas.microsoft.com/office/powerpoint/2010/main" val="1165425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F9B45248-A929-470A-6A78-CA3295A1F61A}"/>
              </a:ext>
            </a:extLst>
          </p:cNvPr>
          <p:cNvPicPr>
            <a:picLocks noChangeAspect="1"/>
          </p:cNvPicPr>
          <p:nvPr/>
        </p:nvPicPr>
        <p:blipFill>
          <a:blip r:embed="rId2"/>
          <a:stretch>
            <a:fillRect/>
          </a:stretch>
        </p:blipFill>
        <p:spPr>
          <a:xfrm>
            <a:off x="1930398" y="542963"/>
            <a:ext cx="8417624" cy="6315037"/>
          </a:xfrm>
          <a:prstGeom prst="rect">
            <a:avLst/>
          </a:prstGeom>
        </p:spPr>
      </p:pic>
      <p:sp>
        <p:nvSpPr>
          <p:cNvPr id="15" name="テキスト ボックス 14">
            <a:extLst>
              <a:ext uri="{FF2B5EF4-FFF2-40B4-BE49-F238E27FC236}">
                <a16:creationId xmlns:a16="http://schemas.microsoft.com/office/drawing/2014/main" id="{8733D91E-818A-6BBF-2189-91E84C8B41E4}"/>
              </a:ext>
            </a:extLst>
          </p:cNvPr>
          <p:cNvSpPr txBox="1"/>
          <p:nvPr/>
        </p:nvSpPr>
        <p:spPr>
          <a:xfrm>
            <a:off x="3482110" y="6576376"/>
            <a:ext cx="7417232" cy="253916"/>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hlinkClick r:id="rId3"/>
              </a:rPr>
              <a:t>https://thecradle.co/article-view/22056/india-uae-seek-rupee-dirham-trade-deal-report</a:t>
            </a:r>
            <a:r>
              <a:rPr lang="ja-JP" altLang="en-US" sz="1050" dirty="0">
                <a:latin typeface="BIZ UDPゴシック" panose="020B0400000000000000" pitchFamily="50" charset="-128"/>
                <a:ea typeface="BIZ UDPゴシック" panose="020B0400000000000000" pitchFamily="50" charset="-128"/>
              </a:rPr>
              <a:t>　</a:t>
            </a:r>
          </a:p>
        </p:txBody>
      </p:sp>
      <p:sp>
        <p:nvSpPr>
          <p:cNvPr id="6" name="正方形/長方形 5">
            <a:extLst>
              <a:ext uri="{FF2B5EF4-FFF2-40B4-BE49-F238E27FC236}">
                <a16:creationId xmlns:a16="http://schemas.microsoft.com/office/drawing/2014/main" id="{8BD03F4B-A7BA-4E79-AF3C-5991BDD13312}"/>
              </a:ext>
            </a:extLst>
          </p:cNvPr>
          <p:cNvSpPr/>
          <p:nvPr/>
        </p:nvSpPr>
        <p:spPr>
          <a:xfrm>
            <a:off x="0" y="0"/>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Amasis MT Pro Black" panose="02040A04050005020304" pitchFamily="18" charset="0"/>
                <a:ea typeface="BIZ UDPゴシック" panose="020B0400000000000000" pitchFamily="50" charset="-128"/>
              </a:rPr>
              <a:t>インド・ルピーとアラブ首長国連邦ディーラム　</a:t>
            </a:r>
          </a:p>
        </p:txBody>
      </p:sp>
    </p:spTree>
    <p:extLst>
      <p:ext uri="{BB962C8B-B14F-4D97-AF65-F5344CB8AC3E}">
        <p14:creationId xmlns:p14="http://schemas.microsoft.com/office/powerpoint/2010/main" val="301230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4DDE74C-A365-4175-A16E-C7DC150B6EC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インド・ルピーによる貿易決済</a:t>
            </a:r>
          </a:p>
        </p:txBody>
      </p:sp>
      <p:pic>
        <p:nvPicPr>
          <p:cNvPr id="14" name="Picture 2" descr="すべての画像">
            <a:extLst>
              <a:ext uri="{FF2B5EF4-FFF2-40B4-BE49-F238E27FC236}">
                <a16:creationId xmlns:a16="http://schemas.microsoft.com/office/drawing/2014/main" id="{D3594DAD-F374-48AA-889B-EEB8804F8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992" y="2742282"/>
            <a:ext cx="1956105" cy="1373435"/>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6B81BD4-D375-414D-BA8E-4F9FF71CCBEA}"/>
              </a:ext>
            </a:extLst>
          </p:cNvPr>
          <p:cNvSpPr txBox="1"/>
          <p:nvPr/>
        </p:nvSpPr>
        <p:spPr>
          <a:xfrm>
            <a:off x="9718861" y="1287461"/>
            <a:ext cx="2334491" cy="5078313"/>
          </a:xfrm>
          <a:prstGeom prst="rect">
            <a:avLst/>
          </a:prstGeom>
          <a:no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ロシア</a:t>
            </a:r>
          </a:p>
          <a:p>
            <a:r>
              <a:rPr lang="ja-JP" altLang="en-US" b="1" dirty="0">
                <a:latin typeface="BIZ UDPゴシック" panose="020B0400000000000000" pitchFamily="50" charset="-128"/>
                <a:ea typeface="BIZ UDPゴシック" panose="020B0400000000000000" pitchFamily="50" charset="-128"/>
              </a:rPr>
              <a:t>シンガポール</a:t>
            </a:r>
          </a:p>
          <a:p>
            <a:r>
              <a:rPr lang="ja-JP" altLang="en-US" b="1" dirty="0">
                <a:latin typeface="BIZ UDPゴシック" panose="020B0400000000000000" pitchFamily="50" charset="-128"/>
                <a:ea typeface="BIZ UDPゴシック" panose="020B0400000000000000" pitchFamily="50" charset="-128"/>
              </a:rPr>
              <a:t>スリランカ</a:t>
            </a:r>
          </a:p>
          <a:p>
            <a:r>
              <a:rPr lang="ja-JP" altLang="en-US" b="1" dirty="0">
                <a:latin typeface="BIZ UDPゴシック" panose="020B0400000000000000" pitchFamily="50" charset="-128"/>
                <a:ea typeface="BIZ UDPゴシック" panose="020B0400000000000000" pitchFamily="50" charset="-128"/>
              </a:rPr>
              <a:t>ボツワナ</a:t>
            </a:r>
          </a:p>
          <a:p>
            <a:r>
              <a:rPr lang="ja-JP" altLang="en-US" b="1" dirty="0">
                <a:latin typeface="BIZ UDPゴシック" panose="020B0400000000000000" pitchFamily="50" charset="-128"/>
                <a:ea typeface="BIZ UDPゴシック" panose="020B0400000000000000" pitchFamily="50" charset="-128"/>
              </a:rPr>
              <a:t>フィジー</a:t>
            </a:r>
          </a:p>
          <a:p>
            <a:r>
              <a:rPr lang="ja-JP" altLang="en-US" b="1" dirty="0">
                <a:latin typeface="BIZ UDPゴシック" panose="020B0400000000000000" pitchFamily="50" charset="-128"/>
                <a:ea typeface="BIZ UDPゴシック" panose="020B0400000000000000" pitchFamily="50" charset="-128"/>
              </a:rPr>
              <a:t>ドイツ</a:t>
            </a:r>
          </a:p>
          <a:p>
            <a:r>
              <a:rPr lang="ja-JP" altLang="en-US" b="1" dirty="0">
                <a:latin typeface="BIZ UDPゴシック" panose="020B0400000000000000" pitchFamily="50" charset="-128"/>
                <a:ea typeface="BIZ UDPゴシック" panose="020B0400000000000000" pitchFamily="50" charset="-128"/>
              </a:rPr>
              <a:t>ガイアナ</a:t>
            </a:r>
          </a:p>
          <a:p>
            <a:r>
              <a:rPr lang="ja-JP" altLang="en-US" b="1" dirty="0">
                <a:latin typeface="BIZ UDPゴシック" panose="020B0400000000000000" pitchFamily="50" charset="-128"/>
                <a:ea typeface="BIZ UDPゴシック" panose="020B0400000000000000" pitchFamily="50" charset="-128"/>
              </a:rPr>
              <a:t>イスラエル</a:t>
            </a:r>
          </a:p>
          <a:p>
            <a:r>
              <a:rPr lang="ja-JP" altLang="en-US" b="1" dirty="0">
                <a:latin typeface="BIZ UDPゴシック" panose="020B0400000000000000" pitchFamily="50" charset="-128"/>
                <a:ea typeface="BIZ UDPゴシック" panose="020B0400000000000000" pitchFamily="50" charset="-128"/>
              </a:rPr>
              <a:t>ケニア</a:t>
            </a:r>
          </a:p>
          <a:p>
            <a:r>
              <a:rPr lang="ja-JP" altLang="en-US" b="1" dirty="0">
                <a:latin typeface="BIZ UDPゴシック" panose="020B0400000000000000" pitchFamily="50" charset="-128"/>
                <a:ea typeface="BIZ UDPゴシック" panose="020B0400000000000000" pitchFamily="50" charset="-128"/>
              </a:rPr>
              <a:t>マレーシア</a:t>
            </a:r>
          </a:p>
          <a:p>
            <a:r>
              <a:rPr lang="ja-JP" altLang="en-US" b="1" dirty="0">
                <a:latin typeface="BIZ UDPゴシック" panose="020B0400000000000000" pitchFamily="50" charset="-128"/>
                <a:ea typeface="BIZ UDPゴシック" panose="020B0400000000000000" pitchFamily="50" charset="-128"/>
              </a:rPr>
              <a:t>モーリシャス</a:t>
            </a:r>
          </a:p>
          <a:p>
            <a:r>
              <a:rPr lang="ja-JP" altLang="en-US" b="1" dirty="0">
                <a:latin typeface="BIZ UDPゴシック" panose="020B0400000000000000" pitchFamily="50" charset="-128"/>
                <a:ea typeface="BIZ UDPゴシック" panose="020B0400000000000000" pitchFamily="50" charset="-128"/>
              </a:rPr>
              <a:t>ミャンマー</a:t>
            </a:r>
          </a:p>
          <a:p>
            <a:r>
              <a:rPr lang="ja-JP" altLang="en-US" b="1" dirty="0">
                <a:latin typeface="BIZ UDPゴシック" panose="020B0400000000000000" pitchFamily="50" charset="-128"/>
                <a:ea typeface="BIZ UDPゴシック" panose="020B0400000000000000" pitchFamily="50" charset="-128"/>
              </a:rPr>
              <a:t>ニュージーランド</a:t>
            </a:r>
          </a:p>
          <a:p>
            <a:r>
              <a:rPr lang="ja-JP" altLang="en-US" b="1" dirty="0">
                <a:latin typeface="BIZ UDPゴシック" panose="020B0400000000000000" pitchFamily="50" charset="-128"/>
                <a:ea typeface="BIZ UDPゴシック" panose="020B0400000000000000" pitchFamily="50" charset="-128"/>
              </a:rPr>
              <a:t>オマーン</a:t>
            </a:r>
          </a:p>
          <a:p>
            <a:r>
              <a:rPr lang="ja-JP" altLang="en-US" b="1" dirty="0">
                <a:latin typeface="BIZ UDPゴシック" panose="020B0400000000000000" pitchFamily="50" charset="-128"/>
                <a:ea typeface="BIZ UDPゴシック" panose="020B0400000000000000" pitchFamily="50" charset="-128"/>
              </a:rPr>
              <a:t>セーシェル</a:t>
            </a:r>
          </a:p>
          <a:p>
            <a:r>
              <a:rPr lang="ja-JP" altLang="en-US" b="1" dirty="0">
                <a:latin typeface="BIZ UDPゴシック" panose="020B0400000000000000" pitchFamily="50" charset="-128"/>
                <a:ea typeface="BIZ UDPゴシック" panose="020B0400000000000000" pitchFamily="50" charset="-128"/>
              </a:rPr>
              <a:t>タンザニア</a:t>
            </a:r>
          </a:p>
          <a:p>
            <a:r>
              <a:rPr lang="ja-JP" altLang="en-US" b="1" dirty="0">
                <a:latin typeface="BIZ UDPゴシック" panose="020B0400000000000000" pitchFamily="50" charset="-128"/>
                <a:ea typeface="BIZ UDPゴシック" panose="020B0400000000000000" pitchFamily="50" charset="-128"/>
              </a:rPr>
              <a:t>ウガンダ</a:t>
            </a:r>
          </a:p>
          <a:p>
            <a:r>
              <a:rPr lang="ja-JP" altLang="en-US" b="1" dirty="0">
                <a:latin typeface="BIZ UDPゴシック" panose="020B0400000000000000" pitchFamily="50" charset="-128"/>
                <a:ea typeface="BIZ UDPゴシック" panose="020B0400000000000000" pitchFamily="50" charset="-128"/>
              </a:rPr>
              <a:t>イギリス</a:t>
            </a:r>
          </a:p>
        </p:txBody>
      </p:sp>
      <p:sp>
        <p:nvSpPr>
          <p:cNvPr id="17" name="テキスト ボックス 16">
            <a:extLst>
              <a:ext uri="{FF2B5EF4-FFF2-40B4-BE49-F238E27FC236}">
                <a16:creationId xmlns:a16="http://schemas.microsoft.com/office/drawing/2014/main" id="{46F90A4D-BA99-4967-B4A9-E434A50BEDDA}"/>
              </a:ext>
            </a:extLst>
          </p:cNvPr>
          <p:cNvSpPr txBox="1"/>
          <p:nvPr/>
        </p:nvSpPr>
        <p:spPr>
          <a:xfrm>
            <a:off x="5512851" y="455720"/>
            <a:ext cx="4015510" cy="646331"/>
          </a:xfrm>
          <a:prstGeom prst="rect">
            <a:avLst/>
          </a:prstGeom>
          <a:noFill/>
        </p:spPr>
        <p:txBody>
          <a:bodyPr wrap="square">
            <a:spAutoFit/>
          </a:bodyPr>
          <a:lstStyle/>
          <a:p>
            <a:pPr algn="ctr"/>
            <a:r>
              <a:rPr lang="en-US" altLang="ja-JP" dirty="0">
                <a:latin typeface="Amasis MT Pro Black" panose="02040A04050005020304" pitchFamily="18" charset="0"/>
              </a:rPr>
              <a:t>Special Rupee Vostro Accounts</a:t>
            </a:r>
          </a:p>
          <a:p>
            <a:pPr algn="ctr"/>
            <a:r>
              <a:rPr lang="en-US" altLang="ja-JP" dirty="0">
                <a:latin typeface="Amasis MT Pro Black" panose="02040A04050005020304" pitchFamily="18" charset="0"/>
              </a:rPr>
              <a:t>(SRVA)</a:t>
            </a:r>
            <a:endParaRPr lang="ja-JP" altLang="en-US" dirty="0">
              <a:latin typeface="Amasis MT Pro Black" panose="02040A04050005020304" pitchFamily="18" charset="0"/>
            </a:endParaRPr>
          </a:p>
        </p:txBody>
      </p:sp>
      <p:sp>
        <p:nvSpPr>
          <p:cNvPr id="19" name="テキスト ボックス 18">
            <a:extLst>
              <a:ext uri="{FF2B5EF4-FFF2-40B4-BE49-F238E27FC236}">
                <a16:creationId xmlns:a16="http://schemas.microsoft.com/office/drawing/2014/main" id="{C81D85B3-8ADC-42A9-A8F5-A3911A228130}"/>
              </a:ext>
            </a:extLst>
          </p:cNvPr>
          <p:cNvSpPr txBox="1"/>
          <p:nvPr/>
        </p:nvSpPr>
        <p:spPr>
          <a:xfrm>
            <a:off x="2850142" y="6599867"/>
            <a:ext cx="6552478"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※SRVA</a:t>
            </a:r>
            <a:r>
              <a:rPr lang="ja-JP" altLang="en-US" sz="1100" dirty="0">
                <a:latin typeface="BIZ UDPゴシック" panose="020B0400000000000000" pitchFamily="50" charset="-128"/>
                <a:ea typeface="BIZ UDPゴシック" panose="020B0400000000000000" pitchFamily="50" charset="-128"/>
              </a:rPr>
              <a:t>に関しては、</a:t>
            </a:r>
            <a:r>
              <a:rPr lang="ja-JP" altLang="en-US" sz="1100" dirty="0">
                <a:latin typeface="BIZ UDPゴシック" panose="020B0400000000000000" pitchFamily="50" charset="-128"/>
                <a:ea typeface="BIZ UDPゴシック" panose="020B0400000000000000" pitchFamily="50" charset="-128"/>
                <a:hlinkClick r:id="rId3"/>
              </a:rPr>
              <a:t>特別ルピー </a:t>
            </a:r>
            <a:r>
              <a:rPr lang="en-US" altLang="ja-JP" sz="1100" dirty="0">
                <a:latin typeface="BIZ UDPゴシック" panose="020B0400000000000000" pitchFamily="50" charset="-128"/>
                <a:ea typeface="BIZ UDPゴシック" panose="020B0400000000000000" pitchFamily="50" charset="-128"/>
                <a:hlinkClick r:id="rId3"/>
              </a:rPr>
              <a:t>Vostro </a:t>
            </a:r>
            <a:r>
              <a:rPr lang="ja-JP" altLang="en-US" sz="1100" dirty="0">
                <a:latin typeface="BIZ UDPゴシック" panose="020B0400000000000000" pitchFamily="50" charset="-128"/>
                <a:ea typeface="BIZ UDPゴシック" panose="020B0400000000000000" pitchFamily="50" charset="-128"/>
                <a:hlinkClick r:id="rId3"/>
              </a:rPr>
              <a:t>アカウント </a:t>
            </a:r>
            <a:r>
              <a:rPr lang="en-US" altLang="ja-JP" sz="1100" dirty="0">
                <a:latin typeface="BIZ UDPゴシック" panose="020B0400000000000000" pitchFamily="50" charset="-128"/>
                <a:ea typeface="BIZ UDPゴシック" panose="020B0400000000000000" pitchFamily="50" charset="-128"/>
                <a:hlinkClick r:id="rId3"/>
              </a:rPr>
              <a:t>(SRVA) - IAS </a:t>
            </a:r>
            <a:r>
              <a:rPr lang="ja-JP" altLang="en-US" sz="1100" dirty="0">
                <a:latin typeface="BIZ UDPゴシック" panose="020B0400000000000000" pitchFamily="50" charset="-128"/>
                <a:ea typeface="BIZ UDPゴシック" panose="020B0400000000000000" pitchFamily="50" charset="-128"/>
                <a:hlinkClick r:id="rId3"/>
              </a:rPr>
              <a:t>試験 </a:t>
            </a:r>
            <a:r>
              <a:rPr lang="en-US" altLang="ja-JP" sz="1100" dirty="0">
                <a:latin typeface="BIZ UDPゴシック" panose="020B0400000000000000" pitchFamily="50" charset="-128"/>
                <a:ea typeface="BIZ UDPゴシック" panose="020B0400000000000000" pitchFamily="50" charset="-128"/>
                <a:hlinkClick r:id="rId3"/>
              </a:rPr>
              <a:t>(iasexam.com)</a:t>
            </a:r>
            <a:r>
              <a:rPr lang="en-US" altLang="ja-JP" sz="1100" dirty="0">
                <a:latin typeface="BIZ UDPゴシック" panose="020B0400000000000000" pitchFamily="50" charset="-128"/>
                <a:ea typeface="BIZ UDPゴシック" panose="020B0400000000000000" pitchFamily="50" charset="-128"/>
              </a:rPr>
              <a:t> </a:t>
            </a:r>
            <a:r>
              <a:rPr lang="ja-JP" altLang="en-US" sz="1100" dirty="0">
                <a:latin typeface="BIZ UDPゴシック" panose="020B0400000000000000" pitchFamily="50" charset="-128"/>
                <a:ea typeface="BIZ UDPゴシック" panose="020B0400000000000000" pitchFamily="50" charset="-128"/>
              </a:rPr>
              <a:t>を参照。</a:t>
            </a:r>
          </a:p>
        </p:txBody>
      </p:sp>
      <p:pic>
        <p:nvPicPr>
          <p:cNvPr id="11266" name="Picture 2" descr="画像">
            <a:extLst>
              <a:ext uri="{FF2B5EF4-FFF2-40B4-BE49-F238E27FC236}">
                <a16:creationId xmlns:a16="http://schemas.microsoft.com/office/drawing/2014/main" id="{472D5E08-8548-4FFA-9A4A-F6DF177EC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352" y="1078799"/>
            <a:ext cx="4396509" cy="5495636"/>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左右 5">
            <a:extLst>
              <a:ext uri="{FF2B5EF4-FFF2-40B4-BE49-F238E27FC236}">
                <a16:creationId xmlns:a16="http://schemas.microsoft.com/office/drawing/2014/main" id="{17793A0B-5AF5-4B17-957B-EDC8DC250D96}"/>
              </a:ext>
            </a:extLst>
          </p:cNvPr>
          <p:cNvSpPr/>
          <p:nvPr/>
        </p:nvSpPr>
        <p:spPr>
          <a:xfrm>
            <a:off x="3124097" y="3189513"/>
            <a:ext cx="2198255" cy="478971"/>
          </a:xfrm>
          <a:prstGeom prst="lef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3EEFF78-4C5C-45BA-A447-18D28EAE0E92}"/>
              </a:ext>
            </a:extLst>
          </p:cNvPr>
          <p:cNvSpPr txBox="1"/>
          <p:nvPr/>
        </p:nvSpPr>
        <p:spPr>
          <a:xfrm>
            <a:off x="3456606" y="2826328"/>
            <a:ext cx="1533236"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ドルを介せずに</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インドルピーで決済</a:t>
            </a:r>
          </a:p>
        </p:txBody>
      </p:sp>
    </p:spTree>
    <p:extLst>
      <p:ext uri="{BB962C8B-B14F-4D97-AF65-F5344CB8AC3E}">
        <p14:creationId xmlns:p14="http://schemas.microsoft.com/office/powerpoint/2010/main" val="899136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4DDE74C-A365-4175-A16E-C7DC150B6EC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マレーシア　インドとの自国通貨による決済、脱ドル促進「アジア基金」</a:t>
            </a:r>
          </a:p>
        </p:txBody>
      </p:sp>
      <p:pic>
        <p:nvPicPr>
          <p:cNvPr id="1026" name="Picture 2" descr="マレーシアの国旗 シンガポール に対する画像結果">
            <a:extLst>
              <a:ext uri="{FF2B5EF4-FFF2-40B4-BE49-F238E27FC236}">
                <a16:creationId xmlns:a16="http://schemas.microsoft.com/office/drawing/2014/main" id="{ECC26013-AD3C-4F3F-84C7-C08E2EE2F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90" y="2794397"/>
            <a:ext cx="1992718" cy="12629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すべての画像">
            <a:extLst>
              <a:ext uri="{FF2B5EF4-FFF2-40B4-BE49-F238E27FC236}">
                <a16:creationId xmlns:a16="http://schemas.microsoft.com/office/drawing/2014/main" id="{D3594DAD-F374-48AA-889B-EEB8804F8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632" y="2745717"/>
            <a:ext cx="1956105" cy="13734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科普】中国国旗演变史_哔哩哔哩_bilibili">
            <a:extLst>
              <a:ext uri="{FF2B5EF4-FFF2-40B4-BE49-F238E27FC236}">
                <a16:creationId xmlns:a16="http://schemas.microsoft.com/office/drawing/2014/main" id="{275176C4-D5D0-447D-9DD4-DF88A771B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521" y="2794397"/>
            <a:ext cx="1974927" cy="1233287"/>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左 3">
            <a:extLst>
              <a:ext uri="{FF2B5EF4-FFF2-40B4-BE49-F238E27FC236}">
                <a16:creationId xmlns:a16="http://schemas.microsoft.com/office/drawing/2014/main" id="{C44F9F44-1C62-495F-A537-EAAD572E21D0}"/>
              </a:ext>
            </a:extLst>
          </p:cNvPr>
          <p:cNvSpPr/>
          <p:nvPr/>
        </p:nvSpPr>
        <p:spPr>
          <a:xfrm>
            <a:off x="7122692" y="3582883"/>
            <a:ext cx="2077453" cy="38501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C8631D6-6938-4456-8FF5-B6EA2C9B9026}"/>
              </a:ext>
            </a:extLst>
          </p:cNvPr>
          <p:cNvSpPr txBox="1"/>
          <p:nvPr/>
        </p:nvSpPr>
        <p:spPr>
          <a:xfrm>
            <a:off x="6811877" y="3967893"/>
            <a:ext cx="2699084" cy="461665"/>
          </a:xfrm>
          <a:prstGeom prst="rect">
            <a:avLst/>
          </a:prstGeom>
          <a:noFill/>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推計１７００億７０００万リンギ</a:t>
            </a:r>
            <a:endParaRPr lang="en-US" altLang="ja-JP" sz="12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（３８６億４０００万ドル）</a:t>
            </a:r>
            <a:endParaRPr lang="ja-JP" altLang="en-US" sz="1200" dirty="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C7E44BAB-B8FA-4744-AF26-D747BB6F4006}"/>
              </a:ext>
            </a:extLst>
          </p:cNvPr>
          <p:cNvSpPr txBox="1"/>
          <p:nvPr/>
        </p:nvSpPr>
        <p:spPr>
          <a:xfrm>
            <a:off x="6843033" y="4511585"/>
            <a:ext cx="3064043" cy="461665"/>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栄盛化石（中国）はマレーシア南部の石油化学精製施設に８００億リンギ投資。</a:t>
            </a:r>
            <a:endParaRPr lang="ja-JP" altLang="en-US" sz="12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48437F45-525F-4A88-B83A-99937E989D45}"/>
              </a:ext>
            </a:extLst>
          </p:cNvPr>
          <p:cNvSpPr txBox="1"/>
          <p:nvPr/>
        </p:nvSpPr>
        <p:spPr>
          <a:xfrm>
            <a:off x="6843033" y="5098587"/>
            <a:ext cx="3064043" cy="461665"/>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吉利汽車（中国）は、自動車に２０億リンギを投資、最大３２０億リンギまで増加。</a:t>
            </a:r>
            <a:endParaRPr lang="ja-JP" altLang="en-US" sz="1200" dirty="0">
              <a:latin typeface="BIZ UDPゴシック" panose="020B0400000000000000" pitchFamily="50" charset="-128"/>
              <a:ea typeface="BIZ UDPゴシック" panose="020B0400000000000000" pitchFamily="50" charset="-128"/>
            </a:endParaRPr>
          </a:p>
        </p:txBody>
      </p:sp>
      <p:sp>
        <p:nvSpPr>
          <p:cNvPr id="24" name="矢印: 左 23">
            <a:extLst>
              <a:ext uri="{FF2B5EF4-FFF2-40B4-BE49-F238E27FC236}">
                <a16:creationId xmlns:a16="http://schemas.microsoft.com/office/drawing/2014/main" id="{FC9CA935-46C5-4CB7-821E-BE27FBBDE804}"/>
              </a:ext>
            </a:extLst>
          </p:cNvPr>
          <p:cNvSpPr/>
          <p:nvPr/>
        </p:nvSpPr>
        <p:spPr>
          <a:xfrm rot="10800000">
            <a:off x="7122692" y="2964355"/>
            <a:ext cx="2077453" cy="38501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26D8D4B-DDB2-472B-8870-EA36872D65A5}"/>
              </a:ext>
            </a:extLst>
          </p:cNvPr>
          <p:cNvSpPr txBox="1"/>
          <p:nvPr/>
        </p:nvSpPr>
        <p:spPr>
          <a:xfrm>
            <a:off x="7129586" y="1068554"/>
            <a:ext cx="4018938" cy="1169551"/>
          </a:xfrm>
          <a:prstGeom prst="rect">
            <a:avLst/>
          </a:prstGeom>
          <a:noFill/>
        </p:spPr>
        <p:txBody>
          <a:bodyPr wrap="square">
            <a:spAutoFit/>
          </a:bodyPr>
          <a:lstStyle/>
          <a:p>
            <a:pPr algn="l" fontAlgn="base"/>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マレーシア対外貿易開発公社（</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MATRADE</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）は、中国向けに</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24</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億</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4000</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万リンギ（</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億</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5530</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万ドル）規模の輸出の可能性を確保したと発表。マレーシアから中国</a:t>
            </a:r>
            <a:r>
              <a:rPr lang="ja-JP" altLang="en-US" sz="1400" dirty="0">
                <a:solidFill>
                  <a:srgbClr val="313132"/>
                </a:solidFill>
                <a:latin typeface="BIZ UDPゴシック" panose="020B0400000000000000" pitchFamily="50" charset="-128"/>
                <a:ea typeface="BIZ UDPゴシック" panose="020B0400000000000000" pitchFamily="50" charset="-128"/>
              </a:rPr>
              <a:t>へ</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パーム油、食品・飲料、ドリアン、鉄製品など輸出可能性。</a:t>
            </a:r>
          </a:p>
        </p:txBody>
      </p:sp>
      <p:sp>
        <p:nvSpPr>
          <p:cNvPr id="26" name="テキスト ボックス 25">
            <a:extLst>
              <a:ext uri="{FF2B5EF4-FFF2-40B4-BE49-F238E27FC236}">
                <a16:creationId xmlns:a16="http://schemas.microsoft.com/office/drawing/2014/main" id="{235C337C-D486-4A03-BDC8-D0AEC151FFCD}"/>
              </a:ext>
            </a:extLst>
          </p:cNvPr>
          <p:cNvSpPr txBox="1"/>
          <p:nvPr/>
        </p:nvSpPr>
        <p:spPr>
          <a:xfrm>
            <a:off x="5508923" y="2517398"/>
            <a:ext cx="1174153" cy="276999"/>
          </a:xfrm>
          <a:prstGeom prst="rect">
            <a:avLst/>
          </a:prstGeom>
          <a:noFill/>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マレーシア</a:t>
            </a:r>
            <a:endParaRPr lang="ja-JP" altLang="en-US" sz="12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FBA6C8D8-4F4C-49D4-9601-F60DC18BFFDC}"/>
              </a:ext>
            </a:extLst>
          </p:cNvPr>
          <p:cNvSpPr txBox="1"/>
          <p:nvPr/>
        </p:nvSpPr>
        <p:spPr>
          <a:xfrm>
            <a:off x="7000316" y="2579348"/>
            <a:ext cx="2082396" cy="461665"/>
          </a:xfrm>
          <a:prstGeom prst="rect">
            <a:avLst/>
          </a:prstGeom>
          <a:noFill/>
        </p:spPr>
        <p:txBody>
          <a:bodyPr wrap="square">
            <a:spAutoFit/>
          </a:bodyPr>
          <a:lstStyle/>
          <a:p>
            <a:pPr algn="ctr"/>
            <a:r>
              <a:rPr lang="en-US" altLang="ja-JP" sz="1200" dirty="0">
                <a:solidFill>
                  <a:srgbClr val="333333"/>
                </a:solidFill>
                <a:latin typeface="BIZ UDPゴシック" panose="020B0400000000000000" pitchFamily="50" charset="-128"/>
                <a:ea typeface="BIZ UDPゴシック" panose="020B0400000000000000" pitchFamily="50" charset="-128"/>
              </a:rPr>
              <a:t>24</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０００万リンギ</a:t>
            </a:r>
            <a:endParaRPr lang="en-US" altLang="ja-JP" sz="12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（３８６億４０００万ドル）</a:t>
            </a:r>
            <a:endParaRPr lang="ja-JP" altLang="en-US" sz="1200" dirty="0">
              <a:latin typeface="BIZ UDPゴシック" panose="020B0400000000000000" pitchFamily="50" charset="-128"/>
              <a:ea typeface="BIZ UDPゴシック" panose="020B0400000000000000" pitchFamily="50" charset="-128"/>
            </a:endParaRPr>
          </a:p>
        </p:txBody>
      </p:sp>
      <p:sp>
        <p:nvSpPr>
          <p:cNvPr id="16" name="矢印: 左右 15">
            <a:extLst>
              <a:ext uri="{FF2B5EF4-FFF2-40B4-BE49-F238E27FC236}">
                <a16:creationId xmlns:a16="http://schemas.microsoft.com/office/drawing/2014/main" id="{5D1C4AFE-6E45-4305-9311-E21C8F6A144F}"/>
              </a:ext>
            </a:extLst>
          </p:cNvPr>
          <p:cNvSpPr/>
          <p:nvPr/>
        </p:nvSpPr>
        <p:spPr>
          <a:xfrm>
            <a:off x="3481737" y="3189513"/>
            <a:ext cx="1548469" cy="478971"/>
          </a:xfrm>
          <a:prstGeom prst="lef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0465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48A20B0-7618-8775-C4AA-0C7CB5D08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1032"/>
            <a:ext cx="5472112" cy="364807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F266BFC-CF57-E6EE-66E5-45964899E4F4}"/>
              </a:ext>
            </a:extLst>
          </p:cNvPr>
          <p:cNvSpPr txBox="1"/>
          <p:nvPr/>
        </p:nvSpPr>
        <p:spPr>
          <a:xfrm>
            <a:off x="646590" y="906165"/>
            <a:ext cx="11066438" cy="923330"/>
          </a:xfrm>
          <a:prstGeom prst="rect">
            <a:avLst/>
          </a:prstGeom>
          <a:noFill/>
        </p:spPr>
        <p:txBody>
          <a:bodyPr wrap="square">
            <a:spAutoFit/>
          </a:bodyPr>
          <a:lstStyle/>
          <a:p>
            <a:r>
              <a:rPr lang="ja-JP" altLang="en-US" b="0" i="0" dirty="0">
                <a:solidFill>
                  <a:srgbClr val="0F1419"/>
                </a:solidFill>
                <a:effectLst/>
                <a:latin typeface="BIZ UDPゴシック" panose="020B0400000000000000" pitchFamily="50" charset="-128"/>
                <a:ea typeface="BIZ UDPゴシック" panose="020B0400000000000000" pitchFamily="50" charset="-128"/>
              </a:rPr>
              <a:t>イランの銀行はもはや </a:t>
            </a:r>
            <a:r>
              <a:rPr lang="en-US" altLang="ja-JP" b="0" i="0" u="none" strike="noStrike" dirty="0">
                <a:effectLst/>
                <a:latin typeface="BIZ UDPゴシック" panose="020B0400000000000000" pitchFamily="50" charset="-128"/>
                <a:ea typeface="BIZ UDPゴシック" panose="020B0400000000000000" pitchFamily="50" charset="-128"/>
              </a:rPr>
              <a:t>SWIFT</a:t>
            </a:r>
            <a:r>
              <a:rPr lang="ja-JP" altLang="en-US" b="0" i="0" dirty="0">
                <a:solidFill>
                  <a:srgbClr val="0F1419"/>
                </a:solidFill>
                <a:effectLst/>
                <a:latin typeface="BIZ UDPゴシック" panose="020B0400000000000000" pitchFamily="50" charset="-128"/>
                <a:ea typeface="BIZ UDPゴシック" panose="020B0400000000000000" pitchFamily="50" charset="-128"/>
              </a:rPr>
              <a:t> を必要としない＠</a:t>
            </a:r>
            <a:r>
              <a:rPr lang="en-US" altLang="ja-JP" b="0" i="0" dirty="0">
                <a:solidFill>
                  <a:srgbClr val="0F1419"/>
                </a:solidFill>
                <a:effectLst/>
                <a:latin typeface="BIZ UDPゴシック" panose="020B0400000000000000" pitchFamily="50" charset="-128"/>
                <a:ea typeface="BIZ UDPゴシック" panose="020B0400000000000000" pitchFamily="50" charset="-128"/>
              </a:rPr>
              <a:t>CBI</a:t>
            </a:r>
            <a:r>
              <a:rPr lang="ja-JP" altLang="en-US" b="0" i="0" dirty="0">
                <a:solidFill>
                  <a:srgbClr val="0F1419"/>
                </a:solidFill>
                <a:effectLst/>
                <a:latin typeface="BIZ UDPゴシック" panose="020B0400000000000000" pitchFamily="50" charset="-128"/>
                <a:ea typeface="BIZ UDPゴシック" panose="020B0400000000000000" pitchFamily="50" charset="-128"/>
              </a:rPr>
              <a:t>　テヘラン</a:t>
            </a:r>
            <a:r>
              <a:rPr lang="en-US" altLang="ja-JP" b="0" i="0" dirty="0">
                <a:solidFill>
                  <a:srgbClr val="0F1419"/>
                </a:solidFill>
                <a:effectLst/>
                <a:latin typeface="BIZ UDPゴシック" panose="020B0400000000000000" pitchFamily="50" charset="-128"/>
                <a:ea typeface="BIZ UDPゴシック" panose="020B0400000000000000" pitchFamily="50" charset="-128"/>
              </a:rPr>
              <a:t>2</a:t>
            </a:r>
            <a:r>
              <a:rPr lang="ja-JP" altLang="en-US" b="0" i="0" dirty="0">
                <a:solidFill>
                  <a:srgbClr val="0F1419"/>
                </a:solidFill>
                <a:effectLst/>
                <a:latin typeface="BIZ UDPゴシック" panose="020B0400000000000000" pitchFamily="50" charset="-128"/>
                <a:ea typeface="BIZ UDPゴシック" panose="020B0400000000000000" pitchFamily="50" charset="-128"/>
              </a:rPr>
              <a:t>月</a:t>
            </a:r>
            <a:r>
              <a:rPr lang="en-US" altLang="ja-JP" b="0" i="0" dirty="0">
                <a:solidFill>
                  <a:srgbClr val="0F1419"/>
                </a:solidFill>
                <a:effectLst/>
                <a:latin typeface="BIZ UDPゴシック" panose="020B0400000000000000" pitchFamily="50" charset="-128"/>
                <a:ea typeface="BIZ UDPゴシック" panose="020B0400000000000000" pitchFamily="50" charset="-128"/>
              </a:rPr>
              <a:t>20</a:t>
            </a:r>
            <a:r>
              <a:rPr lang="ja-JP" altLang="en-US" b="0" i="0" dirty="0">
                <a:solidFill>
                  <a:srgbClr val="0F1419"/>
                </a:solidFill>
                <a:effectLst/>
                <a:latin typeface="BIZ UDPゴシック" panose="020B0400000000000000" pitchFamily="50" charset="-128"/>
                <a:ea typeface="BIZ UDPゴシック" panose="020B0400000000000000" pitchFamily="50" charset="-128"/>
              </a:rPr>
              <a:t>日</a:t>
            </a:r>
            <a:r>
              <a:rPr lang="en-US" altLang="ja-JP" b="0" i="0" dirty="0">
                <a:solidFill>
                  <a:srgbClr val="0F1419"/>
                </a:solidFill>
                <a:effectLst/>
                <a:latin typeface="BIZ UDPゴシック" panose="020B0400000000000000" pitchFamily="50" charset="-128"/>
                <a:ea typeface="BIZ UDPゴシック" panose="020B0400000000000000" pitchFamily="50" charset="-128"/>
              </a:rPr>
              <a:t>(MNA) </a:t>
            </a:r>
          </a:p>
          <a:p>
            <a:r>
              <a:rPr lang="ja-JP" altLang="en-US" b="0" i="0" dirty="0">
                <a:solidFill>
                  <a:srgbClr val="0F1419"/>
                </a:solidFill>
                <a:effectLst/>
                <a:latin typeface="BIZ UDPゴシック" panose="020B0400000000000000" pitchFamily="50" charset="-128"/>
                <a:ea typeface="BIZ UDPゴシック" panose="020B0400000000000000" pitchFamily="50" charset="-128"/>
              </a:rPr>
              <a:t>ロシアのすべての銀行と多くの銀行がイランの金融通信システムに接続されており、ワールドワイド・インターバンク・金融・テレコミュニケーション</a:t>
            </a:r>
            <a:r>
              <a:rPr lang="en-US" altLang="ja-JP" b="0" i="0" dirty="0">
                <a:solidFill>
                  <a:srgbClr val="0F1419"/>
                </a:solidFill>
                <a:effectLst/>
                <a:latin typeface="BIZ UDPゴシック" panose="020B0400000000000000" pitchFamily="50" charset="-128"/>
                <a:ea typeface="BIZ UDPゴシック" panose="020B0400000000000000" pitchFamily="50" charset="-128"/>
              </a:rPr>
              <a:t>(SWIFT)</a:t>
            </a:r>
            <a:r>
              <a:rPr lang="ja-JP" altLang="en-US" b="0" i="0" dirty="0">
                <a:solidFill>
                  <a:srgbClr val="0F1419"/>
                </a:solidFill>
                <a:effectLst/>
                <a:latin typeface="BIZ UDPゴシック" panose="020B0400000000000000" pitchFamily="50" charset="-128"/>
                <a:ea typeface="BIZ UDPゴシック" panose="020B0400000000000000" pitchFamily="50" charset="-128"/>
              </a:rPr>
              <a:t>の必要性を排除している。イラン中央銀行デプ総裁談。</a:t>
            </a:r>
            <a:endParaRPr lang="ja-JP" altLang="en-US"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73E00CCB-F75A-E8A2-7052-D39C976F0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78" y="1941031"/>
            <a:ext cx="6477000"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BD9323E-E917-4539-8526-18223E14A87A}"/>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ロシア＝イランの金融連携</a:t>
            </a:r>
          </a:p>
        </p:txBody>
      </p:sp>
    </p:spTree>
    <p:extLst>
      <p:ext uri="{BB962C8B-B14F-4D97-AF65-F5344CB8AC3E}">
        <p14:creationId xmlns:p14="http://schemas.microsoft.com/office/powerpoint/2010/main" val="3358914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252B62B-F7A9-4B89-BFA5-68195B6564D2}"/>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ASEAN</a:t>
            </a:r>
            <a:r>
              <a:rPr kumimoji="1" lang="ja-JP" altLang="en-US" sz="2400" dirty="0">
                <a:latin typeface="BIZ UDPゴシック" panose="020B0400000000000000" pitchFamily="50" charset="-128"/>
                <a:ea typeface="BIZ UDPゴシック" panose="020B0400000000000000" pitchFamily="50" charset="-128"/>
              </a:rPr>
              <a:t>現地通貨決済枠組み</a:t>
            </a:r>
          </a:p>
        </p:txBody>
      </p:sp>
      <p:sp>
        <p:nvSpPr>
          <p:cNvPr id="2" name="テキスト ボックス 1">
            <a:extLst>
              <a:ext uri="{FF2B5EF4-FFF2-40B4-BE49-F238E27FC236}">
                <a16:creationId xmlns:a16="http://schemas.microsoft.com/office/drawing/2014/main" id="{4BA888B1-BFEB-4298-883C-D98AEDF6DDF3}"/>
              </a:ext>
            </a:extLst>
          </p:cNvPr>
          <p:cNvSpPr txBox="1"/>
          <p:nvPr/>
        </p:nvSpPr>
        <p:spPr>
          <a:xfrm>
            <a:off x="191000" y="550986"/>
            <a:ext cx="11911957" cy="1477328"/>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東南アジア諸国連合</a:t>
            </a:r>
            <a:r>
              <a:rPr kumimoji="1" lang="en-US" altLang="ja-JP" dirty="0">
                <a:latin typeface="BIZ UDPゴシック" panose="020B0400000000000000" pitchFamily="50" charset="-128"/>
                <a:ea typeface="BIZ UDPゴシック" panose="020B0400000000000000" pitchFamily="50" charset="-128"/>
              </a:rPr>
              <a:t>ASEAN</a:t>
            </a:r>
            <a:r>
              <a:rPr kumimoji="1" lang="ja-JP" altLang="en-US" dirty="0">
                <a:latin typeface="BIZ UDPゴシック" panose="020B0400000000000000" pitchFamily="50" charset="-128"/>
                <a:ea typeface="BIZ UDPゴシック" panose="020B0400000000000000" pitchFamily="50" charset="-128"/>
              </a:rPr>
              <a:t>は、</a:t>
            </a:r>
            <a:r>
              <a:rPr kumimoji="1" lang="en-US" altLang="ja-JP" dirty="0">
                <a:latin typeface="BIZ UDPゴシック" panose="020B0400000000000000" pitchFamily="50" charset="-128"/>
                <a:ea typeface="BIZ UDPゴシック" panose="020B0400000000000000" pitchFamily="50" charset="-128"/>
              </a:rPr>
              <a:t>ASEAN</a:t>
            </a:r>
            <a:r>
              <a:rPr kumimoji="1" lang="ja-JP" altLang="en-US" dirty="0">
                <a:latin typeface="BIZ UDPゴシック" panose="020B0400000000000000" pitchFamily="50" charset="-128"/>
                <a:ea typeface="BIZ UDPゴシック" panose="020B0400000000000000" pitchFamily="50" charset="-128"/>
              </a:rPr>
              <a:t>経済共同体（</a:t>
            </a:r>
            <a:r>
              <a:rPr kumimoji="1" lang="en-US" altLang="ja-JP" dirty="0">
                <a:latin typeface="BIZ UDPゴシック" panose="020B0400000000000000" pitchFamily="50" charset="-128"/>
                <a:ea typeface="BIZ UDPゴシック" panose="020B0400000000000000" pitchFamily="50" charset="-128"/>
              </a:rPr>
              <a:t>AEC</a:t>
            </a:r>
            <a:r>
              <a:rPr kumimoji="1" lang="ja-JP" altLang="en-US" dirty="0">
                <a:latin typeface="BIZ UDPゴシック" panose="020B0400000000000000" pitchFamily="50" charset="-128"/>
                <a:ea typeface="BIZ UDPゴシック" panose="020B0400000000000000" pitchFamily="50" charset="-128"/>
              </a:rPr>
              <a:t>）における経済・金融統合に通貨決済枠組み（</a:t>
            </a:r>
            <a:r>
              <a:rPr kumimoji="1" lang="en-US" altLang="ja-JP" dirty="0">
                <a:latin typeface="BIZ UDPゴシック" panose="020B0400000000000000" pitchFamily="50" charset="-128"/>
                <a:ea typeface="BIZ UDPゴシック" panose="020B0400000000000000" pitchFamily="50" charset="-128"/>
              </a:rPr>
              <a:t>Local </a:t>
            </a:r>
            <a:r>
              <a:rPr kumimoji="1" lang="en-US" altLang="ja-JP" dirty="0" err="1">
                <a:latin typeface="BIZ UDPゴシック" panose="020B0400000000000000" pitchFamily="50" charset="-128"/>
                <a:ea typeface="BIZ UDPゴシック" panose="020B0400000000000000" pitchFamily="50" charset="-128"/>
              </a:rPr>
              <a:t>Curency</a:t>
            </a:r>
            <a:r>
              <a:rPr kumimoji="1" lang="en-US" altLang="ja-JP" dirty="0">
                <a:latin typeface="BIZ UDPゴシック" panose="020B0400000000000000" pitchFamily="50" charset="-128"/>
                <a:ea typeface="BIZ UDPゴシック" panose="020B0400000000000000" pitchFamily="50" charset="-128"/>
              </a:rPr>
              <a:t> Settlement Framework:</a:t>
            </a:r>
            <a:r>
              <a:rPr lang="en-US" altLang="ja-JP" dirty="0">
                <a:latin typeface="BIZ UDPゴシック" panose="020B0400000000000000" pitchFamily="50" charset="-128"/>
                <a:ea typeface="BIZ UDPゴシック" panose="020B0400000000000000" pitchFamily="50" charset="-128"/>
              </a:rPr>
              <a:t>LCSF</a:t>
            </a:r>
            <a:r>
              <a:rPr lang="ja-JP" altLang="en-US" dirty="0">
                <a:latin typeface="BIZ UDPゴシック" panose="020B0400000000000000" pitchFamily="50" charset="-128"/>
                <a:ea typeface="BIZ UDPゴシック" panose="020B0400000000000000" pitchFamily="50" charset="-128"/>
              </a:rPr>
              <a:t>）を推進。</a:t>
            </a:r>
            <a:endParaRPr lang="en-US" altLang="ja-JP"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貿易や直接投資、サービス取引で地場通貨を利用することで、ドル、ユーロ、円などの主要通貨の変動にともなう為替リスクを軽減することが目的。</a:t>
            </a:r>
            <a:endParaRPr kumimoji="1" lang="ja-JP" altLang="en-US" dirty="0">
              <a:latin typeface="BIZ UDPゴシック" panose="020B0400000000000000" pitchFamily="50" charset="-128"/>
              <a:ea typeface="BIZ UDPゴシック" panose="020B0400000000000000" pitchFamily="50" charset="-128"/>
            </a:endParaRPr>
          </a:p>
        </p:txBody>
      </p:sp>
      <p:pic>
        <p:nvPicPr>
          <p:cNvPr id="6146" name="Picture 2" descr="Progress of the ASEAN Community and its Impact to Business | Founder's ...">
            <a:extLst>
              <a:ext uri="{FF2B5EF4-FFF2-40B4-BE49-F238E27FC236}">
                <a16:creationId xmlns:a16="http://schemas.microsoft.com/office/drawing/2014/main" id="{5209B351-E188-4286-816E-4FA060AA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00" y="2100329"/>
            <a:ext cx="6932023" cy="4481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313F4A0-AB4B-442A-BF4A-2F9F0676E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152" y="1936461"/>
            <a:ext cx="2524125" cy="4381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14D6659-6D05-44BA-939E-DFE3475C2D1B}"/>
              </a:ext>
            </a:extLst>
          </p:cNvPr>
          <p:cNvSpPr txBox="1"/>
          <p:nvPr/>
        </p:nvSpPr>
        <p:spPr>
          <a:xfrm>
            <a:off x="7280073" y="2466464"/>
            <a:ext cx="4911927" cy="2862322"/>
          </a:xfrm>
          <a:prstGeom prst="rect">
            <a:avLst/>
          </a:prstGeom>
          <a:noFill/>
        </p:spPr>
        <p:txBody>
          <a:bodyPr wrap="square">
            <a:spAutoFit/>
          </a:bodyPr>
          <a:lstStyle/>
          <a:p>
            <a:r>
              <a:rPr lang="en-US" altLang="ja-JP" b="0" i="0" dirty="0">
                <a:solidFill>
                  <a:srgbClr val="333333"/>
                </a:solidFill>
                <a:effectLst/>
                <a:latin typeface="BIZ UDPゴシック" panose="020B0400000000000000" pitchFamily="50" charset="-128"/>
                <a:ea typeface="BIZ UDPゴシック" panose="020B0400000000000000" pitchFamily="50" charset="-128"/>
              </a:rPr>
              <a:t>2023</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b="0" i="0" dirty="0">
                <a:solidFill>
                  <a:srgbClr val="333333"/>
                </a:solidFill>
                <a:effectLst/>
                <a:latin typeface="BIZ UDPゴシック" panose="020B0400000000000000" pitchFamily="50" charset="-128"/>
                <a:ea typeface="BIZ UDPゴシック" panose="020B0400000000000000" pitchFamily="50" charset="-128"/>
              </a:rPr>
              <a:t>3</a:t>
            </a:r>
            <a:r>
              <a:rPr lang="ja-JP" altLang="en-US" b="0" i="0" dirty="0">
                <a:solidFill>
                  <a:srgbClr val="333333"/>
                </a:solidFill>
                <a:effectLst/>
                <a:latin typeface="BIZ UDPゴシック" panose="020B0400000000000000" pitchFamily="50" charset="-128"/>
                <a:ea typeface="BIZ UDPゴシック" panose="020B0400000000000000" pitchFamily="50" charset="-128"/>
              </a:rPr>
              <a:t>月</a:t>
            </a:r>
            <a:r>
              <a:rPr lang="en-US" altLang="ja-JP" b="0" i="0" dirty="0">
                <a:solidFill>
                  <a:srgbClr val="333333"/>
                </a:solidFill>
                <a:effectLst/>
                <a:latin typeface="BIZ UDPゴシック" panose="020B0400000000000000" pitchFamily="50" charset="-128"/>
                <a:ea typeface="BIZ UDPゴシック" panose="020B0400000000000000" pitchFamily="50" charset="-128"/>
              </a:rPr>
              <a:t>28</a:t>
            </a:r>
            <a:r>
              <a:rPr lang="ja-JP" altLang="en-US" b="0" i="0" dirty="0">
                <a:solidFill>
                  <a:srgbClr val="333333"/>
                </a:solidFill>
                <a:effectLst/>
                <a:latin typeface="BIZ UDPゴシック" panose="020B0400000000000000" pitchFamily="50" charset="-128"/>
                <a:ea typeface="BIZ UDPゴシック" panose="020B0400000000000000" pitchFamily="50" charset="-128"/>
              </a:rPr>
              <a:t>日から、</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ASEAN</a:t>
            </a:r>
            <a:r>
              <a:rPr lang="ja-JP" altLang="en-US" b="0" i="0" dirty="0">
                <a:solidFill>
                  <a:srgbClr val="333333"/>
                </a:solidFill>
                <a:effectLst/>
                <a:latin typeface="BIZ UDPゴシック" panose="020B0400000000000000" pitchFamily="50" charset="-128"/>
                <a:ea typeface="BIZ UDPゴシック" panose="020B0400000000000000" pitchFamily="50" charset="-128"/>
              </a:rPr>
              <a:t>財務大臣と　中央銀行総裁の公式会議がインドネシアで開催。</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b="0" i="0" dirty="0">
                <a:solidFill>
                  <a:srgbClr val="333333"/>
                </a:solidFill>
                <a:effectLst/>
                <a:latin typeface="BIZ UDPゴシック" panose="020B0400000000000000" pitchFamily="50" charset="-128"/>
                <a:ea typeface="BIZ UDPゴシック" panose="020B0400000000000000" pitchFamily="50" charset="-128"/>
              </a:rPr>
              <a:t>金融取引における</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米ドル、ユーロ、円、英ポンド</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への依存度を下げ、現地通貨建て決済への移行に向けた議論。</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dirty="0">
              <a:solidFill>
                <a:srgbClr val="333333"/>
              </a:solidFill>
              <a:latin typeface="BIZ UDPゴシック" panose="020B0400000000000000" pitchFamily="50" charset="-128"/>
              <a:ea typeface="BIZ UDPゴシック" panose="020B0400000000000000" pitchFamily="50" charset="-128"/>
            </a:endParaRPr>
          </a:p>
          <a:p>
            <a:r>
              <a:rPr lang="ja-JP" altLang="en-US" b="0" i="0" dirty="0">
                <a:solidFill>
                  <a:srgbClr val="333333"/>
                </a:solidFill>
                <a:effectLst/>
                <a:latin typeface="BIZ UDPゴシック" panose="020B0400000000000000" pitchFamily="50" charset="-128"/>
                <a:ea typeface="BIZ UDPゴシック" panose="020B0400000000000000" pitchFamily="50" charset="-128"/>
              </a:rPr>
              <a:t>インドネシア、マレーシア、シンガポール、フィリピン、タイの間でこのような協力に関する合意に達しました。</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08F9C4AC-82EE-400E-A0BE-18AFCE6C86F4}"/>
              </a:ext>
            </a:extLst>
          </p:cNvPr>
          <p:cNvSpPr txBox="1"/>
          <p:nvPr/>
        </p:nvSpPr>
        <p:spPr>
          <a:xfrm>
            <a:off x="7280073" y="5538199"/>
            <a:ext cx="4822884" cy="1200329"/>
          </a:xfrm>
          <a:prstGeom prst="rect">
            <a:avLst/>
          </a:prstGeom>
          <a:noFill/>
        </p:spPr>
        <p:txBody>
          <a:bodyPr wrap="square">
            <a:spAutoFit/>
          </a:bodyPr>
          <a:lstStyle/>
          <a:p>
            <a:r>
              <a:rPr lang="en-US" altLang="ja-JP" dirty="0">
                <a:hlinkClick r:id="rId4"/>
              </a:rPr>
              <a:t>ASEAN</a:t>
            </a:r>
            <a:r>
              <a:rPr lang="ja-JP" altLang="en-US" dirty="0">
                <a:hlinkClick r:id="rId4"/>
              </a:rPr>
              <a:t>財務大臣と中央銀行は米ドル、ユーロ、円の廃止を検討し、インドネシアはビザとマスターカードの段階的廃止を要求 </a:t>
            </a:r>
            <a:r>
              <a:rPr lang="en-US" altLang="ja-JP" dirty="0">
                <a:hlinkClick r:id="rId4"/>
              </a:rPr>
              <a:t>(aseanbriefing.com)</a:t>
            </a:r>
            <a:endParaRPr lang="ja-JP" altLang="en-US" dirty="0"/>
          </a:p>
        </p:txBody>
      </p:sp>
    </p:spTree>
    <p:extLst>
      <p:ext uri="{BB962C8B-B14F-4D97-AF65-F5344CB8AC3E}">
        <p14:creationId xmlns:p14="http://schemas.microsoft.com/office/powerpoint/2010/main" val="3618742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正方形/長方形 2123">
            <a:extLst>
              <a:ext uri="{FF2B5EF4-FFF2-40B4-BE49-F238E27FC236}">
                <a16:creationId xmlns:a16="http://schemas.microsoft.com/office/drawing/2014/main" id="{50BFA8FE-0D32-1D66-21F9-4A65C481CDC7}"/>
              </a:ext>
            </a:extLst>
          </p:cNvPr>
          <p:cNvSpPr/>
          <p:nvPr/>
        </p:nvSpPr>
        <p:spPr>
          <a:xfrm>
            <a:off x="0" y="-12355"/>
            <a:ext cx="12192000" cy="4678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「金」価格が高騰し、「銀」 の需要が過去最高を記録</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7" name="object 9">
            <a:extLst>
              <a:ext uri="{FF2B5EF4-FFF2-40B4-BE49-F238E27FC236}">
                <a16:creationId xmlns:a16="http://schemas.microsoft.com/office/drawing/2014/main" id="{E4A701AD-C46F-7939-4A39-BD7F5512C4A9}"/>
              </a:ext>
            </a:extLst>
          </p:cNvPr>
          <p:cNvGrpSpPr/>
          <p:nvPr/>
        </p:nvGrpSpPr>
        <p:grpSpPr>
          <a:xfrm rot="5400000">
            <a:off x="1110307" y="1789091"/>
            <a:ext cx="3488054" cy="4653280"/>
            <a:chOff x="2548508" y="4380979"/>
            <a:chExt cx="3488054" cy="4653280"/>
          </a:xfrm>
        </p:grpSpPr>
        <p:sp>
          <p:nvSpPr>
            <p:cNvPr id="8" name="object 10">
              <a:extLst>
                <a:ext uri="{FF2B5EF4-FFF2-40B4-BE49-F238E27FC236}">
                  <a16:creationId xmlns:a16="http://schemas.microsoft.com/office/drawing/2014/main" id="{7224AC6C-7CB9-A31A-B8E9-DD25D2F87BE5}"/>
                </a:ext>
              </a:extLst>
            </p:cNvPr>
            <p:cNvSpPr/>
            <p:nvPr/>
          </p:nvSpPr>
          <p:spPr>
            <a:xfrm>
              <a:off x="2940519" y="9008691"/>
              <a:ext cx="226695" cy="0"/>
            </a:xfrm>
            <a:custGeom>
              <a:avLst/>
              <a:gdLst/>
              <a:ahLst/>
              <a:cxnLst/>
              <a:rect l="l" t="t" r="r" b="b"/>
              <a:pathLst>
                <a:path w="226694">
                  <a:moveTo>
                    <a:pt x="226618" y="0"/>
                  </a:moveTo>
                  <a:lnTo>
                    <a:pt x="0" y="0"/>
                  </a:lnTo>
                </a:path>
              </a:pathLst>
            </a:custGeom>
            <a:solidFill>
              <a:srgbClr val="6D6E71"/>
            </a:solidFill>
          </p:spPr>
          <p:txBody>
            <a:bodyPr wrap="square" lIns="0" tIns="0" rIns="0" bIns="0" rtlCol="0"/>
            <a:lstStyle/>
            <a:p>
              <a:endParaRPr/>
            </a:p>
          </p:txBody>
        </p:sp>
        <p:sp>
          <p:nvSpPr>
            <p:cNvPr id="9" name="object 11">
              <a:extLst>
                <a:ext uri="{FF2B5EF4-FFF2-40B4-BE49-F238E27FC236}">
                  <a16:creationId xmlns:a16="http://schemas.microsoft.com/office/drawing/2014/main" id="{F6C6E57C-81EC-E07B-33C8-58FD37B70968}"/>
                </a:ext>
              </a:extLst>
            </p:cNvPr>
            <p:cNvSpPr/>
            <p:nvPr/>
          </p:nvSpPr>
          <p:spPr>
            <a:xfrm>
              <a:off x="2940519" y="9008694"/>
              <a:ext cx="183515" cy="0"/>
            </a:xfrm>
            <a:custGeom>
              <a:avLst/>
              <a:gdLst/>
              <a:ahLst/>
              <a:cxnLst/>
              <a:rect l="l" t="t" r="r" b="b"/>
              <a:pathLst>
                <a:path w="183514">
                  <a:moveTo>
                    <a:pt x="0" y="0"/>
                  </a:moveTo>
                  <a:lnTo>
                    <a:pt x="183134" y="0"/>
                  </a:lnTo>
                </a:path>
              </a:pathLst>
            </a:custGeom>
            <a:ln w="6159">
              <a:solidFill>
                <a:srgbClr val="777B7D"/>
              </a:solidFill>
            </a:ln>
          </p:spPr>
          <p:txBody>
            <a:bodyPr wrap="square" lIns="0" tIns="0" rIns="0" bIns="0" rtlCol="0"/>
            <a:lstStyle/>
            <a:p>
              <a:endParaRPr/>
            </a:p>
          </p:txBody>
        </p:sp>
        <p:sp>
          <p:nvSpPr>
            <p:cNvPr id="10" name="object 12">
              <a:extLst>
                <a:ext uri="{FF2B5EF4-FFF2-40B4-BE49-F238E27FC236}">
                  <a16:creationId xmlns:a16="http://schemas.microsoft.com/office/drawing/2014/main" id="{2FD73EAC-553B-EC44-8AF1-8022002D731B}"/>
                </a:ext>
              </a:extLst>
            </p:cNvPr>
            <p:cNvSpPr/>
            <p:nvPr/>
          </p:nvSpPr>
          <p:spPr>
            <a:xfrm>
              <a:off x="3105848" y="8983662"/>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sp>
          <p:nvSpPr>
            <p:cNvPr id="11" name="object 13">
              <a:extLst>
                <a:ext uri="{FF2B5EF4-FFF2-40B4-BE49-F238E27FC236}">
                  <a16:creationId xmlns:a16="http://schemas.microsoft.com/office/drawing/2014/main" id="{DDAD85BB-8063-7501-0752-6D4CB29757E0}"/>
                </a:ext>
              </a:extLst>
            </p:cNvPr>
            <p:cNvSpPr/>
            <p:nvPr/>
          </p:nvSpPr>
          <p:spPr>
            <a:xfrm>
              <a:off x="2551683" y="8374634"/>
              <a:ext cx="167640" cy="1905"/>
            </a:xfrm>
            <a:custGeom>
              <a:avLst/>
              <a:gdLst/>
              <a:ahLst/>
              <a:cxnLst/>
              <a:rect l="l" t="t" r="r" b="b"/>
              <a:pathLst>
                <a:path w="167639" h="1904">
                  <a:moveTo>
                    <a:pt x="167220" y="0"/>
                  </a:moveTo>
                  <a:lnTo>
                    <a:pt x="0" y="1854"/>
                  </a:lnTo>
                </a:path>
              </a:pathLst>
            </a:custGeom>
            <a:solidFill>
              <a:srgbClr val="6D6E71"/>
            </a:solidFill>
          </p:spPr>
          <p:txBody>
            <a:bodyPr wrap="square" lIns="0" tIns="0" rIns="0" bIns="0" rtlCol="0"/>
            <a:lstStyle/>
            <a:p>
              <a:endParaRPr/>
            </a:p>
          </p:txBody>
        </p:sp>
        <p:sp>
          <p:nvSpPr>
            <p:cNvPr id="12" name="object 14">
              <a:extLst>
                <a:ext uri="{FF2B5EF4-FFF2-40B4-BE49-F238E27FC236}">
                  <a16:creationId xmlns:a16="http://schemas.microsoft.com/office/drawing/2014/main" id="{2D20BAF6-08A2-EB5B-000C-44818EA89AD7}"/>
                </a:ext>
              </a:extLst>
            </p:cNvPr>
            <p:cNvSpPr/>
            <p:nvPr/>
          </p:nvSpPr>
          <p:spPr>
            <a:xfrm>
              <a:off x="2551683" y="8375116"/>
              <a:ext cx="123825" cy="1905"/>
            </a:xfrm>
            <a:custGeom>
              <a:avLst/>
              <a:gdLst/>
              <a:ahLst/>
              <a:cxnLst/>
              <a:rect l="l" t="t" r="r" b="b"/>
              <a:pathLst>
                <a:path w="123825" h="1904">
                  <a:moveTo>
                    <a:pt x="0" y="1371"/>
                  </a:moveTo>
                  <a:lnTo>
                    <a:pt x="123723" y="0"/>
                  </a:lnTo>
                </a:path>
              </a:pathLst>
            </a:custGeom>
            <a:ln w="6159">
              <a:solidFill>
                <a:srgbClr val="777B7D"/>
              </a:solidFill>
            </a:ln>
          </p:spPr>
          <p:txBody>
            <a:bodyPr wrap="square" lIns="0" tIns="0" rIns="0" bIns="0" rtlCol="0"/>
            <a:lstStyle/>
            <a:p>
              <a:endParaRPr/>
            </a:p>
          </p:txBody>
        </p:sp>
        <p:sp>
          <p:nvSpPr>
            <p:cNvPr id="13" name="object 15">
              <a:extLst>
                <a:ext uri="{FF2B5EF4-FFF2-40B4-BE49-F238E27FC236}">
                  <a16:creationId xmlns:a16="http://schemas.microsoft.com/office/drawing/2014/main" id="{C77A3642-722F-F640-2D89-A86EC11781F9}"/>
                </a:ext>
              </a:extLst>
            </p:cNvPr>
            <p:cNvSpPr/>
            <p:nvPr/>
          </p:nvSpPr>
          <p:spPr>
            <a:xfrm>
              <a:off x="2657335" y="8350288"/>
              <a:ext cx="61594" cy="50165"/>
            </a:xfrm>
            <a:custGeom>
              <a:avLst/>
              <a:gdLst/>
              <a:ahLst/>
              <a:cxnLst/>
              <a:rect l="l" t="t" r="r" b="b"/>
              <a:pathLst>
                <a:path w="61594" h="50165">
                  <a:moveTo>
                    <a:pt x="0" y="0"/>
                  </a:moveTo>
                  <a:lnTo>
                    <a:pt x="14820" y="24879"/>
                  </a:lnTo>
                  <a:lnTo>
                    <a:pt x="558" y="50063"/>
                  </a:lnTo>
                  <a:lnTo>
                    <a:pt x="61556" y="24358"/>
                  </a:lnTo>
                  <a:lnTo>
                    <a:pt x="0" y="0"/>
                  </a:lnTo>
                  <a:close/>
                </a:path>
              </a:pathLst>
            </a:custGeom>
            <a:solidFill>
              <a:srgbClr val="777B7D"/>
            </a:solidFill>
          </p:spPr>
          <p:txBody>
            <a:bodyPr wrap="square" lIns="0" tIns="0" rIns="0" bIns="0" rtlCol="0"/>
            <a:lstStyle/>
            <a:p>
              <a:endParaRPr/>
            </a:p>
          </p:txBody>
        </p:sp>
        <p:sp>
          <p:nvSpPr>
            <p:cNvPr id="14" name="object 16">
              <a:extLst>
                <a:ext uri="{FF2B5EF4-FFF2-40B4-BE49-F238E27FC236}">
                  <a16:creationId xmlns:a16="http://schemas.microsoft.com/office/drawing/2014/main" id="{E1878B56-4AA7-7264-63D1-DCFE714D1E3A}"/>
                </a:ext>
              </a:extLst>
            </p:cNvPr>
            <p:cNvSpPr/>
            <p:nvPr/>
          </p:nvSpPr>
          <p:spPr>
            <a:xfrm>
              <a:off x="3849446" y="8137525"/>
              <a:ext cx="241935" cy="0"/>
            </a:xfrm>
            <a:custGeom>
              <a:avLst/>
              <a:gdLst/>
              <a:ahLst/>
              <a:cxnLst/>
              <a:rect l="l" t="t" r="r" b="b"/>
              <a:pathLst>
                <a:path w="241935">
                  <a:moveTo>
                    <a:pt x="241338" y="0"/>
                  </a:moveTo>
                  <a:lnTo>
                    <a:pt x="0" y="0"/>
                  </a:lnTo>
                </a:path>
              </a:pathLst>
            </a:custGeom>
            <a:solidFill>
              <a:srgbClr val="6D6E71"/>
            </a:solidFill>
          </p:spPr>
          <p:txBody>
            <a:bodyPr wrap="square" lIns="0" tIns="0" rIns="0" bIns="0" rtlCol="0"/>
            <a:lstStyle/>
            <a:p>
              <a:endParaRPr/>
            </a:p>
          </p:txBody>
        </p:sp>
        <p:sp>
          <p:nvSpPr>
            <p:cNvPr id="15" name="object 17">
              <a:extLst>
                <a:ext uri="{FF2B5EF4-FFF2-40B4-BE49-F238E27FC236}">
                  <a16:creationId xmlns:a16="http://schemas.microsoft.com/office/drawing/2014/main" id="{069EC979-2624-BE57-7240-27D406D615E7}"/>
                </a:ext>
              </a:extLst>
            </p:cNvPr>
            <p:cNvSpPr/>
            <p:nvPr/>
          </p:nvSpPr>
          <p:spPr>
            <a:xfrm>
              <a:off x="3892943" y="8137525"/>
              <a:ext cx="198120" cy="0"/>
            </a:xfrm>
            <a:custGeom>
              <a:avLst/>
              <a:gdLst/>
              <a:ahLst/>
              <a:cxnLst/>
              <a:rect l="l" t="t" r="r" b="b"/>
              <a:pathLst>
                <a:path w="198120">
                  <a:moveTo>
                    <a:pt x="197840" y="0"/>
                  </a:moveTo>
                  <a:lnTo>
                    <a:pt x="0" y="0"/>
                  </a:lnTo>
                </a:path>
              </a:pathLst>
            </a:custGeom>
            <a:ln w="6159">
              <a:solidFill>
                <a:srgbClr val="777B7D"/>
              </a:solidFill>
            </a:ln>
          </p:spPr>
          <p:txBody>
            <a:bodyPr wrap="square" lIns="0" tIns="0" rIns="0" bIns="0" rtlCol="0"/>
            <a:lstStyle/>
            <a:p>
              <a:endParaRPr/>
            </a:p>
          </p:txBody>
        </p:sp>
        <p:sp>
          <p:nvSpPr>
            <p:cNvPr id="16" name="object 18">
              <a:extLst>
                <a:ext uri="{FF2B5EF4-FFF2-40B4-BE49-F238E27FC236}">
                  <a16:creationId xmlns:a16="http://schemas.microsoft.com/office/drawing/2014/main" id="{7B6CFA97-79E1-603E-2321-21E206877BD6}"/>
                </a:ext>
              </a:extLst>
            </p:cNvPr>
            <p:cNvSpPr/>
            <p:nvPr/>
          </p:nvSpPr>
          <p:spPr>
            <a:xfrm>
              <a:off x="3849458" y="8112480"/>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7" name="object 19">
              <a:extLst>
                <a:ext uri="{FF2B5EF4-FFF2-40B4-BE49-F238E27FC236}">
                  <a16:creationId xmlns:a16="http://schemas.microsoft.com/office/drawing/2014/main" id="{73B4CF05-0963-940F-463F-E21A7A14C4A7}"/>
                </a:ext>
              </a:extLst>
            </p:cNvPr>
            <p:cNvSpPr/>
            <p:nvPr/>
          </p:nvSpPr>
          <p:spPr>
            <a:xfrm>
              <a:off x="5773686" y="4406023"/>
              <a:ext cx="259715" cy="0"/>
            </a:xfrm>
            <a:custGeom>
              <a:avLst/>
              <a:gdLst/>
              <a:ahLst/>
              <a:cxnLst/>
              <a:rect l="l" t="t" r="r" b="b"/>
              <a:pathLst>
                <a:path w="259714">
                  <a:moveTo>
                    <a:pt x="259410" y="0"/>
                  </a:moveTo>
                  <a:lnTo>
                    <a:pt x="0" y="0"/>
                  </a:lnTo>
                </a:path>
              </a:pathLst>
            </a:custGeom>
            <a:solidFill>
              <a:srgbClr val="6D6E71"/>
            </a:solidFill>
          </p:spPr>
          <p:txBody>
            <a:bodyPr wrap="square" lIns="0" tIns="0" rIns="0" bIns="0" rtlCol="0"/>
            <a:lstStyle/>
            <a:p>
              <a:endParaRPr/>
            </a:p>
          </p:txBody>
        </p:sp>
        <p:sp>
          <p:nvSpPr>
            <p:cNvPr id="18" name="object 20">
              <a:extLst>
                <a:ext uri="{FF2B5EF4-FFF2-40B4-BE49-F238E27FC236}">
                  <a16:creationId xmlns:a16="http://schemas.microsoft.com/office/drawing/2014/main" id="{7A339493-7FBA-C516-A2FC-C414BF473E14}"/>
                </a:ext>
              </a:extLst>
            </p:cNvPr>
            <p:cNvSpPr/>
            <p:nvPr/>
          </p:nvSpPr>
          <p:spPr>
            <a:xfrm>
              <a:off x="5817184" y="4406023"/>
              <a:ext cx="216535" cy="0"/>
            </a:xfrm>
            <a:custGeom>
              <a:avLst/>
              <a:gdLst/>
              <a:ahLst/>
              <a:cxnLst/>
              <a:rect l="l" t="t" r="r" b="b"/>
              <a:pathLst>
                <a:path w="216535">
                  <a:moveTo>
                    <a:pt x="215925" y="0"/>
                  </a:moveTo>
                  <a:lnTo>
                    <a:pt x="0" y="0"/>
                  </a:lnTo>
                </a:path>
              </a:pathLst>
            </a:custGeom>
            <a:ln w="6159">
              <a:solidFill>
                <a:srgbClr val="777B7D"/>
              </a:solidFill>
            </a:ln>
          </p:spPr>
          <p:txBody>
            <a:bodyPr wrap="square" lIns="0" tIns="0" rIns="0" bIns="0" rtlCol="0"/>
            <a:lstStyle/>
            <a:p>
              <a:endParaRPr/>
            </a:p>
          </p:txBody>
        </p:sp>
        <p:sp>
          <p:nvSpPr>
            <p:cNvPr id="19" name="object 21">
              <a:extLst>
                <a:ext uri="{FF2B5EF4-FFF2-40B4-BE49-F238E27FC236}">
                  <a16:creationId xmlns:a16="http://schemas.microsoft.com/office/drawing/2014/main" id="{485FB282-E1BB-9642-C67F-CCDAD35CA8FE}"/>
                </a:ext>
              </a:extLst>
            </p:cNvPr>
            <p:cNvSpPr/>
            <p:nvPr/>
          </p:nvSpPr>
          <p:spPr>
            <a:xfrm>
              <a:off x="5773699" y="4380979"/>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20" name="object 22">
            <a:extLst>
              <a:ext uri="{FF2B5EF4-FFF2-40B4-BE49-F238E27FC236}">
                <a16:creationId xmlns:a16="http://schemas.microsoft.com/office/drawing/2014/main" id="{75744381-506A-F91E-CD0A-7C044F7C1811}"/>
              </a:ext>
            </a:extLst>
          </p:cNvPr>
          <p:cNvGrpSpPr/>
          <p:nvPr/>
        </p:nvGrpSpPr>
        <p:grpSpPr>
          <a:xfrm rot="5400000">
            <a:off x="587447" y="1610708"/>
            <a:ext cx="163830" cy="59690"/>
            <a:chOff x="1735442" y="8862746"/>
            <a:chExt cx="163830" cy="59690"/>
          </a:xfrm>
        </p:grpSpPr>
        <p:sp>
          <p:nvSpPr>
            <p:cNvPr id="21" name="object 23">
              <a:extLst>
                <a:ext uri="{FF2B5EF4-FFF2-40B4-BE49-F238E27FC236}">
                  <a16:creationId xmlns:a16="http://schemas.microsoft.com/office/drawing/2014/main" id="{47A96040-F58F-4455-79F6-AF9EA579B618}"/>
                </a:ext>
              </a:extLst>
            </p:cNvPr>
            <p:cNvSpPr/>
            <p:nvPr/>
          </p:nvSpPr>
          <p:spPr>
            <a:xfrm>
              <a:off x="1837563" y="8862746"/>
              <a:ext cx="61594" cy="59690"/>
            </a:xfrm>
            <a:custGeom>
              <a:avLst/>
              <a:gdLst/>
              <a:ahLst/>
              <a:cxnLst/>
              <a:rect l="l" t="t" r="r" b="b"/>
              <a:pathLst>
                <a:path w="61594" h="59690">
                  <a:moveTo>
                    <a:pt x="30797" y="0"/>
                  </a:moveTo>
                  <a:lnTo>
                    <a:pt x="9624" y="7425"/>
                  </a:lnTo>
                  <a:lnTo>
                    <a:pt x="0" y="29746"/>
                  </a:lnTo>
                  <a:lnTo>
                    <a:pt x="9624" y="52045"/>
                  </a:lnTo>
                  <a:lnTo>
                    <a:pt x="30797" y="59493"/>
                  </a:lnTo>
                  <a:lnTo>
                    <a:pt x="51970" y="52067"/>
                  </a:lnTo>
                  <a:lnTo>
                    <a:pt x="61594" y="29746"/>
                  </a:lnTo>
                  <a:lnTo>
                    <a:pt x="51970" y="7447"/>
                  </a:lnTo>
                  <a:lnTo>
                    <a:pt x="30797" y="0"/>
                  </a:lnTo>
                  <a:close/>
                </a:path>
              </a:pathLst>
            </a:custGeom>
            <a:solidFill>
              <a:srgbClr val="FEBE29"/>
            </a:solidFill>
          </p:spPr>
          <p:txBody>
            <a:bodyPr wrap="square" lIns="0" tIns="0" rIns="0" bIns="0" rtlCol="0"/>
            <a:lstStyle/>
            <a:p>
              <a:endParaRPr/>
            </a:p>
          </p:txBody>
        </p:sp>
        <p:sp>
          <p:nvSpPr>
            <p:cNvPr id="22" name="object 24">
              <a:extLst>
                <a:ext uri="{FF2B5EF4-FFF2-40B4-BE49-F238E27FC236}">
                  <a16:creationId xmlns:a16="http://schemas.microsoft.com/office/drawing/2014/main" id="{4E9DCD4B-16BC-23A1-0002-2AE3888D118D}"/>
                </a:ext>
              </a:extLst>
            </p:cNvPr>
            <p:cNvSpPr/>
            <p:nvPr/>
          </p:nvSpPr>
          <p:spPr>
            <a:xfrm>
              <a:off x="1735442" y="8862746"/>
              <a:ext cx="61594" cy="59690"/>
            </a:xfrm>
            <a:custGeom>
              <a:avLst/>
              <a:gdLst/>
              <a:ahLst/>
              <a:cxnLst/>
              <a:rect l="l" t="t" r="r" b="b"/>
              <a:pathLst>
                <a:path w="61594" h="59690">
                  <a:moveTo>
                    <a:pt x="30797" y="0"/>
                  </a:moveTo>
                  <a:lnTo>
                    <a:pt x="9624" y="7425"/>
                  </a:lnTo>
                  <a:lnTo>
                    <a:pt x="0" y="29746"/>
                  </a:lnTo>
                  <a:lnTo>
                    <a:pt x="9624" y="52045"/>
                  </a:lnTo>
                  <a:lnTo>
                    <a:pt x="30797" y="59493"/>
                  </a:lnTo>
                  <a:lnTo>
                    <a:pt x="51970" y="52067"/>
                  </a:lnTo>
                  <a:lnTo>
                    <a:pt x="61594" y="29746"/>
                  </a:lnTo>
                  <a:lnTo>
                    <a:pt x="51970" y="7447"/>
                  </a:lnTo>
                  <a:lnTo>
                    <a:pt x="30797" y="0"/>
                  </a:lnTo>
                  <a:close/>
                </a:path>
              </a:pathLst>
            </a:custGeom>
            <a:solidFill>
              <a:srgbClr val="72BFCF"/>
            </a:solidFill>
          </p:spPr>
          <p:txBody>
            <a:bodyPr wrap="square" lIns="0" tIns="0" rIns="0" bIns="0" rtlCol="0"/>
            <a:lstStyle/>
            <a:p>
              <a:endParaRPr/>
            </a:p>
          </p:txBody>
        </p:sp>
      </p:grpSp>
      <p:grpSp>
        <p:nvGrpSpPr>
          <p:cNvPr id="23" name="object 25">
            <a:extLst>
              <a:ext uri="{FF2B5EF4-FFF2-40B4-BE49-F238E27FC236}">
                <a16:creationId xmlns:a16="http://schemas.microsoft.com/office/drawing/2014/main" id="{DF6F566E-3CF0-A430-3EC0-41201FE1303C}"/>
              </a:ext>
            </a:extLst>
          </p:cNvPr>
          <p:cNvGrpSpPr/>
          <p:nvPr/>
        </p:nvGrpSpPr>
        <p:grpSpPr>
          <a:xfrm rot="5400000">
            <a:off x="1474530" y="5366403"/>
            <a:ext cx="161925" cy="50165"/>
            <a:chOff x="5487327" y="7981378"/>
            <a:chExt cx="161925" cy="50165"/>
          </a:xfrm>
        </p:grpSpPr>
        <p:sp>
          <p:nvSpPr>
            <p:cNvPr id="24" name="object 26">
              <a:extLst>
                <a:ext uri="{FF2B5EF4-FFF2-40B4-BE49-F238E27FC236}">
                  <a16:creationId xmlns:a16="http://schemas.microsoft.com/office/drawing/2014/main" id="{B3839A53-E03E-AD22-3631-09EB5606EBD7}"/>
                </a:ext>
              </a:extLst>
            </p:cNvPr>
            <p:cNvSpPr/>
            <p:nvPr/>
          </p:nvSpPr>
          <p:spPr>
            <a:xfrm>
              <a:off x="5487339" y="8006423"/>
              <a:ext cx="161925" cy="0"/>
            </a:xfrm>
            <a:custGeom>
              <a:avLst/>
              <a:gdLst/>
              <a:ahLst/>
              <a:cxnLst/>
              <a:rect l="l" t="t" r="r" b="b"/>
              <a:pathLst>
                <a:path w="161925">
                  <a:moveTo>
                    <a:pt x="161328" y="0"/>
                  </a:moveTo>
                  <a:lnTo>
                    <a:pt x="0" y="0"/>
                  </a:lnTo>
                </a:path>
              </a:pathLst>
            </a:custGeom>
            <a:solidFill>
              <a:srgbClr val="6D6E71"/>
            </a:solidFill>
          </p:spPr>
          <p:txBody>
            <a:bodyPr wrap="square" lIns="0" tIns="0" rIns="0" bIns="0" rtlCol="0"/>
            <a:lstStyle/>
            <a:p>
              <a:endParaRPr/>
            </a:p>
          </p:txBody>
        </p:sp>
        <p:sp>
          <p:nvSpPr>
            <p:cNvPr id="25" name="object 27">
              <a:extLst>
                <a:ext uri="{FF2B5EF4-FFF2-40B4-BE49-F238E27FC236}">
                  <a16:creationId xmlns:a16="http://schemas.microsoft.com/office/drawing/2014/main" id="{22DEE94C-3D82-7809-5C36-7D5199522FAD}"/>
                </a:ext>
              </a:extLst>
            </p:cNvPr>
            <p:cNvSpPr/>
            <p:nvPr/>
          </p:nvSpPr>
          <p:spPr>
            <a:xfrm>
              <a:off x="5530824" y="8006423"/>
              <a:ext cx="118110" cy="0"/>
            </a:xfrm>
            <a:custGeom>
              <a:avLst/>
              <a:gdLst/>
              <a:ahLst/>
              <a:cxnLst/>
              <a:rect l="l" t="t" r="r" b="b"/>
              <a:pathLst>
                <a:path w="118110">
                  <a:moveTo>
                    <a:pt x="117843" y="0"/>
                  </a:moveTo>
                  <a:lnTo>
                    <a:pt x="0" y="0"/>
                  </a:lnTo>
                </a:path>
              </a:pathLst>
            </a:custGeom>
            <a:ln w="6159">
              <a:solidFill>
                <a:srgbClr val="777B7D"/>
              </a:solidFill>
            </a:ln>
          </p:spPr>
          <p:txBody>
            <a:bodyPr wrap="square" lIns="0" tIns="0" rIns="0" bIns="0" rtlCol="0"/>
            <a:lstStyle/>
            <a:p>
              <a:endParaRPr/>
            </a:p>
          </p:txBody>
        </p:sp>
        <p:sp>
          <p:nvSpPr>
            <p:cNvPr id="26" name="object 28">
              <a:extLst>
                <a:ext uri="{FF2B5EF4-FFF2-40B4-BE49-F238E27FC236}">
                  <a16:creationId xmlns:a16="http://schemas.microsoft.com/office/drawing/2014/main" id="{C653255D-64BF-7B5F-613B-833895FD9DC0}"/>
                </a:ext>
              </a:extLst>
            </p:cNvPr>
            <p:cNvSpPr/>
            <p:nvPr/>
          </p:nvSpPr>
          <p:spPr>
            <a:xfrm>
              <a:off x="5487327" y="7981378"/>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27" name="object 29">
            <a:extLst>
              <a:ext uri="{FF2B5EF4-FFF2-40B4-BE49-F238E27FC236}">
                <a16:creationId xmlns:a16="http://schemas.microsoft.com/office/drawing/2014/main" id="{F18B855E-1F03-9270-A6A3-5F757B7943F7}"/>
              </a:ext>
            </a:extLst>
          </p:cNvPr>
          <p:cNvGrpSpPr/>
          <p:nvPr/>
        </p:nvGrpSpPr>
        <p:grpSpPr>
          <a:xfrm rot="5400000">
            <a:off x="1676142" y="1610454"/>
            <a:ext cx="238125" cy="50165"/>
            <a:chOff x="1693278" y="7741666"/>
            <a:chExt cx="238125" cy="50165"/>
          </a:xfrm>
        </p:grpSpPr>
        <p:sp>
          <p:nvSpPr>
            <p:cNvPr id="28" name="object 30">
              <a:extLst>
                <a:ext uri="{FF2B5EF4-FFF2-40B4-BE49-F238E27FC236}">
                  <a16:creationId xmlns:a16="http://schemas.microsoft.com/office/drawing/2014/main" id="{196F28BA-B053-A23B-D48F-27D3E2D317DE}"/>
                </a:ext>
              </a:extLst>
            </p:cNvPr>
            <p:cNvSpPr/>
            <p:nvPr/>
          </p:nvSpPr>
          <p:spPr>
            <a:xfrm>
              <a:off x="1693278" y="7766697"/>
              <a:ext cx="238125" cy="0"/>
            </a:xfrm>
            <a:custGeom>
              <a:avLst/>
              <a:gdLst/>
              <a:ahLst/>
              <a:cxnLst/>
              <a:rect l="l" t="t" r="r" b="b"/>
              <a:pathLst>
                <a:path w="238125">
                  <a:moveTo>
                    <a:pt x="237591" y="0"/>
                  </a:moveTo>
                  <a:lnTo>
                    <a:pt x="0" y="0"/>
                  </a:lnTo>
                </a:path>
              </a:pathLst>
            </a:custGeom>
            <a:solidFill>
              <a:srgbClr val="6D6E71"/>
            </a:solidFill>
          </p:spPr>
          <p:txBody>
            <a:bodyPr wrap="square" lIns="0" tIns="0" rIns="0" bIns="0" rtlCol="0"/>
            <a:lstStyle/>
            <a:p>
              <a:endParaRPr/>
            </a:p>
          </p:txBody>
        </p:sp>
        <p:sp>
          <p:nvSpPr>
            <p:cNvPr id="29" name="object 31">
              <a:extLst>
                <a:ext uri="{FF2B5EF4-FFF2-40B4-BE49-F238E27FC236}">
                  <a16:creationId xmlns:a16="http://schemas.microsoft.com/office/drawing/2014/main" id="{DA4365A6-39CF-924A-5182-6216E4F0486F}"/>
                </a:ext>
              </a:extLst>
            </p:cNvPr>
            <p:cNvSpPr/>
            <p:nvPr/>
          </p:nvSpPr>
          <p:spPr>
            <a:xfrm>
              <a:off x="1693278" y="7766697"/>
              <a:ext cx="194310" cy="0"/>
            </a:xfrm>
            <a:custGeom>
              <a:avLst/>
              <a:gdLst/>
              <a:ahLst/>
              <a:cxnLst/>
              <a:rect l="l" t="t" r="r" b="b"/>
              <a:pathLst>
                <a:path w="194310">
                  <a:moveTo>
                    <a:pt x="0" y="0"/>
                  </a:moveTo>
                  <a:lnTo>
                    <a:pt x="194106" y="0"/>
                  </a:lnTo>
                </a:path>
              </a:pathLst>
            </a:custGeom>
            <a:ln w="6159">
              <a:solidFill>
                <a:srgbClr val="777B7D"/>
              </a:solidFill>
            </a:ln>
          </p:spPr>
          <p:txBody>
            <a:bodyPr wrap="square" lIns="0" tIns="0" rIns="0" bIns="0" rtlCol="0"/>
            <a:lstStyle/>
            <a:p>
              <a:endParaRPr/>
            </a:p>
          </p:txBody>
        </p:sp>
        <p:sp>
          <p:nvSpPr>
            <p:cNvPr id="30" name="object 32">
              <a:extLst>
                <a:ext uri="{FF2B5EF4-FFF2-40B4-BE49-F238E27FC236}">
                  <a16:creationId xmlns:a16="http://schemas.microsoft.com/office/drawing/2014/main" id="{6812C146-C569-46F2-CCCE-CB5E6B042464}"/>
                </a:ext>
              </a:extLst>
            </p:cNvPr>
            <p:cNvSpPr/>
            <p:nvPr/>
          </p:nvSpPr>
          <p:spPr>
            <a:xfrm>
              <a:off x="1869579" y="7741666"/>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grpSp>
      <p:grpSp>
        <p:nvGrpSpPr>
          <p:cNvPr id="31" name="object 33">
            <a:extLst>
              <a:ext uri="{FF2B5EF4-FFF2-40B4-BE49-F238E27FC236}">
                <a16:creationId xmlns:a16="http://schemas.microsoft.com/office/drawing/2014/main" id="{88FCE31B-8B82-9856-8E1A-3F44BB31E6D6}"/>
              </a:ext>
            </a:extLst>
          </p:cNvPr>
          <p:cNvGrpSpPr/>
          <p:nvPr/>
        </p:nvGrpSpPr>
        <p:grpSpPr>
          <a:xfrm rot="5400000">
            <a:off x="1445613" y="4632990"/>
            <a:ext cx="227329" cy="50165"/>
            <a:chOff x="4721212" y="7977593"/>
            <a:chExt cx="227329" cy="50165"/>
          </a:xfrm>
        </p:grpSpPr>
        <p:sp>
          <p:nvSpPr>
            <p:cNvPr id="1024" name="object 34">
              <a:extLst>
                <a:ext uri="{FF2B5EF4-FFF2-40B4-BE49-F238E27FC236}">
                  <a16:creationId xmlns:a16="http://schemas.microsoft.com/office/drawing/2014/main" id="{0B8CA680-8D0B-BE4E-622D-12A71E0451C8}"/>
                </a:ext>
              </a:extLst>
            </p:cNvPr>
            <p:cNvSpPr/>
            <p:nvPr/>
          </p:nvSpPr>
          <p:spPr>
            <a:xfrm>
              <a:off x="4721212" y="8002650"/>
              <a:ext cx="224154" cy="0"/>
            </a:xfrm>
            <a:custGeom>
              <a:avLst/>
              <a:gdLst/>
              <a:ahLst/>
              <a:cxnLst/>
              <a:rect l="l" t="t" r="r" b="b"/>
              <a:pathLst>
                <a:path w="224154">
                  <a:moveTo>
                    <a:pt x="223685" y="0"/>
                  </a:moveTo>
                  <a:lnTo>
                    <a:pt x="0" y="0"/>
                  </a:lnTo>
                </a:path>
              </a:pathLst>
            </a:custGeom>
            <a:solidFill>
              <a:srgbClr val="6D6E71"/>
            </a:solidFill>
          </p:spPr>
          <p:txBody>
            <a:bodyPr wrap="square" lIns="0" tIns="0" rIns="0" bIns="0" rtlCol="0"/>
            <a:lstStyle/>
            <a:p>
              <a:endParaRPr/>
            </a:p>
          </p:txBody>
        </p:sp>
        <p:sp>
          <p:nvSpPr>
            <p:cNvPr id="1025" name="object 35">
              <a:extLst>
                <a:ext uri="{FF2B5EF4-FFF2-40B4-BE49-F238E27FC236}">
                  <a16:creationId xmlns:a16="http://schemas.microsoft.com/office/drawing/2014/main" id="{4C60CE7F-4636-CFAE-B8B8-B98DE8730FC5}"/>
                </a:ext>
              </a:extLst>
            </p:cNvPr>
            <p:cNvSpPr/>
            <p:nvPr/>
          </p:nvSpPr>
          <p:spPr>
            <a:xfrm>
              <a:off x="4764709" y="8002638"/>
              <a:ext cx="180340" cy="0"/>
            </a:xfrm>
            <a:custGeom>
              <a:avLst/>
              <a:gdLst/>
              <a:ahLst/>
              <a:cxnLst/>
              <a:rect l="l" t="t" r="r" b="b"/>
              <a:pathLst>
                <a:path w="180339">
                  <a:moveTo>
                    <a:pt x="180200" y="0"/>
                  </a:moveTo>
                  <a:lnTo>
                    <a:pt x="0" y="0"/>
                  </a:lnTo>
                </a:path>
              </a:pathLst>
            </a:custGeom>
            <a:ln w="6159">
              <a:solidFill>
                <a:srgbClr val="777B7D"/>
              </a:solidFill>
            </a:ln>
          </p:spPr>
          <p:txBody>
            <a:bodyPr wrap="square" lIns="0" tIns="0" rIns="0" bIns="0" rtlCol="0"/>
            <a:lstStyle/>
            <a:p>
              <a:endParaRPr/>
            </a:p>
          </p:txBody>
        </p:sp>
        <p:sp>
          <p:nvSpPr>
            <p:cNvPr id="1027" name="object 36">
              <a:extLst>
                <a:ext uri="{FF2B5EF4-FFF2-40B4-BE49-F238E27FC236}">
                  <a16:creationId xmlns:a16="http://schemas.microsoft.com/office/drawing/2014/main" id="{3EB9B3CC-C0CF-AA09-4007-16AB440A1B2A}"/>
                </a:ext>
              </a:extLst>
            </p:cNvPr>
            <p:cNvSpPr/>
            <p:nvPr/>
          </p:nvSpPr>
          <p:spPr>
            <a:xfrm>
              <a:off x="4721212" y="7977593"/>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029" name="object 37">
            <a:extLst>
              <a:ext uri="{FF2B5EF4-FFF2-40B4-BE49-F238E27FC236}">
                <a16:creationId xmlns:a16="http://schemas.microsoft.com/office/drawing/2014/main" id="{103C6CD7-0471-8833-907A-460236EA4E83}"/>
              </a:ext>
            </a:extLst>
          </p:cNvPr>
          <p:cNvGrpSpPr/>
          <p:nvPr/>
        </p:nvGrpSpPr>
        <p:grpSpPr>
          <a:xfrm rot="5400000">
            <a:off x="1582810" y="5113520"/>
            <a:ext cx="158115" cy="50165"/>
            <a:chOff x="5236349" y="7875003"/>
            <a:chExt cx="158115" cy="50165"/>
          </a:xfrm>
        </p:grpSpPr>
        <p:sp>
          <p:nvSpPr>
            <p:cNvPr id="1030" name="object 38">
              <a:extLst>
                <a:ext uri="{FF2B5EF4-FFF2-40B4-BE49-F238E27FC236}">
                  <a16:creationId xmlns:a16="http://schemas.microsoft.com/office/drawing/2014/main" id="{D0C39570-A8B7-A661-9B8F-7BECB1BB9E9D}"/>
                </a:ext>
              </a:extLst>
            </p:cNvPr>
            <p:cNvSpPr/>
            <p:nvPr/>
          </p:nvSpPr>
          <p:spPr>
            <a:xfrm>
              <a:off x="5236362" y="7899780"/>
              <a:ext cx="154940" cy="635"/>
            </a:xfrm>
            <a:custGeom>
              <a:avLst/>
              <a:gdLst/>
              <a:ahLst/>
              <a:cxnLst/>
              <a:rect l="l" t="t" r="r" b="b"/>
              <a:pathLst>
                <a:path w="154939" h="634">
                  <a:moveTo>
                    <a:pt x="154711" y="0"/>
                  </a:moveTo>
                  <a:lnTo>
                    <a:pt x="0" y="457"/>
                  </a:lnTo>
                </a:path>
              </a:pathLst>
            </a:custGeom>
            <a:solidFill>
              <a:srgbClr val="6D6E71"/>
            </a:solidFill>
          </p:spPr>
          <p:txBody>
            <a:bodyPr wrap="square" lIns="0" tIns="0" rIns="0" bIns="0" rtlCol="0"/>
            <a:lstStyle/>
            <a:p>
              <a:endParaRPr/>
            </a:p>
          </p:txBody>
        </p:sp>
        <p:sp>
          <p:nvSpPr>
            <p:cNvPr id="1031" name="object 39">
              <a:extLst>
                <a:ext uri="{FF2B5EF4-FFF2-40B4-BE49-F238E27FC236}">
                  <a16:creationId xmlns:a16="http://schemas.microsoft.com/office/drawing/2014/main" id="{899FAA3C-D5DE-CB07-3BFE-8FB2D5948415}"/>
                </a:ext>
              </a:extLst>
            </p:cNvPr>
            <p:cNvSpPr/>
            <p:nvPr/>
          </p:nvSpPr>
          <p:spPr>
            <a:xfrm>
              <a:off x="5279847" y="7899768"/>
              <a:ext cx="111760" cy="635"/>
            </a:xfrm>
            <a:custGeom>
              <a:avLst/>
              <a:gdLst/>
              <a:ahLst/>
              <a:cxnLst/>
              <a:rect l="l" t="t" r="r" b="b"/>
              <a:pathLst>
                <a:path w="111760" h="634">
                  <a:moveTo>
                    <a:pt x="111213" y="0"/>
                  </a:moveTo>
                  <a:lnTo>
                    <a:pt x="0" y="330"/>
                  </a:lnTo>
                </a:path>
              </a:pathLst>
            </a:custGeom>
            <a:ln w="6159">
              <a:solidFill>
                <a:srgbClr val="777B7D"/>
              </a:solidFill>
            </a:ln>
          </p:spPr>
          <p:txBody>
            <a:bodyPr wrap="square" lIns="0" tIns="0" rIns="0" bIns="0" rtlCol="0"/>
            <a:lstStyle/>
            <a:p>
              <a:endParaRPr/>
            </a:p>
          </p:txBody>
        </p:sp>
        <p:sp>
          <p:nvSpPr>
            <p:cNvPr id="1032" name="object 40">
              <a:extLst>
                <a:ext uri="{FF2B5EF4-FFF2-40B4-BE49-F238E27FC236}">
                  <a16:creationId xmlns:a16="http://schemas.microsoft.com/office/drawing/2014/main" id="{0A10BBB8-9EA5-BADD-902B-69C5F3DC092B}"/>
                </a:ext>
              </a:extLst>
            </p:cNvPr>
            <p:cNvSpPr/>
            <p:nvPr/>
          </p:nvSpPr>
          <p:spPr>
            <a:xfrm>
              <a:off x="5236349" y="7875003"/>
              <a:ext cx="61594" cy="50165"/>
            </a:xfrm>
            <a:custGeom>
              <a:avLst/>
              <a:gdLst/>
              <a:ahLst/>
              <a:cxnLst/>
              <a:rect l="l" t="t" r="r" b="b"/>
              <a:pathLst>
                <a:path w="61595" h="50165">
                  <a:moveTo>
                    <a:pt x="61214" y="0"/>
                  </a:moveTo>
                  <a:lnTo>
                    <a:pt x="0" y="25234"/>
                  </a:lnTo>
                  <a:lnTo>
                    <a:pt x="61366" y="50076"/>
                  </a:lnTo>
                  <a:lnTo>
                    <a:pt x="46736" y="25095"/>
                  </a:lnTo>
                  <a:lnTo>
                    <a:pt x="61214" y="0"/>
                  </a:lnTo>
                  <a:close/>
                </a:path>
              </a:pathLst>
            </a:custGeom>
            <a:solidFill>
              <a:srgbClr val="777B7D"/>
            </a:solidFill>
          </p:spPr>
          <p:txBody>
            <a:bodyPr wrap="square" lIns="0" tIns="0" rIns="0" bIns="0" rtlCol="0"/>
            <a:lstStyle/>
            <a:p>
              <a:endParaRPr/>
            </a:p>
          </p:txBody>
        </p:sp>
      </p:grpSp>
      <p:grpSp>
        <p:nvGrpSpPr>
          <p:cNvPr id="1033" name="object 41">
            <a:extLst>
              <a:ext uri="{FF2B5EF4-FFF2-40B4-BE49-F238E27FC236}">
                <a16:creationId xmlns:a16="http://schemas.microsoft.com/office/drawing/2014/main" id="{5DAE2596-BDDB-1AB1-AAFF-99DFE7C1F1FE}"/>
              </a:ext>
            </a:extLst>
          </p:cNvPr>
          <p:cNvGrpSpPr/>
          <p:nvPr/>
        </p:nvGrpSpPr>
        <p:grpSpPr>
          <a:xfrm rot="5400000">
            <a:off x="5754418" y="4825891"/>
            <a:ext cx="311150" cy="50165"/>
            <a:chOff x="4872202" y="3626878"/>
            <a:chExt cx="311150" cy="50165"/>
          </a:xfrm>
        </p:grpSpPr>
        <p:sp>
          <p:nvSpPr>
            <p:cNvPr id="1034" name="object 42">
              <a:extLst>
                <a:ext uri="{FF2B5EF4-FFF2-40B4-BE49-F238E27FC236}">
                  <a16:creationId xmlns:a16="http://schemas.microsoft.com/office/drawing/2014/main" id="{2EC32387-FBFC-3BC1-9F38-E40767052D25}"/>
                </a:ext>
              </a:extLst>
            </p:cNvPr>
            <p:cNvSpPr/>
            <p:nvPr/>
          </p:nvSpPr>
          <p:spPr>
            <a:xfrm>
              <a:off x="4872202" y="3651923"/>
              <a:ext cx="311150" cy="0"/>
            </a:xfrm>
            <a:custGeom>
              <a:avLst/>
              <a:gdLst/>
              <a:ahLst/>
              <a:cxnLst/>
              <a:rect l="l" t="t" r="r" b="b"/>
              <a:pathLst>
                <a:path w="311150">
                  <a:moveTo>
                    <a:pt x="310908" y="0"/>
                  </a:moveTo>
                  <a:lnTo>
                    <a:pt x="0" y="0"/>
                  </a:lnTo>
                </a:path>
              </a:pathLst>
            </a:custGeom>
            <a:solidFill>
              <a:srgbClr val="6D6E71"/>
            </a:solidFill>
          </p:spPr>
          <p:txBody>
            <a:bodyPr wrap="square" lIns="0" tIns="0" rIns="0" bIns="0" rtlCol="0"/>
            <a:lstStyle/>
            <a:p>
              <a:endParaRPr/>
            </a:p>
          </p:txBody>
        </p:sp>
        <p:sp>
          <p:nvSpPr>
            <p:cNvPr id="1035" name="object 43">
              <a:extLst>
                <a:ext uri="{FF2B5EF4-FFF2-40B4-BE49-F238E27FC236}">
                  <a16:creationId xmlns:a16="http://schemas.microsoft.com/office/drawing/2014/main" id="{F10B62FE-3CC3-3DB0-DC75-2617853CFF91}"/>
                </a:ext>
              </a:extLst>
            </p:cNvPr>
            <p:cNvSpPr/>
            <p:nvPr/>
          </p:nvSpPr>
          <p:spPr>
            <a:xfrm>
              <a:off x="4915687" y="3651923"/>
              <a:ext cx="267970" cy="0"/>
            </a:xfrm>
            <a:custGeom>
              <a:avLst/>
              <a:gdLst/>
              <a:ahLst/>
              <a:cxnLst/>
              <a:rect l="l" t="t" r="r" b="b"/>
              <a:pathLst>
                <a:path w="267970">
                  <a:moveTo>
                    <a:pt x="267423" y="0"/>
                  </a:moveTo>
                  <a:lnTo>
                    <a:pt x="0" y="0"/>
                  </a:lnTo>
                </a:path>
              </a:pathLst>
            </a:custGeom>
            <a:ln w="6159">
              <a:solidFill>
                <a:srgbClr val="777B7D"/>
              </a:solidFill>
            </a:ln>
          </p:spPr>
          <p:txBody>
            <a:bodyPr wrap="square" lIns="0" tIns="0" rIns="0" bIns="0" rtlCol="0"/>
            <a:lstStyle/>
            <a:p>
              <a:endParaRPr/>
            </a:p>
          </p:txBody>
        </p:sp>
        <p:sp>
          <p:nvSpPr>
            <p:cNvPr id="1036" name="object 44">
              <a:extLst>
                <a:ext uri="{FF2B5EF4-FFF2-40B4-BE49-F238E27FC236}">
                  <a16:creationId xmlns:a16="http://schemas.microsoft.com/office/drawing/2014/main" id="{492A534E-F149-2332-760E-68C035EECFCB}"/>
                </a:ext>
              </a:extLst>
            </p:cNvPr>
            <p:cNvSpPr/>
            <p:nvPr/>
          </p:nvSpPr>
          <p:spPr>
            <a:xfrm>
              <a:off x="4872202" y="3626878"/>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37" name="object 45">
            <a:extLst>
              <a:ext uri="{FF2B5EF4-FFF2-40B4-BE49-F238E27FC236}">
                <a16:creationId xmlns:a16="http://schemas.microsoft.com/office/drawing/2014/main" id="{17A3FF9C-0D3A-5ACF-3031-89B81EEAEC5A}"/>
              </a:ext>
            </a:extLst>
          </p:cNvPr>
          <p:cNvSpPr txBox="1"/>
          <p:nvPr/>
        </p:nvSpPr>
        <p:spPr>
          <a:xfrm rot="5400000">
            <a:off x="533846" y="963943"/>
            <a:ext cx="107314" cy="727075"/>
          </a:xfrm>
          <a:prstGeom prst="rect">
            <a:avLst/>
          </a:prstGeom>
        </p:spPr>
        <p:txBody>
          <a:bodyPr vert="vert270" wrap="square" lIns="0" tIns="0" rIns="0" bIns="0" rtlCol="0">
            <a:spAutoFit/>
          </a:bodyPr>
          <a:lstStyle/>
          <a:p>
            <a:pPr marL="12700">
              <a:lnSpc>
                <a:spcPts val="690"/>
              </a:lnSpc>
            </a:pPr>
            <a:r>
              <a:rPr sz="650" spc="-10" dirty="0">
                <a:solidFill>
                  <a:srgbClr val="231F20"/>
                </a:solidFill>
                <a:latin typeface="Trebuchet MS"/>
                <a:cs typeface="Trebuchet MS"/>
              </a:rPr>
              <a:t>Silver</a:t>
            </a:r>
            <a:r>
              <a:rPr sz="650" spc="-20" dirty="0">
                <a:solidFill>
                  <a:srgbClr val="231F20"/>
                </a:solidFill>
                <a:latin typeface="Trebuchet MS"/>
                <a:cs typeface="Trebuchet MS"/>
              </a:rPr>
              <a:t> </a:t>
            </a:r>
            <a:r>
              <a:rPr sz="650" spc="-30" dirty="0">
                <a:solidFill>
                  <a:srgbClr val="231F20"/>
                </a:solidFill>
                <a:latin typeface="Trebuchet MS"/>
                <a:cs typeface="Trebuchet MS"/>
              </a:rPr>
              <a:t>Price,</a:t>
            </a:r>
            <a:r>
              <a:rPr sz="650" spc="-15" dirty="0">
                <a:solidFill>
                  <a:srgbClr val="231F20"/>
                </a:solidFill>
                <a:latin typeface="Trebuchet MS"/>
                <a:cs typeface="Trebuchet MS"/>
              </a:rPr>
              <a:t> </a:t>
            </a:r>
            <a:r>
              <a:rPr sz="650" spc="-10" dirty="0">
                <a:solidFill>
                  <a:srgbClr val="231F20"/>
                </a:solidFill>
                <a:latin typeface="Trebuchet MS"/>
                <a:cs typeface="Trebuchet MS"/>
              </a:rPr>
              <a:t>US$/oz</a:t>
            </a:r>
            <a:endParaRPr sz="650">
              <a:latin typeface="Trebuchet MS"/>
              <a:cs typeface="Trebuchet MS"/>
            </a:endParaRPr>
          </a:p>
        </p:txBody>
      </p:sp>
      <p:sp>
        <p:nvSpPr>
          <p:cNvPr id="1038" name="object 46">
            <a:extLst>
              <a:ext uri="{FF2B5EF4-FFF2-40B4-BE49-F238E27FC236}">
                <a16:creationId xmlns:a16="http://schemas.microsoft.com/office/drawing/2014/main" id="{BDDA978C-3AD3-F8B7-D25E-23BD3C591DDD}"/>
              </a:ext>
            </a:extLst>
          </p:cNvPr>
          <p:cNvSpPr txBox="1"/>
          <p:nvPr/>
        </p:nvSpPr>
        <p:spPr>
          <a:xfrm rot="5400000">
            <a:off x="797972" y="2544531"/>
            <a:ext cx="266700" cy="66929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Dow</a:t>
            </a:r>
            <a:r>
              <a:rPr sz="550" spc="55" dirty="0">
                <a:solidFill>
                  <a:srgbClr val="414042"/>
                </a:solidFill>
                <a:latin typeface="Trebuchet MS"/>
                <a:cs typeface="Trebuchet MS"/>
              </a:rPr>
              <a:t> </a:t>
            </a:r>
            <a:r>
              <a:rPr sz="550" dirty="0">
                <a:solidFill>
                  <a:srgbClr val="414042"/>
                </a:solidFill>
                <a:latin typeface="Trebuchet MS"/>
                <a:cs typeface="Trebuchet MS"/>
              </a:rPr>
              <a:t>Jones</a:t>
            </a:r>
            <a:r>
              <a:rPr sz="550" spc="60" dirty="0">
                <a:solidFill>
                  <a:srgbClr val="414042"/>
                </a:solidFill>
                <a:latin typeface="Trebuchet MS"/>
                <a:cs typeface="Trebuchet MS"/>
              </a:rPr>
              <a:t> </a:t>
            </a:r>
            <a:r>
              <a:rPr sz="550" dirty="0">
                <a:solidFill>
                  <a:srgbClr val="414042"/>
                </a:solidFill>
                <a:latin typeface="Trebuchet MS"/>
                <a:cs typeface="Trebuchet MS"/>
              </a:rPr>
              <a:t>hits</a:t>
            </a:r>
            <a:r>
              <a:rPr sz="550" spc="60" dirty="0">
                <a:solidFill>
                  <a:srgbClr val="414042"/>
                </a:solidFill>
                <a:latin typeface="Trebuchet MS"/>
                <a:cs typeface="Trebuchet MS"/>
              </a:rPr>
              <a:t> </a:t>
            </a:r>
            <a:r>
              <a:rPr sz="550" spc="-25" dirty="0">
                <a:solidFill>
                  <a:srgbClr val="414042"/>
                </a:solidFill>
                <a:latin typeface="Trebuchet MS"/>
                <a:cs typeface="Trebuchet MS"/>
              </a:rPr>
              <a:t>new</a:t>
            </a:r>
            <a:endParaRPr sz="550">
              <a:latin typeface="Trebuchet MS"/>
              <a:cs typeface="Trebuchet MS"/>
            </a:endParaRPr>
          </a:p>
          <a:p>
            <a:pPr marL="12700" marR="170180">
              <a:lnSpc>
                <a:spcPct val="100000"/>
              </a:lnSpc>
            </a:pPr>
            <a:r>
              <a:rPr sz="550" spc="-20" dirty="0">
                <a:solidFill>
                  <a:srgbClr val="414042"/>
                </a:solidFill>
                <a:latin typeface="Trebuchet MS"/>
                <a:cs typeface="Trebuchet MS"/>
              </a:rPr>
              <a:t>all-</a:t>
            </a:r>
            <a:r>
              <a:rPr sz="550" dirty="0">
                <a:solidFill>
                  <a:srgbClr val="414042"/>
                </a:solidFill>
                <a:latin typeface="Trebuchet MS"/>
                <a:cs typeface="Trebuchet MS"/>
              </a:rPr>
              <a:t>time</a:t>
            </a:r>
            <a:r>
              <a:rPr sz="550" spc="-10" dirty="0">
                <a:solidFill>
                  <a:srgbClr val="414042"/>
                </a:solidFill>
                <a:latin typeface="Trebuchet MS"/>
                <a:cs typeface="Trebuchet MS"/>
              </a:rPr>
              <a:t> </a:t>
            </a:r>
            <a:r>
              <a:rPr sz="550" dirty="0">
                <a:solidFill>
                  <a:srgbClr val="414042"/>
                </a:solidFill>
                <a:latin typeface="Trebuchet MS"/>
                <a:cs typeface="Trebuchet MS"/>
              </a:rPr>
              <a:t>high</a:t>
            </a:r>
            <a:r>
              <a:rPr sz="550" spc="-5" dirty="0">
                <a:solidFill>
                  <a:srgbClr val="414042"/>
                </a:solidFill>
                <a:latin typeface="Trebuchet MS"/>
                <a:cs typeface="Trebuchet MS"/>
              </a:rPr>
              <a:t> </a:t>
            </a:r>
            <a:r>
              <a:rPr sz="550" spc="-25" dirty="0">
                <a:solidFill>
                  <a:srgbClr val="414042"/>
                </a:solidFill>
                <a:latin typeface="Trebuchet MS"/>
                <a:cs typeface="Trebuchet MS"/>
              </a:rPr>
              <a:t>of</a:t>
            </a:r>
            <a:r>
              <a:rPr sz="550" spc="500" dirty="0">
                <a:solidFill>
                  <a:srgbClr val="414042"/>
                </a:solidFill>
                <a:latin typeface="Trebuchet MS"/>
                <a:cs typeface="Trebuchet MS"/>
              </a:rPr>
              <a:t> </a:t>
            </a:r>
            <a:r>
              <a:rPr sz="550" dirty="0">
                <a:solidFill>
                  <a:srgbClr val="414042"/>
                </a:solidFill>
                <a:latin typeface="Trebuchet MS"/>
                <a:cs typeface="Trebuchet MS"/>
              </a:rPr>
              <a:t>36,585</a:t>
            </a:r>
            <a:r>
              <a:rPr sz="550" spc="8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039" name="object 47">
            <a:extLst>
              <a:ext uri="{FF2B5EF4-FFF2-40B4-BE49-F238E27FC236}">
                <a16:creationId xmlns:a16="http://schemas.microsoft.com/office/drawing/2014/main" id="{5919E685-0ECB-EF3A-7FB5-C90999A8F094}"/>
              </a:ext>
            </a:extLst>
          </p:cNvPr>
          <p:cNvGrpSpPr/>
          <p:nvPr/>
        </p:nvGrpSpPr>
        <p:grpSpPr>
          <a:xfrm rot="5400000">
            <a:off x="662782" y="1735632"/>
            <a:ext cx="10160" cy="129539"/>
            <a:chOff x="1972125" y="8829322"/>
            <a:chExt cx="10160" cy="129539"/>
          </a:xfrm>
        </p:grpSpPr>
        <p:sp>
          <p:nvSpPr>
            <p:cNvPr id="1040" name="object 48">
              <a:extLst>
                <a:ext uri="{FF2B5EF4-FFF2-40B4-BE49-F238E27FC236}">
                  <a16:creationId xmlns:a16="http://schemas.microsoft.com/office/drawing/2014/main" id="{025EF733-F8A0-82FA-6919-902E9569C299}"/>
                </a:ext>
              </a:extLst>
            </p:cNvPr>
            <p:cNvSpPr/>
            <p:nvPr/>
          </p:nvSpPr>
          <p:spPr>
            <a:xfrm>
              <a:off x="1976742" y="8833937"/>
              <a:ext cx="1270" cy="120650"/>
            </a:xfrm>
            <a:custGeom>
              <a:avLst/>
              <a:gdLst/>
              <a:ahLst/>
              <a:cxnLst/>
              <a:rect l="l" t="t" r="r" b="b"/>
              <a:pathLst>
                <a:path w="1269" h="120650">
                  <a:moveTo>
                    <a:pt x="736" y="0"/>
                  </a:moveTo>
                  <a:lnTo>
                    <a:pt x="0" y="120027"/>
                  </a:lnTo>
                </a:path>
              </a:pathLst>
            </a:custGeom>
            <a:solidFill>
              <a:srgbClr val="FDBE2A"/>
            </a:solidFill>
          </p:spPr>
          <p:txBody>
            <a:bodyPr wrap="square" lIns="0" tIns="0" rIns="0" bIns="0" rtlCol="0"/>
            <a:lstStyle/>
            <a:p>
              <a:endParaRPr/>
            </a:p>
          </p:txBody>
        </p:sp>
        <p:sp>
          <p:nvSpPr>
            <p:cNvPr id="1041" name="object 49">
              <a:extLst>
                <a:ext uri="{FF2B5EF4-FFF2-40B4-BE49-F238E27FC236}">
                  <a16:creationId xmlns:a16="http://schemas.microsoft.com/office/drawing/2014/main" id="{FDA77020-F3EA-D31A-1805-8C6819889FAC}"/>
                </a:ext>
              </a:extLst>
            </p:cNvPr>
            <p:cNvSpPr/>
            <p:nvPr/>
          </p:nvSpPr>
          <p:spPr>
            <a:xfrm>
              <a:off x="1976742" y="8833938"/>
              <a:ext cx="1270" cy="120650"/>
            </a:xfrm>
            <a:custGeom>
              <a:avLst/>
              <a:gdLst/>
              <a:ahLst/>
              <a:cxnLst/>
              <a:rect l="l" t="t" r="r" b="b"/>
              <a:pathLst>
                <a:path w="1269" h="120650">
                  <a:moveTo>
                    <a:pt x="0" y="120027"/>
                  </a:moveTo>
                  <a:lnTo>
                    <a:pt x="723" y="0"/>
                  </a:lnTo>
                </a:path>
              </a:pathLst>
            </a:custGeom>
            <a:ln w="9232">
              <a:solidFill>
                <a:srgbClr val="FDBE2A"/>
              </a:solidFill>
            </a:ln>
          </p:spPr>
          <p:txBody>
            <a:bodyPr wrap="square" lIns="0" tIns="0" rIns="0" bIns="0" rtlCol="0"/>
            <a:lstStyle/>
            <a:p>
              <a:endParaRPr/>
            </a:p>
          </p:txBody>
        </p:sp>
      </p:grpSp>
      <p:sp>
        <p:nvSpPr>
          <p:cNvPr id="1042" name="object 50">
            <a:extLst>
              <a:ext uri="{FF2B5EF4-FFF2-40B4-BE49-F238E27FC236}">
                <a16:creationId xmlns:a16="http://schemas.microsoft.com/office/drawing/2014/main" id="{926D15AB-A3B7-DCF9-8F3B-6571B889B69F}"/>
              </a:ext>
            </a:extLst>
          </p:cNvPr>
          <p:cNvSpPr/>
          <p:nvPr/>
        </p:nvSpPr>
        <p:spPr>
          <a:xfrm rot="5400000">
            <a:off x="670806" y="1849570"/>
            <a:ext cx="0" cy="123189"/>
          </a:xfrm>
          <a:custGeom>
            <a:avLst/>
            <a:gdLst/>
            <a:ahLst/>
            <a:cxnLst/>
            <a:rect l="l" t="t" r="r" b="b"/>
            <a:pathLst>
              <a:path h="123190">
                <a:moveTo>
                  <a:pt x="0" y="122948"/>
                </a:moveTo>
                <a:lnTo>
                  <a:pt x="0" y="0"/>
                </a:lnTo>
              </a:path>
            </a:pathLst>
          </a:custGeom>
          <a:ln w="3175">
            <a:solidFill>
              <a:srgbClr val="414042"/>
            </a:solidFill>
          </a:ln>
        </p:spPr>
        <p:txBody>
          <a:bodyPr wrap="square" lIns="0" tIns="0" rIns="0" bIns="0" rtlCol="0"/>
          <a:lstStyle/>
          <a:p>
            <a:endParaRPr/>
          </a:p>
        </p:txBody>
      </p:sp>
      <p:sp>
        <p:nvSpPr>
          <p:cNvPr id="1043" name="object 51">
            <a:extLst>
              <a:ext uri="{FF2B5EF4-FFF2-40B4-BE49-F238E27FC236}">
                <a16:creationId xmlns:a16="http://schemas.microsoft.com/office/drawing/2014/main" id="{E161E04F-80B9-17C4-D20B-41E1445B7EB5}"/>
              </a:ext>
            </a:extLst>
          </p:cNvPr>
          <p:cNvSpPr txBox="1"/>
          <p:nvPr/>
        </p:nvSpPr>
        <p:spPr>
          <a:xfrm rot="5400000">
            <a:off x="1023099" y="1288008"/>
            <a:ext cx="414655" cy="938530"/>
          </a:xfrm>
          <a:prstGeom prst="rect">
            <a:avLst/>
          </a:prstGeom>
        </p:spPr>
        <p:txBody>
          <a:bodyPr vert="vert270" wrap="square" lIns="0" tIns="0" rIns="0" bIns="0" rtlCol="0">
            <a:spAutoFit/>
          </a:bodyPr>
          <a:lstStyle/>
          <a:p>
            <a:pPr marL="13970">
              <a:lnSpc>
                <a:spcPts val="625"/>
              </a:lnSpc>
            </a:pPr>
            <a:r>
              <a:rPr sz="550" spc="65" dirty="0">
                <a:solidFill>
                  <a:srgbClr val="231F20"/>
                </a:solidFill>
                <a:latin typeface="Trebuchet MS"/>
                <a:cs typeface="Trebuchet MS"/>
              </a:rPr>
              <a:t>FOMC</a:t>
            </a:r>
            <a:r>
              <a:rPr sz="550" spc="-25" dirty="0">
                <a:solidFill>
                  <a:srgbClr val="231F20"/>
                </a:solidFill>
                <a:latin typeface="Trebuchet MS"/>
                <a:cs typeface="Trebuchet MS"/>
              </a:rPr>
              <a:t> </a:t>
            </a:r>
            <a:r>
              <a:rPr sz="550" spc="-10" dirty="0">
                <a:solidFill>
                  <a:srgbClr val="231F20"/>
                </a:solidFill>
                <a:latin typeface="Trebuchet MS"/>
                <a:cs typeface="Trebuchet MS"/>
              </a:rPr>
              <a:t>Meeting</a:t>
            </a:r>
            <a:endParaRPr sz="550">
              <a:latin typeface="Trebuchet MS"/>
              <a:cs typeface="Trebuchet MS"/>
            </a:endParaRPr>
          </a:p>
          <a:p>
            <a:pPr marL="17145">
              <a:lnSpc>
                <a:spcPct val="100000"/>
              </a:lnSpc>
              <a:spcBef>
                <a:spcPts val="180"/>
              </a:spcBef>
            </a:pPr>
            <a:r>
              <a:rPr sz="550" spc="65" dirty="0">
                <a:solidFill>
                  <a:srgbClr val="231F20"/>
                </a:solidFill>
                <a:latin typeface="Trebuchet MS"/>
                <a:cs typeface="Trebuchet MS"/>
              </a:rPr>
              <a:t>FOMC</a:t>
            </a:r>
            <a:r>
              <a:rPr sz="550" spc="-25" dirty="0">
                <a:solidFill>
                  <a:srgbClr val="231F20"/>
                </a:solidFill>
                <a:latin typeface="Trebuchet MS"/>
                <a:cs typeface="Trebuchet MS"/>
              </a:rPr>
              <a:t> </a:t>
            </a:r>
            <a:r>
              <a:rPr sz="550" spc="-10" dirty="0">
                <a:solidFill>
                  <a:srgbClr val="231F20"/>
                </a:solidFill>
                <a:latin typeface="Trebuchet MS"/>
                <a:cs typeface="Trebuchet MS"/>
              </a:rPr>
              <a:t>Minutes</a:t>
            </a:r>
            <a:endParaRPr sz="550">
              <a:latin typeface="Trebuchet MS"/>
              <a:cs typeface="Trebuchet MS"/>
            </a:endParaRPr>
          </a:p>
          <a:p>
            <a:pPr marL="12700">
              <a:lnSpc>
                <a:spcPct val="100000"/>
              </a:lnSpc>
              <a:spcBef>
                <a:spcPts val="229"/>
              </a:spcBef>
            </a:pPr>
            <a:r>
              <a:rPr sz="550" dirty="0">
                <a:solidFill>
                  <a:srgbClr val="231F20"/>
                </a:solidFill>
                <a:latin typeface="Trebuchet MS"/>
                <a:cs typeface="Trebuchet MS"/>
              </a:rPr>
              <a:t>Gold</a:t>
            </a:r>
            <a:r>
              <a:rPr sz="550" spc="-5" dirty="0">
                <a:solidFill>
                  <a:srgbClr val="231F20"/>
                </a:solidFill>
                <a:latin typeface="Trebuchet MS"/>
                <a:cs typeface="Trebuchet MS"/>
              </a:rPr>
              <a:t> </a:t>
            </a:r>
            <a:r>
              <a:rPr sz="550" dirty="0">
                <a:solidFill>
                  <a:srgbClr val="231F20"/>
                </a:solidFill>
                <a:latin typeface="Trebuchet MS"/>
                <a:cs typeface="Trebuchet MS"/>
              </a:rPr>
              <a:t>Price</a:t>
            </a:r>
            <a:r>
              <a:rPr sz="550" spc="5" dirty="0">
                <a:solidFill>
                  <a:srgbClr val="231F20"/>
                </a:solidFill>
                <a:latin typeface="Trebuchet MS"/>
                <a:cs typeface="Trebuchet MS"/>
              </a:rPr>
              <a:t> </a:t>
            </a:r>
            <a:r>
              <a:rPr sz="550" spc="65" dirty="0">
                <a:solidFill>
                  <a:srgbClr val="231F20"/>
                </a:solidFill>
                <a:latin typeface="Trebuchet MS"/>
                <a:cs typeface="Trebuchet MS"/>
              </a:rPr>
              <a:t>US$</a:t>
            </a:r>
            <a:r>
              <a:rPr sz="550" spc="10" dirty="0">
                <a:solidFill>
                  <a:srgbClr val="231F20"/>
                </a:solidFill>
                <a:latin typeface="Trebuchet MS"/>
                <a:cs typeface="Trebuchet MS"/>
              </a:rPr>
              <a:t> </a:t>
            </a:r>
            <a:r>
              <a:rPr sz="550" spc="-20" dirty="0">
                <a:solidFill>
                  <a:srgbClr val="231F20"/>
                </a:solidFill>
                <a:latin typeface="Trebuchet MS"/>
                <a:cs typeface="Trebuchet MS"/>
              </a:rPr>
              <a:t>Spot</a:t>
            </a:r>
            <a:endParaRPr sz="550">
              <a:latin typeface="Trebuchet MS"/>
              <a:cs typeface="Trebuchet MS"/>
            </a:endParaRPr>
          </a:p>
          <a:p>
            <a:pPr marL="13335">
              <a:lnSpc>
                <a:spcPct val="100000"/>
              </a:lnSpc>
              <a:spcBef>
                <a:spcPts val="90"/>
              </a:spcBef>
            </a:pPr>
            <a:r>
              <a:rPr sz="550" dirty="0">
                <a:solidFill>
                  <a:srgbClr val="231F20"/>
                </a:solidFill>
                <a:latin typeface="Trebuchet MS"/>
                <a:cs typeface="Trebuchet MS"/>
              </a:rPr>
              <a:t>Silver</a:t>
            </a:r>
            <a:r>
              <a:rPr sz="550" spc="30" dirty="0">
                <a:solidFill>
                  <a:srgbClr val="231F20"/>
                </a:solidFill>
                <a:latin typeface="Trebuchet MS"/>
                <a:cs typeface="Trebuchet MS"/>
              </a:rPr>
              <a:t> </a:t>
            </a:r>
            <a:r>
              <a:rPr sz="550" dirty="0">
                <a:solidFill>
                  <a:srgbClr val="231F20"/>
                </a:solidFill>
                <a:latin typeface="Trebuchet MS"/>
                <a:cs typeface="Trebuchet MS"/>
              </a:rPr>
              <a:t>Price</a:t>
            </a:r>
            <a:r>
              <a:rPr sz="550" spc="35" dirty="0">
                <a:solidFill>
                  <a:srgbClr val="231F20"/>
                </a:solidFill>
                <a:latin typeface="Trebuchet MS"/>
                <a:cs typeface="Trebuchet MS"/>
              </a:rPr>
              <a:t> </a:t>
            </a:r>
            <a:r>
              <a:rPr sz="550" dirty="0">
                <a:solidFill>
                  <a:srgbClr val="231F20"/>
                </a:solidFill>
                <a:latin typeface="Trebuchet MS"/>
                <a:cs typeface="Trebuchet MS"/>
              </a:rPr>
              <a:t>London,</a:t>
            </a:r>
            <a:r>
              <a:rPr sz="550" spc="30" dirty="0">
                <a:solidFill>
                  <a:srgbClr val="231F20"/>
                </a:solidFill>
                <a:latin typeface="Trebuchet MS"/>
                <a:cs typeface="Trebuchet MS"/>
              </a:rPr>
              <a:t> </a:t>
            </a:r>
            <a:r>
              <a:rPr sz="550" spc="-10" dirty="0">
                <a:solidFill>
                  <a:srgbClr val="231F20"/>
                </a:solidFill>
                <a:latin typeface="Trebuchet MS"/>
                <a:cs typeface="Trebuchet MS"/>
              </a:rPr>
              <a:t>US$/oz</a:t>
            </a:r>
            <a:endParaRPr sz="550">
              <a:latin typeface="Trebuchet MS"/>
              <a:cs typeface="Trebuchet MS"/>
            </a:endParaRPr>
          </a:p>
        </p:txBody>
      </p:sp>
      <p:grpSp>
        <p:nvGrpSpPr>
          <p:cNvPr id="1044" name="object 52">
            <a:extLst>
              <a:ext uri="{FF2B5EF4-FFF2-40B4-BE49-F238E27FC236}">
                <a16:creationId xmlns:a16="http://schemas.microsoft.com/office/drawing/2014/main" id="{97873DE7-F7FF-5B6E-624E-6CBE373DD578}"/>
              </a:ext>
            </a:extLst>
          </p:cNvPr>
          <p:cNvGrpSpPr/>
          <p:nvPr/>
        </p:nvGrpSpPr>
        <p:grpSpPr>
          <a:xfrm rot="5400000">
            <a:off x="7860611" y="4802625"/>
            <a:ext cx="196850" cy="50165"/>
            <a:chOff x="4906086" y="1577835"/>
            <a:chExt cx="196850" cy="50165"/>
          </a:xfrm>
        </p:grpSpPr>
        <p:sp>
          <p:nvSpPr>
            <p:cNvPr id="1045" name="object 53">
              <a:extLst>
                <a:ext uri="{FF2B5EF4-FFF2-40B4-BE49-F238E27FC236}">
                  <a16:creationId xmlns:a16="http://schemas.microsoft.com/office/drawing/2014/main" id="{923ECAEB-7A5F-02C1-D11D-8DCBA9F40DD1}"/>
                </a:ext>
              </a:extLst>
            </p:cNvPr>
            <p:cNvSpPr/>
            <p:nvPr/>
          </p:nvSpPr>
          <p:spPr>
            <a:xfrm>
              <a:off x="4906086" y="1602879"/>
              <a:ext cx="196850" cy="0"/>
            </a:xfrm>
            <a:custGeom>
              <a:avLst/>
              <a:gdLst/>
              <a:ahLst/>
              <a:cxnLst/>
              <a:rect l="l" t="t" r="r" b="b"/>
              <a:pathLst>
                <a:path w="196850">
                  <a:moveTo>
                    <a:pt x="196507" y="0"/>
                  </a:moveTo>
                  <a:lnTo>
                    <a:pt x="0" y="0"/>
                  </a:lnTo>
                </a:path>
              </a:pathLst>
            </a:custGeom>
            <a:solidFill>
              <a:srgbClr val="6D6E71"/>
            </a:solidFill>
          </p:spPr>
          <p:txBody>
            <a:bodyPr wrap="square" lIns="0" tIns="0" rIns="0" bIns="0" rtlCol="0"/>
            <a:lstStyle/>
            <a:p>
              <a:endParaRPr/>
            </a:p>
          </p:txBody>
        </p:sp>
        <p:sp>
          <p:nvSpPr>
            <p:cNvPr id="1046" name="object 54">
              <a:extLst>
                <a:ext uri="{FF2B5EF4-FFF2-40B4-BE49-F238E27FC236}">
                  <a16:creationId xmlns:a16="http://schemas.microsoft.com/office/drawing/2014/main" id="{A6E26D7F-93F2-9E28-1BF0-16FFF6B131C3}"/>
                </a:ext>
              </a:extLst>
            </p:cNvPr>
            <p:cNvSpPr/>
            <p:nvPr/>
          </p:nvSpPr>
          <p:spPr>
            <a:xfrm>
              <a:off x="4949596" y="1602879"/>
              <a:ext cx="153035" cy="0"/>
            </a:xfrm>
            <a:custGeom>
              <a:avLst/>
              <a:gdLst/>
              <a:ahLst/>
              <a:cxnLst/>
              <a:rect l="l" t="t" r="r" b="b"/>
              <a:pathLst>
                <a:path w="153035">
                  <a:moveTo>
                    <a:pt x="152996" y="0"/>
                  </a:moveTo>
                  <a:lnTo>
                    <a:pt x="0" y="0"/>
                  </a:lnTo>
                </a:path>
              </a:pathLst>
            </a:custGeom>
            <a:ln w="6159">
              <a:solidFill>
                <a:srgbClr val="777B7D"/>
              </a:solidFill>
            </a:ln>
          </p:spPr>
          <p:txBody>
            <a:bodyPr wrap="square" lIns="0" tIns="0" rIns="0" bIns="0" rtlCol="0"/>
            <a:lstStyle/>
            <a:p>
              <a:endParaRPr/>
            </a:p>
          </p:txBody>
        </p:sp>
        <p:sp>
          <p:nvSpPr>
            <p:cNvPr id="1047" name="object 55">
              <a:extLst>
                <a:ext uri="{FF2B5EF4-FFF2-40B4-BE49-F238E27FC236}">
                  <a16:creationId xmlns:a16="http://schemas.microsoft.com/office/drawing/2014/main" id="{D566EB92-07AB-DCAE-0318-02BF1CD1695A}"/>
                </a:ext>
              </a:extLst>
            </p:cNvPr>
            <p:cNvSpPr/>
            <p:nvPr/>
          </p:nvSpPr>
          <p:spPr>
            <a:xfrm>
              <a:off x="4906098" y="1577835"/>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048" name="object 56">
            <a:extLst>
              <a:ext uri="{FF2B5EF4-FFF2-40B4-BE49-F238E27FC236}">
                <a16:creationId xmlns:a16="http://schemas.microsoft.com/office/drawing/2014/main" id="{273BCF02-2E55-2498-7F78-2ECFECAB7BB0}"/>
              </a:ext>
            </a:extLst>
          </p:cNvPr>
          <p:cNvGrpSpPr/>
          <p:nvPr/>
        </p:nvGrpSpPr>
        <p:grpSpPr>
          <a:xfrm rot="5400000">
            <a:off x="1985312" y="323703"/>
            <a:ext cx="4106545" cy="6998970"/>
            <a:chOff x="1946719" y="2023884"/>
            <a:chExt cx="4106545" cy="6998970"/>
          </a:xfrm>
        </p:grpSpPr>
        <p:sp>
          <p:nvSpPr>
            <p:cNvPr id="1049" name="object 57">
              <a:extLst>
                <a:ext uri="{FF2B5EF4-FFF2-40B4-BE49-F238E27FC236}">
                  <a16:creationId xmlns:a16="http://schemas.microsoft.com/office/drawing/2014/main" id="{02FAB3C5-DF27-93FC-280C-52EC6AB7FCB3}"/>
                </a:ext>
              </a:extLst>
            </p:cNvPr>
            <p:cNvSpPr/>
            <p:nvPr/>
          </p:nvSpPr>
          <p:spPr>
            <a:xfrm>
              <a:off x="4178173" y="7893087"/>
              <a:ext cx="99060" cy="0"/>
            </a:xfrm>
            <a:custGeom>
              <a:avLst/>
              <a:gdLst/>
              <a:ahLst/>
              <a:cxnLst/>
              <a:rect l="l" t="t" r="r" b="b"/>
              <a:pathLst>
                <a:path w="99060">
                  <a:moveTo>
                    <a:pt x="98691" y="0"/>
                  </a:moveTo>
                  <a:lnTo>
                    <a:pt x="0" y="0"/>
                  </a:lnTo>
                </a:path>
              </a:pathLst>
            </a:custGeom>
            <a:solidFill>
              <a:srgbClr val="6D6E71"/>
            </a:solidFill>
          </p:spPr>
          <p:txBody>
            <a:bodyPr wrap="square" lIns="0" tIns="0" rIns="0" bIns="0" rtlCol="0"/>
            <a:lstStyle/>
            <a:p>
              <a:endParaRPr/>
            </a:p>
          </p:txBody>
        </p:sp>
        <p:sp>
          <p:nvSpPr>
            <p:cNvPr id="1050" name="object 58">
              <a:extLst>
                <a:ext uri="{FF2B5EF4-FFF2-40B4-BE49-F238E27FC236}">
                  <a16:creationId xmlns:a16="http://schemas.microsoft.com/office/drawing/2014/main" id="{318E75E4-6600-3AD2-5D8F-EBFD5E8F2B16}"/>
                </a:ext>
              </a:extLst>
            </p:cNvPr>
            <p:cNvSpPr/>
            <p:nvPr/>
          </p:nvSpPr>
          <p:spPr>
            <a:xfrm>
              <a:off x="4221645" y="7893087"/>
              <a:ext cx="55244" cy="0"/>
            </a:xfrm>
            <a:custGeom>
              <a:avLst/>
              <a:gdLst/>
              <a:ahLst/>
              <a:cxnLst/>
              <a:rect l="l" t="t" r="r" b="b"/>
              <a:pathLst>
                <a:path w="55245">
                  <a:moveTo>
                    <a:pt x="55219" y="0"/>
                  </a:moveTo>
                  <a:lnTo>
                    <a:pt x="0" y="0"/>
                  </a:lnTo>
                </a:path>
              </a:pathLst>
            </a:custGeom>
            <a:ln w="6159">
              <a:solidFill>
                <a:srgbClr val="777B7D"/>
              </a:solidFill>
            </a:ln>
          </p:spPr>
          <p:txBody>
            <a:bodyPr wrap="square" lIns="0" tIns="0" rIns="0" bIns="0" rtlCol="0"/>
            <a:lstStyle/>
            <a:p>
              <a:endParaRPr/>
            </a:p>
          </p:txBody>
        </p:sp>
        <p:sp>
          <p:nvSpPr>
            <p:cNvPr id="1051" name="object 59">
              <a:extLst>
                <a:ext uri="{FF2B5EF4-FFF2-40B4-BE49-F238E27FC236}">
                  <a16:creationId xmlns:a16="http://schemas.microsoft.com/office/drawing/2014/main" id="{235FC8B9-A97F-60AB-4752-9DC8AF1C751C}"/>
                </a:ext>
              </a:extLst>
            </p:cNvPr>
            <p:cNvSpPr/>
            <p:nvPr/>
          </p:nvSpPr>
          <p:spPr>
            <a:xfrm>
              <a:off x="4178173" y="7868043"/>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052" name="object 60">
              <a:extLst>
                <a:ext uri="{FF2B5EF4-FFF2-40B4-BE49-F238E27FC236}">
                  <a16:creationId xmlns:a16="http://schemas.microsoft.com/office/drawing/2014/main" id="{EAEE9C5E-F230-1C8C-4257-91722B1F8438}"/>
                </a:ext>
              </a:extLst>
            </p:cNvPr>
            <p:cNvSpPr/>
            <p:nvPr/>
          </p:nvSpPr>
          <p:spPr>
            <a:xfrm>
              <a:off x="2524328" y="6964311"/>
              <a:ext cx="219710" cy="1270"/>
            </a:xfrm>
            <a:custGeom>
              <a:avLst/>
              <a:gdLst/>
              <a:ahLst/>
              <a:cxnLst/>
              <a:rect l="l" t="t" r="r" b="b"/>
              <a:pathLst>
                <a:path w="219710" h="1270">
                  <a:moveTo>
                    <a:pt x="219151" y="0"/>
                  </a:moveTo>
                  <a:lnTo>
                    <a:pt x="0" y="901"/>
                  </a:lnTo>
                </a:path>
              </a:pathLst>
            </a:custGeom>
            <a:solidFill>
              <a:srgbClr val="6D6E71"/>
            </a:solidFill>
          </p:spPr>
          <p:txBody>
            <a:bodyPr wrap="square" lIns="0" tIns="0" rIns="0" bIns="0" rtlCol="0"/>
            <a:lstStyle/>
            <a:p>
              <a:endParaRPr/>
            </a:p>
          </p:txBody>
        </p:sp>
        <p:sp>
          <p:nvSpPr>
            <p:cNvPr id="1053" name="object 61">
              <a:extLst>
                <a:ext uri="{FF2B5EF4-FFF2-40B4-BE49-F238E27FC236}">
                  <a16:creationId xmlns:a16="http://schemas.microsoft.com/office/drawing/2014/main" id="{40C19AC3-4151-9597-070E-AD9EBD64D00A}"/>
                </a:ext>
              </a:extLst>
            </p:cNvPr>
            <p:cNvSpPr/>
            <p:nvPr/>
          </p:nvSpPr>
          <p:spPr>
            <a:xfrm>
              <a:off x="2524328" y="6964476"/>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054" name="object 62">
              <a:extLst>
                <a:ext uri="{FF2B5EF4-FFF2-40B4-BE49-F238E27FC236}">
                  <a16:creationId xmlns:a16="http://schemas.microsoft.com/office/drawing/2014/main" id="{ABA03C85-F2F7-F7C6-3489-AEFC78B2C5C3}"/>
                </a:ext>
              </a:extLst>
            </p:cNvPr>
            <p:cNvSpPr/>
            <p:nvPr/>
          </p:nvSpPr>
          <p:spPr>
            <a:xfrm>
              <a:off x="2682087" y="6939521"/>
              <a:ext cx="61594" cy="50165"/>
            </a:xfrm>
            <a:custGeom>
              <a:avLst/>
              <a:gdLst/>
              <a:ahLst/>
              <a:cxnLst/>
              <a:rect l="l" t="t" r="r" b="b"/>
              <a:pathLst>
                <a:path w="61594" h="50165">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055" name="object 63">
              <a:extLst>
                <a:ext uri="{FF2B5EF4-FFF2-40B4-BE49-F238E27FC236}">
                  <a16:creationId xmlns:a16="http://schemas.microsoft.com/office/drawing/2014/main" id="{0D1D80F9-4C7E-4E52-FCAB-62D56953EEFF}"/>
                </a:ext>
              </a:extLst>
            </p:cNvPr>
            <p:cNvSpPr/>
            <p:nvPr/>
          </p:nvSpPr>
          <p:spPr>
            <a:xfrm>
              <a:off x="2193645" y="6780136"/>
              <a:ext cx="123189" cy="0"/>
            </a:xfrm>
            <a:custGeom>
              <a:avLst/>
              <a:gdLst/>
              <a:ahLst/>
              <a:cxnLst/>
              <a:rect l="l" t="t" r="r" b="b"/>
              <a:pathLst>
                <a:path w="123189">
                  <a:moveTo>
                    <a:pt x="122821" y="0"/>
                  </a:moveTo>
                  <a:lnTo>
                    <a:pt x="0" y="0"/>
                  </a:lnTo>
                </a:path>
              </a:pathLst>
            </a:custGeom>
            <a:solidFill>
              <a:srgbClr val="6D6E71"/>
            </a:solidFill>
          </p:spPr>
          <p:txBody>
            <a:bodyPr wrap="square" lIns="0" tIns="0" rIns="0" bIns="0" rtlCol="0"/>
            <a:lstStyle/>
            <a:p>
              <a:endParaRPr/>
            </a:p>
          </p:txBody>
        </p:sp>
        <p:sp>
          <p:nvSpPr>
            <p:cNvPr id="1056" name="object 64">
              <a:extLst>
                <a:ext uri="{FF2B5EF4-FFF2-40B4-BE49-F238E27FC236}">
                  <a16:creationId xmlns:a16="http://schemas.microsoft.com/office/drawing/2014/main" id="{CD47C2E7-ADF8-33F1-9E9D-2A9AA1549811}"/>
                </a:ext>
              </a:extLst>
            </p:cNvPr>
            <p:cNvSpPr/>
            <p:nvPr/>
          </p:nvSpPr>
          <p:spPr>
            <a:xfrm>
              <a:off x="2193645" y="6780136"/>
              <a:ext cx="79375" cy="0"/>
            </a:xfrm>
            <a:custGeom>
              <a:avLst/>
              <a:gdLst/>
              <a:ahLst/>
              <a:cxnLst/>
              <a:rect l="l" t="t" r="r" b="b"/>
              <a:pathLst>
                <a:path w="79375">
                  <a:moveTo>
                    <a:pt x="0" y="0"/>
                  </a:moveTo>
                  <a:lnTo>
                    <a:pt x="79324" y="0"/>
                  </a:lnTo>
                </a:path>
              </a:pathLst>
            </a:custGeom>
            <a:ln w="6159">
              <a:solidFill>
                <a:srgbClr val="777B7D"/>
              </a:solidFill>
            </a:ln>
          </p:spPr>
          <p:txBody>
            <a:bodyPr wrap="square" lIns="0" tIns="0" rIns="0" bIns="0" rtlCol="0"/>
            <a:lstStyle/>
            <a:p>
              <a:endParaRPr/>
            </a:p>
          </p:txBody>
        </p:sp>
        <p:sp>
          <p:nvSpPr>
            <p:cNvPr id="1057" name="object 65">
              <a:extLst>
                <a:ext uri="{FF2B5EF4-FFF2-40B4-BE49-F238E27FC236}">
                  <a16:creationId xmlns:a16="http://schemas.microsoft.com/office/drawing/2014/main" id="{D22DE687-8177-F7E6-078C-D1922A222864}"/>
                </a:ext>
              </a:extLst>
            </p:cNvPr>
            <p:cNvSpPr/>
            <p:nvPr/>
          </p:nvSpPr>
          <p:spPr>
            <a:xfrm>
              <a:off x="2255177" y="6755104"/>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sp>
          <p:nvSpPr>
            <p:cNvPr id="1058" name="object 66">
              <a:extLst>
                <a:ext uri="{FF2B5EF4-FFF2-40B4-BE49-F238E27FC236}">
                  <a16:creationId xmlns:a16="http://schemas.microsoft.com/office/drawing/2014/main" id="{4950E16E-D4EF-99D2-91B4-C4FDF538D018}"/>
                </a:ext>
              </a:extLst>
            </p:cNvPr>
            <p:cNvSpPr/>
            <p:nvPr/>
          </p:nvSpPr>
          <p:spPr>
            <a:xfrm>
              <a:off x="2022627" y="5863996"/>
              <a:ext cx="305435" cy="1270"/>
            </a:xfrm>
            <a:custGeom>
              <a:avLst/>
              <a:gdLst/>
              <a:ahLst/>
              <a:cxnLst/>
              <a:rect l="l" t="t" r="r" b="b"/>
              <a:pathLst>
                <a:path w="305435" h="1270">
                  <a:moveTo>
                    <a:pt x="305371" y="0"/>
                  </a:moveTo>
                  <a:lnTo>
                    <a:pt x="0" y="901"/>
                  </a:lnTo>
                </a:path>
              </a:pathLst>
            </a:custGeom>
            <a:solidFill>
              <a:srgbClr val="6D6E71"/>
            </a:solidFill>
          </p:spPr>
          <p:txBody>
            <a:bodyPr wrap="square" lIns="0" tIns="0" rIns="0" bIns="0" rtlCol="0"/>
            <a:lstStyle/>
            <a:p>
              <a:endParaRPr/>
            </a:p>
          </p:txBody>
        </p:sp>
        <p:sp>
          <p:nvSpPr>
            <p:cNvPr id="1059" name="object 67">
              <a:extLst>
                <a:ext uri="{FF2B5EF4-FFF2-40B4-BE49-F238E27FC236}">
                  <a16:creationId xmlns:a16="http://schemas.microsoft.com/office/drawing/2014/main" id="{3BB55425-550E-8125-FB23-804A712BD968}"/>
                </a:ext>
              </a:extLst>
            </p:cNvPr>
            <p:cNvSpPr/>
            <p:nvPr/>
          </p:nvSpPr>
          <p:spPr>
            <a:xfrm>
              <a:off x="2022627" y="5864110"/>
              <a:ext cx="262255" cy="1270"/>
            </a:xfrm>
            <a:custGeom>
              <a:avLst/>
              <a:gdLst/>
              <a:ahLst/>
              <a:cxnLst/>
              <a:rect l="l" t="t" r="r" b="b"/>
              <a:pathLst>
                <a:path w="262255" h="1270">
                  <a:moveTo>
                    <a:pt x="0" y="787"/>
                  </a:moveTo>
                  <a:lnTo>
                    <a:pt x="261886" y="0"/>
                  </a:lnTo>
                </a:path>
              </a:pathLst>
            </a:custGeom>
            <a:ln w="6159">
              <a:solidFill>
                <a:srgbClr val="777B7D"/>
              </a:solidFill>
            </a:ln>
          </p:spPr>
          <p:txBody>
            <a:bodyPr wrap="square" lIns="0" tIns="0" rIns="0" bIns="0" rtlCol="0"/>
            <a:lstStyle/>
            <a:p>
              <a:endParaRPr/>
            </a:p>
          </p:txBody>
        </p:sp>
        <p:sp>
          <p:nvSpPr>
            <p:cNvPr id="1060" name="object 68">
              <a:extLst>
                <a:ext uri="{FF2B5EF4-FFF2-40B4-BE49-F238E27FC236}">
                  <a16:creationId xmlns:a16="http://schemas.microsoft.com/office/drawing/2014/main" id="{C091C709-4745-AFB7-9E14-EB69EE4D28B7}"/>
                </a:ext>
              </a:extLst>
            </p:cNvPr>
            <p:cNvSpPr/>
            <p:nvPr/>
          </p:nvSpPr>
          <p:spPr>
            <a:xfrm>
              <a:off x="2266645" y="5839129"/>
              <a:ext cx="61594" cy="50165"/>
            </a:xfrm>
            <a:custGeom>
              <a:avLst/>
              <a:gdLst/>
              <a:ahLst/>
              <a:cxnLst/>
              <a:rect l="l" t="t" r="r" b="b"/>
              <a:pathLst>
                <a:path w="61594" h="50164">
                  <a:moveTo>
                    <a:pt x="0" y="0"/>
                  </a:moveTo>
                  <a:lnTo>
                    <a:pt x="14630" y="24993"/>
                  </a:lnTo>
                  <a:lnTo>
                    <a:pt x="165" y="50088"/>
                  </a:lnTo>
                  <a:lnTo>
                    <a:pt x="61366" y="24853"/>
                  </a:lnTo>
                  <a:lnTo>
                    <a:pt x="0" y="0"/>
                  </a:lnTo>
                  <a:close/>
                </a:path>
              </a:pathLst>
            </a:custGeom>
            <a:solidFill>
              <a:srgbClr val="777B7D"/>
            </a:solidFill>
          </p:spPr>
          <p:txBody>
            <a:bodyPr wrap="square" lIns="0" tIns="0" rIns="0" bIns="0" rtlCol="0"/>
            <a:lstStyle/>
            <a:p>
              <a:endParaRPr/>
            </a:p>
          </p:txBody>
        </p:sp>
        <p:sp>
          <p:nvSpPr>
            <p:cNvPr id="1061" name="object 69">
              <a:extLst>
                <a:ext uri="{FF2B5EF4-FFF2-40B4-BE49-F238E27FC236}">
                  <a16:creationId xmlns:a16="http://schemas.microsoft.com/office/drawing/2014/main" id="{F8EE8465-956A-62BB-877F-C59883154356}"/>
                </a:ext>
              </a:extLst>
            </p:cNvPr>
            <p:cNvSpPr/>
            <p:nvPr/>
          </p:nvSpPr>
          <p:spPr>
            <a:xfrm>
              <a:off x="1949894" y="2048243"/>
              <a:ext cx="167640" cy="1905"/>
            </a:xfrm>
            <a:custGeom>
              <a:avLst/>
              <a:gdLst/>
              <a:ahLst/>
              <a:cxnLst/>
              <a:rect l="l" t="t" r="r" b="b"/>
              <a:pathLst>
                <a:path w="167639" h="1905">
                  <a:moveTo>
                    <a:pt x="167220" y="0"/>
                  </a:moveTo>
                  <a:lnTo>
                    <a:pt x="0" y="1841"/>
                  </a:lnTo>
                </a:path>
              </a:pathLst>
            </a:custGeom>
            <a:solidFill>
              <a:srgbClr val="6D6E71"/>
            </a:solidFill>
          </p:spPr>
          <p:txBody>
            <a:bodyPr wrap="square" lIns="0" tIns="0" rIns="0" bIns="0" rtlCol="0"/>
            <a:lstStyle/>
            <a:p>
              <a:endParaRPr/>
            </a:p>
          </p:txBody>
        </p:sp>
        <p:sp>
          <p:nvSpPr>
            <p:cNvPr id="1062" name="object 70">
              <a:extLst>
                <a:ext uri="{FF2B5EF4-FFF2-40B4-BE49-F238E27FC236}">
                  <a16:creationId xmlns:a16="http://schemas.microsoft.com/office/drawing/2014/main" id="{1118E5EE-6E81-AF61-5D5C-1D1AA8F284F9}"/>
                </a:ext>
              </a:extLst>
            </p:cNvPr>
            <p:cNvSpPr/>
            <p:nvPr/>
          </p:nvSpPr>
          <p:spPr>
            <a:xfrm>
              <a:off x="1949894" y="2048713"/>
              <a:ext cx="123825" cy="1905"/>
            </a:xfrm>
            <a:custGeom>
              <a:avLst/>
              <a:gdLst/>
              <a:ahLst/>
              <a:cxnLst/>
              <a:rect l="l" t="t" r="r" b="b"/>
              <a:pathLst>
                <a:path w="123825" h="1905">
                  <a:moveTo>
                    <a:pt x="0" y="1371"/>
                  </a:moveTo>
                  <a:lnTo>
                    <a:pt x="123723" y="0"/>
                  </a:lnTo>
                </a:path>
              </a:pathLst>
            </a:custGeom>
            <a:ln w="6159">
              <a:solidFill>
                <a:srgbClr val="777B7D"/>
              </a:solidFill>
            </a:ln>
          </p:spPr>
          <p:txBody>
            <a:bodyPr wrap="square" lIns="0" tIns="0" rIns="0" bIns="0" rtlCol="0"/>
            <a:lstStyle/>
            <a:p>
              <a:endParaRPr/>
            </a:p>
          </p:txBody>
        </p:sp>
        <p:sp>
          <p:nvSpPr>
            <p:cNvPr id="1063" name="object 71">
              <a:extLst>
                <a:ext uri="{FF2B5EF4-FFF2-40B4-BE49-F238E27FC236}">
                  <a16:creationId xmlns:a16="http://schemas.microsoft.com/office/drawing/2014/main" id="{CCB24D9E-84D1-897E-BE74-4D3B0A2AC58A}"/>
                </a:ext>
              </a:extLst>
            </p:cNvPr>
            <p:cNvSpPr/>
            <p:nvPr/>
          </p:nvSpPr>
          <p:spPr>
            <a:xfrm>
              <a:off x="2055545" y="2023884"/>
              <a:ext cx="61594" cy="50165"/>
            </a:xfrm>
            <a:custGeom>
              <a:avLst/>
              <a:gdLst/>
              <a:ahLst/>
              <a:cxnLst/>
              <a:rect l="l" t="t" r="r" b="b"/>
              <a:pathLst>
                <a:path w="61594" h="50164">
                  <a:moveTo>
                    <a:pt x="0" y="0"/>
                  </a:moveTo>
                  <a:lnTo>
                    <a:pt x="14820" y="24879"/>
                  </a:lnTo>
                  <a:lnTo>
                    <a:pt x="558" y="50063"/>
                  </a:lnTo>
                  <a:lnTo>
                    <a:pt x="61556" y="24358"/>
                  </a:lnTo>
                  <a:lnTo>
                    <a:pt x="0" y="0"/>
                  </a:lnTo>
                  <a:close/>
                </a:path>
              </a:pathLst>
            </a:custGeom>
            <a:solidFill>
              <a:srgbClr val="777B7D"/>
            </a:solidFill>
          </p:spPr>
          <p:txBody>
            <a:bodyPr wrap="square" lIns="0" tIns="0" rIns="0" bIns="0" rtlCol="0"/>
            <a:lstStyle/>
            <a:p>
              <a:endParaRPr/>
            </a:p>
          </p:txBody>
        </p:sp>
        <p:sp>
          <p:nvSpPr>
            <p:cNvPr id="1064" name="object 72">
              <a:extLst>
                <a:ext uri="{FF2B5EF4-FFF2-40B4-BE49-F238E27FC236}">
                  <a16:creationId xmlns:a16="http://schemas.microsoft.com/office/drawing/2014/main" id="{D247622E-7DB6-FD46-C463-84CBDEF2D956}"/>
                </a:ext>
              </a:extLst>
            </p:cNvPr>
            <p:cNvSpPr/>
            <p:nvPr/>
          </p:nvSpPr>
          <p:spPr>
            <a:xfrm>
              <a:off x="2486723" y="5732310"/>
              <a:ext cx="231775" cy="1270"/>
            </a:xfrm>
            <a:custGeom>
              <a:avLst/>
              <a:gdLst/>
              <a:ahLst/>
              <a:cxnLst/>
              <a:rect l="l" t="t" r="r" b="b"/>
              <a:pathLst>
                <a:path w="231775" h="1270">
                  <a:moveTo>
                    <a:pt x="231470" y="0"/>
                  </a:moveTo>
                  <a:lnTo>
                    <a:pt x="0" y="914"/>
                  </a:lnTo>
                </a:path>
              </a:pathLst>
            </a:custGeom>
            <a:solidFill>
              <a:srgbClr val="6D6E71"/>
            </a:solidFill>
          </p:spPr>
          <p:txBody>
            <a:bodyPr wrap="square" lIns="0" tIns="0" rIns="0" bIns="0" rtlCol="0"/>
            <a:lstStyle/>
            <a:p>
              <a:endParaRPr/>
            </a:p>
          </p:txBody>
        </p:sp>
        <p:sp>
          <p:nvSpPr>
            <p:cNvPr id="1065" name="object 73">
              <a:extLst>
                <a:ext uri="{FF2B5EF4-FFF2-40B4-BE49-F238E27FC236}">
                  <a16:creationId xmlns:a16="http://schemas.microsoft.com/office/drawing/2014/main" id="{673F3E31-6F86-D4D3-2E8B-A9DE7A9CDF4B}"/>
                </a:ext>
              </a:extLst>
            </p:cNvPr>
            <p:cNvSpPr/>
            <p:nvPr/>
          </p:nvSpPr>
          <p:spPr>
            <a:xfrm>
              <a:off x="2486723" y="5732475"/>
              <a:ext cx="188595" cy="1270"/>
            </a:xfrm>
            <a:custGeom>
              <a:avLst/>
              <a:gdLst/>
              <a:ahLst/>
              <a:cxnLst/>
              <a:rect l="l" t="t" r="r" b="b"/>
              <a:pathLst>
                <a:path w="188594" h="1270">
                  <a:moveTo>
                    <a:pt x="0" y="736"/>
                  </a:moveTo>
                  <a:lnTo>
                    <a:pt x="187972" y="0"/>
                  </a:lnTo>
                </a:path>
              </a:pathLst>
            </a:custGeom>
            <a:ln w="6159">
              <a:solidFill>
                <a:srgbClr val="777B7D"/>
              </a:solidFill>
            </a:ln>
          </p:spPr>
          <p:txBody>
            <a:bodyPr wrap="square" lIns="0" tIns="0" rIns="0" bIns="0" rtlCol="0"/>
            <a:lstStyle/>
            <a:p>
              <a:endParaRPr/>
            </a:p>
          </p:txBody>
        </p:sp>
        <p:sp>
          <p:nvSpPr>
            <p:cNvPr id="1066" name="object 74">
              <a:extLst>
                <a:ext uri="{FF2B5EF4-FFF2-40B4-BE49-F238E27FC236}">
                  <a16:creationId xmlns:a16="http://schemas.microsoft.com/office/drawing/2014/main" id="{AAA8C7C1-86B5-C86B-4923-CD58A6ED8F1D}"/>
                </a:ext>
              </a:extLst>
            </p:cNvPr>
            <p:cNvSpPr/>
            <p:nvPr/>
          </p:nvSpPr>
          <p:spPr>
            <a:xfrm>
              <a:off x="2656814" y="5707494"/>
              <a:ext cx="61594" cy="50165"/>
            </a:xfrm>
            <a:custGeom>
              <a:avLst/>
              <a:gdLst/>
              <a:ahLst/>
              <a:cxnLst/>
              <a:rect l="l" t="t" r="r" b="b"/>
              <a:pathLst>
                <a:path w="61594" h="50164">
                  <a:moveTo>
                    <a:pt x="0" y="0"/>
                  </a:moveTo>
                  <a:lnTo>
                    <a:pt x="14643" y="24993"/>
                  </a:lnTo>
                  <a:lnTo>
                    <a:pt x="190" y="50076"/>
                  </a:lnTo>
                  <a:lnTo>
                    <a:pt x="61379" y="24803"/>
                  </a:lnTo>
                  <a:lnTo>
                    <a:pt x="0" y="0"/>
                  </a:lnTo>
                  <a:close/>
                </a:path>
              </a:pathLst>
            </a:custGeom>
            <a:solidFill>
              <a:srgbClr val="777B7D"/>
            </a:solidFill>
          </p:spPr>
          <p:txBody>
            <a:bodyPr wrap="square" lIns="0" tIns="0" rIns="0" bIns="0" rtlCol="0"/>
            <a:lstStyle/>
            <a:p>
              <a:endParaRPr/>
            </a:p>
          </p:txBody>
        </p:sp>
        <p:sp>
          <p:nvSpPr>
            <p:cNvPr id="1067" name="object 75">
              <a:extLst>
                <a:ext uri="{FF2B5EF4-FFF2-40B4-BE49-F238E27FC236}">
                  <a16:creationId xmlns:a16="http://schemas.microsoft.com/office/drawing/2014/main" id="{3E337917-298D-070D-ED51-D0C5E04EB0BE}"/>
                </a:ext>
              </a:extLst>
            </p:cNvPr>
            <p:cNvSpPr/>
            <p:nvPr/>
          </p:nvSpPr>
          <p:spPr>
            <a:xfrm>
              <a:off x="2338273" y="4361865"/>
              <a:ext cx="120650" cy="1270"/>
            </a:xfrm>
            <a:custGeom>
              <a:avLst/>
              <a:gdLst/>
              <a:ahLst/>
              <a:cxnLst/>
              <a:rect l="l" t="t" r="r" b="b"/>
              <a:pathLst>
                <a:path w="120650" h="1270">
                  <a:moveTo>
                    <a:pt x="120599" y="0"/>
                  </a:moveTo>
                  <a:lnTo>
                    <a:pt x="0" y="914"/>
                  </a:lnTo>
                </a:path>
              </a:pathLst>
            </a:custGeom>
            <a:solidFill>
              <a:srgbClr val="6D6E71"/>
            </a:solidFill>
          </p:spPr>
          <p:txBody>
            <a:bodyPr wrap="square" lIns="0" tIns="0" rIns="0" bIns="0" rtlCol="0"/>
            <a:lstStyle/>
            <a:p>
              <a:endParaRPr/>
            </a:p>
          </p:txBody>
        </p:sp>
        <p:sp>
          <p:nvSpPr>
            <p:cNvPr id="1068" name="object 76">
              <a:extLst>
                <a:ext uri="{FF2B5EF4-FFF2-40B4-BE49-F238E27FC236}">
                  <a16:creationId xmlns:a16="http://schemas.microsoft.com/office/drawing/2014/main" id="{AA5D08F0-A9EA-91DB-D664-A0731495E4DE}"/>
                </a:ext>
              </a:extLst>
            </p:cNvPr>
            <p:cNvSpPr/>
            <p:nvPr/>
          </p:nvSpPr>
          <p:spPr>
            <a:xfrm>
              <a:off x="2338273" y="4362183"/>
              <a:ext cx="77470" cy="635"/>
            </a:xfrm>
            <a:custGeom>
              <a:avLst/>
              <a:gdLst/>
              <a:ahLst/>
              <a:cxnLst/>
              <a:rect l="l" t="t" r="r" b="b"/>
              <a:pathLst>
                <a:path w="77469" h="635">
                  <a:moveTo>
                    <a:pt x="0" y="596"/>
                  </a:moveTo>
                  <a:lnTo>
                    <a:pt x="77101" y="0"/>
                  </a:lnTo>
                </a:path>
              </a:pathLst>
            </a:custGeom>
            <a:ln w="6159">
              <a:solidFill>
                <a:srgbClr val="777B7D"/>
              </a:solidFill>
            </a:ln>
          </p:spPr>
          <p:txBody>
            <a:bodyPr wrap="square" lIns="0" tIns="0" rIns="0" bIns="0" rtlCol="0"/>
            <a:lstStyle/>
            <a:p>
              <a:endParaRPr/>
            </a:p>
          </p:txBody>
        </p:sp>
        <p:sp>
          <p:nvSpPr>
            <p:cNvPr id="1069" name="object 77">
              <a:extLst>
                <a:ext uri="{FF2B5EF4-FFF2-40B4-BE49-F238E27FC236}">
                  <a16:creationId xmlns:a16="http://schemas.microsoft.com/office/drawing/2014/main" id="{4A53B1F4-EE8E-B4E3-C555-A373D98B5683}"/>
                </a:ext>
              </a:extLst>
            </p:cNvPr>
            <p:cNvSpPr/>
            <p:nvPr/>
          </p:nvSpPr>
          <p:spPr>
            <a:xfrm>
              <a:off x="2397391" y="4337303"/>
              <a:ext cx="61594" cy="50165"/>
            </a:xfrm>
            <a:custGeom>
              <a:avLst/>
              <a:gdLst/>
              <a:ahLst/>
              <a:cxnLst/>
              <a:rect l="l" t="t" r="r" b="b"/>
              <a:pathLst>
                <a:path w="61594" h="50164">
                  <a:moveTo>
                    <a:pt x="0" y="0"/>
                  </a:moveTo>
                  <a:lnTo>
                    <a:pt x="14732" y="24917"/>
                  </a:lnTo>
                  <a:lnTo>
                    <a:pt x="381" y="50063"/>
                  </a:lnTo>
                  <a:lnTo>
                    <a:pt x="61468" y="24561"/>
                  </a:lnTo>
                  <a:lnTo>
                    <a:pt x="0" y="0"/>
                  </a:lnTo>
                  <a:close/>
                </a:path>
              </a:pathLst>
            </a:custGeom>
            <a:solidFill>
              <a:srgbClr val="777B7D"/>
            </a:solidFill>
          </p:spPr>
          <p:txBody>
            <a:bodyPr wrap="square" lIns="0" tIns="0" rIns="0" bIns="0" rtlCol="0"/>
            <a:lstStyle/>
            <a:p>
              <a:endParaRPr/>
            </a:p>
          </p:txBody>
        </p:sp>
        <p:sp>
          <p:nvSpPr>
            <p:cNvPr id="1070" name="object 78">
              <a:extLst>
                <a:ext uri="{FF2B5EF4-FFF2-40B4-BE49-F238E27FC236}">
                  <a16:creationId xmlns:a16="http://schemas.microsoft.com/office/drawing/2014/main" id="{50DC63BD-BECD-5FEB-6FAA-2B25D0FA92A2}"/>
                </a:ext>
              </a:extLst>
            </p:cNvPr>
            <p:cNvSpPr/>
            <p:nvPr/>
          </p:nvSpPr>
          <p:spPr>
            <a:xfrm>
              <a:off x="3669957" y="4856721"/>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071" name="object 79">
              <a:extLst>
                <a:ext uri="{FF2B5EF4-FFF2-40B4-BE49-F238E27FC236}">
                  <a16:creationId xmlns:a16="http://schemas.microsoft.com/office/drawing/2014/main" id="{DC837551-13BF-B409-C7C6-DE51E413666F}"/>
                </a:ext>
              </a:extLst>
            </p:cNvPr>
            <p:cNvSpPr/>
            <p:nvPr/>
          </p:nvSpPr>
          <p:spPr>
            <a:xfrm>
              <a:off x="3669957" y="4856899"/>
              <a:ext cx="175895" cy="1270"/>
            </a:xfrm>
            <a:custGeom>
              <a:avLst/>
              <a:gdLst/>
              <a:ahLst/>
              <a:cxnLst/>
              <a:rect l="l" t="t" r="r" b="b"/>
              <a:pathLst>
                <a:path w="175895" h="1270">
                  <a:moveTo>
                    <a:pt x="0" y="736"/>
                  </a:moveTo>
                  <a:lnTo>
                    <a:pt x="175653" y="0"/>
                  </a:lnTo>
                </a:path>
              </a:pathLst>
            </a:custGeom>
            <a:ln w="6159">
              <a:solidFill>
                <a:srgbClr val="777B7D"/>
              </a:solidFill>
            </a:ln>
          </p:spPr>
          <p:txBody>
            <a:bodyPr wrap="square" lIns="0" tIns="0" rIns="0" bIns="0" rtlCol="0"/>
            <a:lstStyle/>
            <a:p>
              <a:endParaRPr/>
            </a:p>
          </p:txBody>
        </p:sp>
        <p:sp>
          <p:nvSpPr>
            <p:cNvPr id="1072" name="object 80">
              <a:extLst>
                <a:ext uri="{FF2B5EF4-FFF2-40B4-BE49-F238E27FC236}">
                  <a16:creationId xmlns:a16="http://schemas.microsoft.com/office/drawing/2014/main" id="{ED449CDF-BBF5-A7F6-E927-6942C194F90E}"/>
                </a:ext>
              </a:extLst>
            </p:cNvPr>
            <p:cNvSpPr/>
            <p:nvPr/>
          </p:nvSpPr>
          <p:spPr>
            <a:xfrm>
              <a:off x="3827716" y="4831943"/>
              <a:ext cx="61594" cy="50165"/>
            </a:xfrm>
            <a:custGeom>
              <a:avLst/>
              <a:gdLst/>
              <a:ahLst/>
              <a:cxnLst/>
              <a:rect l="l" t="t" r="r" b="b"/>
              <a:pathLst>
                <a:path w="61595"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073" name="object 81">
              <a:extLst>
                <a:ext uri="{FF2B5EF4-FFF2-40B4-BE49-F238E27FC236}">
                  <a16:creationId xmlns:a16="http://schemas.microsoft.com/office/drawing/2014/main" id="{8E87643C-AE75-71A4-887E-6E0802101E86}"/>
                </a:ext>
              </a:extLst>
            </p:cNvPr>
            <p:cNvSpPr/>
            <p:nvPr/>
          </p:nvSpPr>
          <p:spPr>
            <a:xfrm>
              <a:off x="5728157" y="8997421"/>
              <a:ext cx="311785" cy="0"/>
            </a:xfrm>
            <a:custGeom>
              <a:avLst/>
              <a:gdLst/>
              <a:ahLst/>
              <a:cxnLst/>
              <a:rect l="l" t="t" r="r" b="b"/>
              <a:pathLst>
                <a:path w="311785">
                  <a:moveTo>
                    <a:pt x="311518" y="0"/>
                  </a:moveTo>
                  <a:lnTo>
                    <a:pt x="0" y="0"/>
                  </a:lnTo>
                </a:path>
              </a:pathLst>
            </a:custGeom>
            <a:solidFill>
              <a:srgbClr val="6D6E71"/>
            </a:solidFill>
          </p:spPr>
          <p:txBody>
            <a:bodyPr wrap="square" lIns="0" tIns="0" rIns="0" bIns="0" rtlCol="0"/>
            <a:lstStyle/>
            <a:p>
              <a:endParaRPr/>
            </a:p>
          </p:txBody>
        </p:sp>
        <p:sp>
          <p:nvSpPr>
            <p:cNvPr id="1074" name="object 82">
              <a:extLst>
                <a:ext uri="{FF2B5EF4-FFF2-40B4-BE49-F238E27FC236}">
                  <a16:creationId xmlns:a16="http://schemas.microsoft.com/office/drawing/2014/main" id="{A8538699-BCBE-5A9C-FFC0-02F13C9C44C7}"/>
                </a:ext>
              </a:extLst>
            </p:cNvPr>
            <p:cNvSpPr/>
            <p:nvPr/>
          </p:nvSpPr>
          <p:spPr>
            <a:xfrm>
              <a:off x="5771641" y="8997421"/>
              <a:ext cx="268605" cy="0"/>
            </a:xfrm>
            <a:custGeom>
              <a:avLst/>
              <a:gdLst/>
              <a:ahLst/>
              <a:cxnLst/>
              <a:rect l="l" t="t" r="r" b="b"/>
              <a:pathLst>
                <a:path w="268604">
                  <a:moveTo>
                    <a:pt x="268020" y="0"/>
                  </a:moveTo>
                  <a:lnTo>
                    <a:pt x="0" y="0"/>
                  </a:lnTo>
                </a:path>
              </a:pathLst>
            </a:custGeom>
            <a:ln w="6159">
              <a:solidFill>
                <a:srgbClr val="777B7D"/>
              </a:solidFill>
            </a:ln>
          </p:spPr>
          <p:txBody>
            <a:bodyPr wrap="square" lIns="0" tIns="0" rIns="0" bIns="0" rtlCol="0"/>
            <a:lstStyle/>
            <a:p>
              <a:endParaRPr/>
            </a:p>
          </p:txBody>
        </p:sp>
        <p:sp>
          <p:nvSpPr>
            <p:cNvPr id="1075" name="object 83">
              <a:extLst>
                <a:ext uri="{FF2B5EF4-FFF2-40B4-BE49-F238E27FC236}">
                  <a16:creationId xmlns:a16="http://schemas.microsoft.com/office/drawing/2014/main" id="{2842FE1F-BBA3-50EB-F770-64B1E19E1A37}"/>
                </a:ext>
              </a:extLst>
            </p:cNvPr>
            <p:cNvSpPr/>
            <p:nvPr/>
          </p:nvSpPr>
          <p:spPr>
            <a:xfrm>
              <a:off x="5728157" y="8972377"/>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076" name="object 84">
              <a:extLst>
                <a:ext uri="{FF2B5EF4-FFF2-40B4-BE49-F238E27FC236}">
                  <a16:creationId xmlns:a16="http://schemas.microsoft.com/office/drawing/2014/main" id="{6B03C194-AB3A-19B5-99AA-DB48896C2759}"/>
                </a:ext>
              </a:extLst>
            </p:cNvPr>
            <p:cNvSpPr/>
            <p:nvPr/>
          </p:nvSpPr>
          <p:spPr>
            <a:xfrm>
              <a:off x="5791505" y="6093993"/>
              <a:ext cx="258445" cy="0"/>
            </a:xfrm>
            <a:custGeom>
              <a:avLst/>
              <a:gdLst/>
              <a:ahLst/>
              <a:cxnLst/>
              <a:rect l="l" t="t" r="r" b="b"/>
              <a:pathLst>
                <a:path w="258445">
                  <a:moveTo>
                    <a:pt x="258076" y="0"/>
                  </a:moveTo>
                  <a:lnTo>
                    <a:pt x="0" y="0"/>
                  </a:lnTo>
                </a:path>
              </a:pathLst>
            </a:custGeom>
            <a:solidFill>
              <a:srgbClr val="6D6E71"/>
            </a:solidFill>
          </p:spPr>
          <p:txBody>
            <a:bodyPr wrap="square" lIns="0" tIns="0" rIns="0" bIns="0" rtlCol="0"/>
            <a:lstStyle/>
            <a:p>
              <a:endParaRPr/>
            </a:p>
          </p:txBody>
        </p:sp>
        <p:sp>
          <p:nvSpPr>
            <p:cNvPr id="1077" name="object 85">
              <a:extLst>
                <a:ext uri="{FF2B5EF4-FFF2-40B4-BE49-F238E27FC236}">
                  <a16:creationId xmlns:a16="http://schemas.microsoft.com/office/drawing/2014/main" id="{471F8292-FCEA-35E2-713A-3EB5AF528E95}"/>
                </a:ext>
              </a:extLst>
            </p:cNvPr>
            <p:cNvSpPr/>
            <p:nvPr/>
          </p:nvSpPr>
          <p:spPr>
            <a:xfrm>
              <a:off x="5834989" y="6093993"/>
              <a:ext cx="214629" cy="0"/>
            </a:xfrm>
            <a:custGeom>
              <a:avLst/>
              <a:gdLst/>
              <a:ahLst/>
              <a:cxnLst/>
              <a:rect l="l" t="t" r="r" b="b"/>
              <a:pathLst>
                <a:path w="214629">
                  <a:moveTo>
                    <a:pt x="214591" y="0"/>
                  </a:moveTo>
                  <a:lnTo>
                    <a:pt x="0" y="0"/>
                  </a:lnTo>
                </a:path>
              </a:pathLst>
            </a:custGeom>
            <a:ln w="6159">
              <a:solidFill>
                <a:srgbClr val="777B7D"/>
              </a:solidFill>
            </a:ln>
          </p:spPr>
          <p:txBody>
            <a:bodyPr wrap="square" lIns="0" tIns="0" rIns="0" bIns="0" rtlCol="0"/>
            <a:lstStyle/>
            <a:p>
              <a:endParaRPr/>
            </a:p>
          </p:txBody>
        </p:sp>
        <p:sp>
          <p:nvSpPr>
            <p:cNvPr id="1078" name="object 86">
              <a:extLst>
                <a:ext uri="{FF2B5EF4-FFF2-40B4-BE49-F238E27FC236}">
                  <a16:creationId xmlns:a16="http://schemas.microsoft.com/office/drawing/2014/main" id="{59555995-AA2B-743B-F289-3CFC0A56F091}"/>
                </a:ext>
              </a:extLst>
            </p:cNvPr>
            <p:cNvSpPr/>
            <p:nvPr/>
          </p:nvSpPr>
          <p:spPr>
            <a:xfrm>
              <a:off x="5791492" y="6068948"/>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79" name="object 87">
            <a:extLst>
              <a:ext uri="{FF2B5EF4-FFF2-40B4-BE49-F238E27FC236}">
                <a16:creationId xmlns:a16="http://schemas.microsoft.com/office/drawing/2014/main" id="{A6FD98AC-D98B-B3E1-919C-4511FB2D3F4E}"/>
              </a:ext>
            </a:extLst>
          </p:cNvPr>
          <p:cNvSpPr txBox="1"/>
          <p:nvPr/>
        </p:nvSpPr>
        <p:spPr>
          <a:xfrm rot="5400000">
            <a:off x="1030874" y="4287381"/>
            <a:ext cx="264160" cy="737870"/>
          </a:xfrm>
          <a:prstGeom prst="rect">
            <a:avLst/>
          </a:prstGeom>
        </p:spPr>
        <p:txBody>
          <a:bodyPr vert="vert270" wrap="square" lIns="0" tIns="0" rIns="0" bIns="0" rtlCol="0">
            <a:spAutoFit/>
          </a:bodyPr>
          <a:lstStyle/>
          <a:p>
            <a:pPr marL="24765">
              <a:lnSpc>
                <a:spcPts val="610"/>
              </a:lnSpc>
            </a:pPr>
            <a:r>
              <a:rPr sz="550" dirty="0">
                <a:solidFill>
                  <a:srgbClr val="414042"/>
                </a:solidFill>
                <a:latin typeface="Trebuchet MS"/>
                <a:cs typeface="Trebuchet MS"/>
              </a:rPr>
              <a:t>3-month</a:t>
            </a:r>
            <a:r>
              <a:rPr sz="550" spc="85" dirty="0">
                <a:solidFill>
                  <a:srgbClr val="414042"/>
                </a:solidFill>
                <a:latin typeface="Trebuchet MS"/>
                <a:cs typeface="Trebuchet MS"/>
              </a:rPr>
              <a:t> </a:t>
            </a:r>
            <a:r>
              <a:rPr sz="550" dirty="0">
                <a:solidFill>
                  <a:srgbClr val="414042"/>
                </a:solidFill>
                <a:latin typeface="Trebuchet MS"/>
                <a:cs typeface="Trebuchet MS"/>
              </a:rPr>
              <a:t>LME</a:t>
            </a:r>
            <a:r>
              <a:rPr sz="550" spc="85" dirty="0">
                <a:solidFill>
                  <a:srgbClr val="414042"/>
                </a:solidFill>
                <a:latin typeface="Trebuchet MS"/>
                <a:cs typeface="Trebuchet MS"/>
              </a:rPr>
              <a:t> </a:t>
            </a:r>
            <a:r>
              <a:rPr sz="550" spc="-10" dirty="0">
                <a:solidFill>
                  <a:srgbClr val="414042"/>
                </a:solidFill>
                <a:latin typeface="Trebuchet MS"/>
                <a:cs typeface="Trebuchet MS"/>
              </a:rPr>
              <a:t>copper</a:t>
            </a:r>
            <a:endParaRPr sz="550">
              <a:latin typeface="Trebuchet MS"/>
              <a:cs typeface="Trebuchet MS"/>
            </a:endParaRPr>
          </a:p>
          <a:p>
            <a:pPr marL="173355" marR="5080" indent="-161290">
              <a:lnSpc>
                <a:spcPct val="100000"/>
              </a:lnSpc>
            </a:pPr>
            <a:r>
              <a:rPr sz="550" dirty="0">
                <a:solidFill>
                  <a:srgbClr val="414042"/>
                </a:solidFill>
                <a:latin typeface="Trebuchet MS"/>
                <a:cs typeface="Trebuchet MS"/>
              </a:rPr>
              <a:t>price</a:t>
            </a:r>
            <a:r>
              <a:rPr sz="550" spc="45" dirty="0">
                <a:solidFill>
                  <a:srgbClr val="414042"/>
                </a:solidFill>
                <a:latin typeface="Trebuchet MS"/>
                <a:cs typeface="Trebuchet MS"/>
              </a:rPr>
              <a:t> </a:t>
            </a:r>
            <a:r>
              <a:rPr sz="550" dirty="0">
                <a:solidFill>
                  <a:srgbClr val="414042"/>
                </a:solidFill>
                <a:latin typeface="Trebuchet MS"/>
                <a:cs typeface="Trebuchet MS"/>
              </a:rPr>
              <a:t>reaches</a:t>
            </a:r>
            <a:r>
              <a:rPr sz="550" spc="50" dirty="0">
                <a:solidFill>
                  <a:srgbClr val="414042"/>
                </a:solidFill>
                <a:latin typeface="Trebuchet MS"/>
                <a:cs typeface="Trebuchet MS"/>
              </a:rPr>
              <a:t> </a:t>
            </a:r>
            <a:r>
              <a:rPr sz="550" spc="-20" dirty="0">
                <a:solidFill>
                  <a:srgbClr val="414042"/>
                </a:solidFill>
                <a:latin typeface="Trebuchet MS"/>
                <a:cs typeface="Trebuchet MS"/>
              </a:rPr>
              <a:t>all-time</a:t>
            </a:r>
            <a:r>
              <a:rPr sz="550" spc="500" dirty="0">
                <a:solidFill>
                  <a:srgbClr val="414042"/>
                </a:solidFill>
                <a:latin typeface="Trebuchet MS"/>
                <a:cs typeface="Trebuchet MS"/>
              </a:rPr>
              <a:t> </a:t>
            </a:r>
            <a:r>
              <a:rPr sz="550" dirty="0">
                <a:solidFill>
                  <a:srgbClr val="414042"/>
                </a:solidFill>
                <a:latin typeface="Trebuchet MS"/>
                <a:cs typeface="Trebuchet MS"/>
              </a:rPr>
              <a:t>high</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0" dirty="0">
                <a:solidFill>
                  <a:srgbClr val="414042"/>
                </a:solidFill>
                <a:latin typeface="Trebuchet MS"/>
                <a:cs typeface="Trebuchet MS"/>
              </a:rPr>
              <a:t> $10,845/t</a:t>
            </a:r>
            <a:endParaRPr sz="550">
              <a:latin typeface="Trebuchet MS"/>
              <a:cs typeface="Trebuchet MS"/>
            </a:endParaRPr>
          </a:p>
        </p:txBody>
      </p:sp>
      <p:sp>
        <p:nvSpPr>
          <p:cNvPr id="1080" name="object 88">
            <a:extLst>
              <a:ext uri="{FF2B5EF4-FFF2-40B4-BE49-F238E27FC236}">
                <a16:creationId xmlns:a16="http://schemas.microsoft.com/office/drawing/2014/main" id="{43ECB10A-3E10-C28E-10D2-7FE885771DAB}"/>
              </a:ext>
            </a:extLst>
          </p:cNvPr>
          <p:cNvSpPr txBox="1"/>
          <p:nvPr/>
        </p:nvSpPr>
        <p:spPr>
          <a:xfrm rot="5400000">
            <a:off x="8106253" y="987654"/>
            <a:ext cx="107314" cy="694055"/>
          </a:xfrm>
          <a:prstGeom prst="rect">
            <a:avLst/>
          </a:prstGeom>
        </p:spPr>
        <p:txBody>
          <a:bodyPr vert="vert270" wrap="square" lIns="0" tIns="0" rIns="0" bIns="0" rtlCol="0">
            <a:spAutoFit/>
          </a:bodyPr>
          <a:lstStyle/>
          <a:p>
            <a:pPr marL="12700">
              <a:lnSpc>
                <a:spcPts val="690"/>
              </a:lnSpc>
            </a:pPr>
            <a:r>
              <a:rPr sz="650" spc="-10" dirty="0">
                <a:solidFill>
                  <a:srgbClr val="231F20"/>
                </a:solidFill>
                <a:latin typeface="Trebuchet MS"/>
                <a:cs typeface="Trebuchet MS"/>
              </a:rPr>
              <a:t>Gold</a:t>
            </a:r>
            <a:r>
              <a:rPr sz="650" spc="-25" dirty="0">
                <a:solidFill>
                  <a:srgbClr val="231F20"/>
                </a:solidFill>
                <a:latin typeface="Trebuchet MS"/>
                <a:cs typeface="Trebuchet MS"/>
              </a:rPr>
              <a:t> </a:t>
            </a:r>
            <a:r>
              <a:rPr sz="650" spc="-30" dirty="0">
                <a:solidFill>
                  <a:srgbClr val="231F20"/>
                </a:solidFill>
                <a:latin typeface="Trebuchet MS"/>
                <a:cs typeface="Trebuchet MS"/>
              </a:rPr>
              <a:t>Price,</a:t>
            </a:r>
            <a:r>
              <a:rPr sz="650" spc="-25" dirty="0">
                <a:solidFill>
                  <a:srgbClr val="231F20"/>
                </a:solidFill>
                <a:latin typeface="Trebuchet MS"/>
                <a:cs typeface="Trebuchet MS"/>
              </a:rPr>
              <a:t> </a:t>
            </a:r>
            <a:r>
              <a:rPr sz="650" spc="-10" dirty="0">
                <a:solidFill>
                  <a:srgbClr val="231F20"/>
                </a:solidFill>
                <a:latin typeface="Trebuchet MS"/>
                <a:cs typeface="Trebuchet MS"/>
              </a:rPr>
              <a:t>US$/oz</a:t>
            </a:r>
            <a:endParaRPr sz="650">
              <a:latin typeface="Trebuchet MS"/>
              <a:cs typeface="Trebuchet MS"/>
            </a:endParaRPr>
          </a:p>
        </p:txBody>
      </p:sp>
      <p:sp>
        <p:nvSpPr>
          <p:cNvPr id="1081" name="object 89">
            <a:extLst>
              <a:ext uri="{FF2B5EF4-FFF2-40B4-BE49-F238E27FC236}">
                <a16:creationId xmlns:a16="http://schemas.microsoft.com/office/drawing/2014/main" id="{97AA0589-48B5-5E3A-9D6A-83C4B3098A3A}"/>
              </a:ext>
            </a:extLst>
          </p:cNvPr>
          <p:cNvSpPr txBox="1"/>
          <p:nvPr/>
        </p:nvSpPr>
        <p:spPr>
          <a:xfrm rot="5400000">
            <a:off x="1753539" y="3376550"/>
            <a:ext cx="266065" cy="862965"/>
          </a:xfrm>
          <a:prstGeom prst="rect">
            <a:avLst/>
          </a:prstGeom>
        </p:spPr>
        <p:txBody>
          <a:bodyPr vert="vert270" wrap="square" lIns="0" tIns="0" rIns="0" bIns="0" rtlCol="0">
            <a:spAutoFit/>
          </a:bodyPr>
          <a:lstStyle/>
          <a:p>
            <a:pPr marL="12700">
              <a:lnSpc>
                <a:spcPts val="610"/>
              </a:lnSpc>
            </a:pPr>
            <a:r>
              <a:rPr sz="550" spc="-10" dirty="0">
                <a:solidFill>
                  <a:srgbClr val="414042"/>
                </a:solidFill>
                <a:latin typeface="Trebuchet MS"/>
                <a:cs typeface="Trebuchet MS"/>
              </a:rPr>
              <a:t>Vladimir</a:t>
            </a:r>
            <a:r>
              <a:rPr sz="550" spc="10" dirty="0">
                <a:solidFill>
                  <a:srgbClr val="414042"/>
                </a:solidFill>
                <a:latin typeface="Trebuchet MS"/>
                <a:cs typeface="Trebuchet MS"/>
              </a:rPr>
              <a:t> </a:t>
            </a:r>
            <a:r>
              <a:rPr sz="550" dirty="0">
                <a:solidFill>
                  <a:srgbClr val="414042"/>
                </a:solidFill>
                <a:latin typeface="Trebuchet MS"/>
                <a:cs typeface="Trebuchet MS"/>
              </a:rPr>
              <a:t>Putin</a:t>
            </a:r>
            <a:r>
              <a:rPr sz="550" spc="10" dirty="0">
                <a:solidFill>
                  <a:srgbClr val="414042"/>
                </a:solidFill>
                <a:latin typeface="Trebuchet MS"/>
                <a:cs typeface="Trebuchet MS"/>
              </a:rPr>
              <a:t> </a:t>
            </a:r>
            <a:r>
              <a:rPr sz="550" dirty="0">
                <a:solidFill>
                  <a:srgbClr val="414042"/>
                </a:solidFill>
                <a:latin typeface="Trebuchet MS"/>
                <a:cs typeface="Trebuchet MS"/>
              </a:rPr>
              <a:t>orders</a:t>
            </a:r>
            <a:r>
              <a:rPr sz="550" spc="15" dirty="0">
                <a:solidFill>
                  <a:srgbClr val="414042"/>
                </a:solidFill>
                <a:latin typeface="Trebuchet MS"/>
                <a:cs typeface="Trebuchet MS"/>
              </a:rPr>
              <a:t> </a:t>
            </a:r>
            <a:r>
              <a:rPr sz="550" spc="-10" dirty="0">
                <a:solidFill>
                  <a:srgbClr val="414042"/>
                </a:solidFill>
                <a:latin typeface="Trebuchet MS"/>
                <a:cs typeface="Trebuchet MS"/>
              </a:rPr>
              <a:t>start</a:t>
            </a:r>
            <a:endParaRPr sz="550">
              <a:latin typeface="Trebuchet MS"/>
              <a:cs typeface="Trebuchet MS"/>
            </a:endParaRPr>
          </a:p>
          <a:p>
            <a:pPr marL="12700" marR="168275">
              <a:lnSpc>
                <a:spcPct val="100000"/>
              </a:lnSpc>
              <a:spcBef>
                <a:spcPts val="5"/>
              </a:spcBef>
            </a:pPr>
            <a:r>
              <a:rPr sz="550" dirty="0">
                <a:solidFill>
                  <a:srgbClr val="414042"/>
                </a:solidFill>
                <a:latin typeface="Trebuchet MS"/>
                <a:cs typeface="Trebuchet MS"/>
              </a:rPr>
              <a:t>of</a:t>
            </a:r>
            <a:r>
              <a:rPr sz="550" spc="-5" dirty="0">
                <a:solidFill>
                  <a:srgbClr val="414042"/>
                </a:solidFill>
                <a:latin typeface="Trebuchet MS"/>
                <a:cs typeface="Trebuchet MS"/>
              </a:rPr>
              <a:t> </a:t>
            </a:r>
            <a:r>
              <a:rPr sz="550" spc="-25" dirty="0">
                <a:solidFill>
                  <a:srgbClr val="414042"/>
                </a:solidFill>
                <a:latin typeface="Trebuchet MS"/>
                <a:cs typeface="Trebuchet MS"/>
              </a:rPr>
              <a:t>‘military</a:t>
            </a:r>
            <a:r>
              <a:rPr sz="550" dirty="0">
                <a:solidFill>
                  <a:srgbClr val="414042"/>
                </a:solidFill>
                <a:latin typeface="Trebuchet MS"/>
                <a:cs typeface="Trebuchet MS"/>
              </a:rPr>
              <a:t> </a:t>
            </a:r>
            <a:r>
              <a:rPr sz="550" spc="-10" dirty="0">
                <a:solidFill>
                  <a:srgbClr val="414042"/>
                </a:solidFill>
                <a:latin typeface="Trebuchet MS"/>
                <a:cs typeface="Trebuchet MS"/>
              </a:rPr>
              <a:t>operation’</a:t>
            </a:r>
            <a:r>
              <a:rPr sz="550" spc="500"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eastern </a:t>
            </a:r>
            <a:r>
              <a:rPr sz="550" spc="-10" dirty="0">
                <a:solidFill>
                  <a:srgbClr val="414042"/>
                </a:solidFill>
                <a:latin typeface="Trebuchet MS"/>
                <a:cs typeface="Trebuchet MS"/>
              </a:rPr>
              <a:t>Ukraine</a:t>
            </a:r>
            <a:endParaRPr sz="550">
              <a:latin typeface="Trebuchet MS"/>
              <a:cs typeface="Trebuchet MS"/>
            </a:endParaRPr>
          </a:p>
        </p:txBody>
      </p:sp>
      <p:sp>
        <p:nvSpPr>
          <p:cNvPr id="1082" name="object 90">
            <a:extLst>
              <a:ext uri="{FF2B5EF4-FFF2-40B4-BE49-F238E27FC236}">
                <a16:creationId xmlns:a16="http://schemas.microsoft.com/office/drawing/2014/main" id="{49AAFE93-25A1-3630-2482-569569199E98}"/>
              </a:ext>
            </a:extLst>
          </p:cNvPr>
          <p:cNvSpPr txBox="1"/>
          <p:nvPr/>
        </p:nvSpPr>
        <p:spPr>
          <a:xfrm rot="5400000">
            <a:off x="2000165" y="4464679"/>
            <a:ext cx="180340" cy="835660"/>
          </a:xfrm>
          <a:prstGeom prst="rect">
            <a:avLst/>
          </a:prstGeom>
        </p:spPr>
        <p:txBody>
          <a:bodyPr vert="vert270" wrap="square" lIns="0" tIns="0" rIns="0" bIns="0" rtlCol="0">
            <a:spAutoFit/>
          </a:bodyPr>
          <a:lstStyle/>
          <a:p>
            <a:pPr marL="12700">
              <a:lnSpc>
                <a:spcPts val="610"/>
              </a:lnSpc>
            </a:pPr>
            <a:r>
              <a:rPr sz="550" dirty="0">
                <a:solidFill>
                  <a:srgbClr val="414042"/>
                </a:solidFill>
                <a:latin typeface="Trebuchet MS"/>
                <a:cs typeface="Trebuchet MS"/>
              </a:rPr>
              <a:t>Brent</a:t>
            </a:r>
            <a:r>
              <a:rPr sz="550" spc="-25" dirty="0">
                <a:solidFill>
                  <a:srgbClr val="414042"/>
                </a:solidFill>
                <a:latin typeface="Trebuchet MS"/>
                <a:cs typeface="Trebuchet MS"/>
              </a:rPr>
              <a:t> </a:t>
            </a:r>
            <a:r>
              <a:rPr sz="550" spc="-20" dirty="0">
                <a:solidFill>
                  <a:srgbClr val="414042"/>
                </a:solidFill>
                <a:latin typeface="Trebuchet MS"/>
                <a:cs typeface="Trebuchet MS"/>
              </a:rPr>
              <a:t>oil</a:t>
            </a:r>
            <a:r>
              <a:rPr sz="550" spc="-25" dirty="0">
                <a:solidFill>
                  <a:srgbClr val="414042"/>
                </a:solidFill>
                <a:latin typeface="Trebuchet MS"/>
                <a:cs typeface="Trebuchet MS"/>
              </a:rPr>
              <a:t> </a:t>
            </a:r>
            <a:r>
              <a:rPr sz="550" dirty="0">
                <a:solidFill>
                  <a:srgbClr val="414042"/>
                </a:solidFill>
                <a:latin typeface="Trebuchet MS"/>
                <a:cs typeface="Trebuchet MS"/>
              </a:rPr>
              <a:t>price</a:t>
            </a:r>
            <a:r>
              <a:rPr sz="550" spc="-25" dirty="0">
                <a:solidFill>
                  <a:srgbClr val="414042"/>
                </a:solidFill>
                <a:latin typeface="Trebuchet MS"/>
                <a:cs typeface="Trebuchet MS"/>
              </a:rPr>
              <a:t> </a:t>
            </a:r>
            <a:r>
              <a:rPr sz="550" dirty="0">
                <a:solidFill>
                  <a:srgbClr val="414042"/>
                </a:solidFill>
                <a:latin typeface="Trebuchet MS"/>
                <a:cs typeface="Trebuchet MS"/>
              </a:rPr>
              <a:t>hits</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50" dirty="0">
                <a:solidFill>
                  <a:srgbClr val="414042"/>
                </a:solidFill>
                <a:latin typeface="Trebuchet MS"/>
                <a:cs typeface="Trebuchet MS"/>
              </a:rPr>
              <a:t>a</a:t>
            </a:r>
            <a:endParaRPr sz="550">
              <a:latin typeface="Trebuchet MS"/>
              <a:cs typeface="Trebuchet MS"/>
            </a:endParaRPr>
          </a:p>
          <a:p>
            <a:pPr marL="12700">
              <a:lnSpc>
                <a:spcPct val="100000"/>
              </a:lnSpc>
            </a:pPr>
            <a:r>
              <a:rPr sz="550" dirty="0">
                <a:solidFill>
                  <a:srgbClr val="414042"/>
                </a:solidFill>
                <a:latin typeface="Trebuchet MS"/>
                <a:cs typeface="Trebuchet MS"/>
              </a:rPr>
              <a:t>new</a:t>
            </a:r>
            <a:r>
              <a:rPr sz="550" spc="-20" dirty="0">
                <a:solidFill>
                  <a:srgbClr val="414042"/>
                </a:solidFill>
                <a:latin typeface="Trebuchet MS"/>
                <a:cs typeface="Trebuchet MS"/>
              </a:rPr>
              <a:t> all-</a:t>
            </a:r>
            <a:r>
              <a:rPr sz="550" dirty="0">
                <a:solidFill>
                  <a:srgbClr val="414042"/>
                </a:solidFill>
                <a:latin typeface="Trebuchet MS"/>
                <a:cs typeface="Trebuchet MS"/>
              </a:rPr>
              <a:t>time</a:t>
            </a:r>
            <a:r>
              <a:rPr sz="550" spc="-15" dirty="0">
                <a:solidFill>
                  <a:srgbClr val="414042"/>
                </a:solidFill>
                <a:latin typeface="Trebuchet MS"/>
                <a:cs typeface="Trebuchet MS"/>
              </a:rPr>
              <a:t> </a:t>
            </a:r>
            <a:r>
              <a:rPr sz="550" dirty="0">
                <a:solidFill>
                  <a:srgbClr val="414042"/>
                </a:solidFill>
                <a:latin typeface="Trebuchet MS"/>
                <a:cs typeface="Trebuchet MS"/>
              </a:rPr>
              <a:t>high</a:t>
            </a:r>
            <a:r>
              <a:rPr sz="550" spc="-15" dirty="0">
                <a:solidFill>
                  <a:srgbClr val="414042"/>
                </a:solidFill>
                <a:latin typeface="Trebuchet MS"/>
                <a:cs typeface="Trebuchet MS"/>
              </a:rPr>
              <a:t> </a:t>
            </a:r>
            <a:r>
              <a:rPr sz="550" dirty="0">
                <a:solidFill>
                  <a:srgbClr val="414042"/>
                </a:solidFill>
                <a:latin typeface="Trebuchet MS"/>
                <a:cs typeface="Trebuchet MS"/>
              </a:rPr>
              <a:t>of</a:t>
            </a:r>
            <a:r>
              <a:rPr sz="550" spc="-15" dirty="0">
                <a:solidFill>
                  <a:srgbClr val="414042"/>
                </a:solidFill>
                <a:latin typeface="Trebuchet MS"/>
                <a:cs typeface="Trebuchet MS"/>
              </a:rPr>
              <a:t> </a:t>
            </a:r>
            <a:r>
              <a:rPr sz="550" spc="-20" dirty="0">
                <a:solidFill>
                  <a:srgbClr val="414042"/>
                </a:solidFill>
                <a:latin typeface="Trebuchet MS"/>
                <a:cs typeface="Trebuchet MS"/>
              </a:rPr>
              <a:t>$139</a:t>
            </a:r>
            <a:endParaRPr sz="550">
              <a:latin typeface="Trebuchet MS"/>
              <a:cs typeface="Trebuchet MS"/>
            </a:endParaRPr>
          </a:p>
        </p:txBody>
      </p:sp>
      <p:sp>
        <p:nvSpPr>
          <p:cNvPr id="1083" name="object 91">
            <a:extLst>
              <a:ext uri="{FF2B5EF4-FFF2-40B4-BE49-F238E27FC236}">
                <a16:creationId xmlns:a16="http://schemas.microsoft.com/office/drawing/2014/main" id="{DE1B3303-7C8C-E19D-9C1D-1D7F6C0B41D3}"/>
              </a:ext>
            </a:extLst>
          </p:cNvPr>
          <p:cNvSpPr txBox="1"/>
          <p:nvPr/>
        </p:nvSpPr>
        <p:spPr>
          <a:xfrm rot="5400000">
            <a:off x="2096398" y="1239466"/>
            <a:ext cx="266700" cy="80010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0" dirty="0">
                <a:solidFill>
                  <a:srgbClr val="414042"/>
                </a:solidFill>
                <a:latin typeface="Trebuchet MS"/>
                <a:cs typeface="Trebuchet MS"/>
              </a:rPr>
              <a:t> </a:t>
            </a:r>
            <a:r>
              <a:rPr sz="550" spc="-10" dirty="0">
                <a:solidFill>
                  <a:srgbClr val="414042"/>
                </a:solidFill>
                <a:latin typeface="Trebuchet MS"/>
                <a:cs typeface="Trebuchet MS"/>
              </a:rPr>
              <a:t>announces</a:t>
            </a:r>
            <a:endParaRPr sz="550">
              <a:latin typeface="Trebuchet MS"/>
              <a:cs typeface="Trebuchet MS"/>
            </a:endParaRPr>
          </a:p>
          <a:p>
            <a:pPr marL="12700" marR="5080">
              <a:lnSpc>
                <a:spcPct val="100000"/>
              </a:lnSpc>
            </a:pPr>
            <a:r>
              <a:rPr sz="550" spc="-10" dirty="0">
                <a:solidFill>
                  <a:srgbClr val="414042"/>
                </a:solidFill>
                <a:latin typeface="Trebuchet MS"/>
                <a:cs typeface="Trebuchet MS"/>
              </a:rPr>
              <a:t>first rate </a:t>
            </a:r>
            <a:r>
              <a:rPr sz="550" dirty="0">
                <a:solidFill>
                  <a:srgbClr val="414042"/>
                </a:solidFill>
                <a:latin typeface="Trebuchet MS"/>
                <a:cs typeface="Trebuchet MS"/>
              </a:rPr>
              <a:t>rise</a:t>
            </a:r>
            <a:r>
              <a:rPr sz="550" spc="-10" dirty="0">
                <a:solidFill>
                  <a:srgbClr val="414042"/>
                </a:solidFill>
                <a:latin typeface="Trebuchet MS"/>
                <a:cs typeface="Trebuchet MS"/>
              </a:rPr>
              <a:t> </a:t>
            </a:r>
            <a:r>
              <a:rPr sz="550" dirty="0">
                <a:solidFill>
                  <a:srgbClr val="414042"/>
                </a:solidFill>
                <a:latin typeface="Trebuchet MS"/>
                <a:cs typeface="Trebuchet MS"/>
              </a:rPr>
              <a:t>since</a:t>
            </a:r>
            <a:r>
              <a:rPr sz="550" spc="-10" dirty="0">
                <a:solidFill>
                  <a:srgbClr val="414042"/>
                </a:solidFill>
                <a:latin typeface="Trebuchet MS"/>
                <a:cs typeface="Trebuchet MS"/>
              </a:rPr>
              <a:t> </a:t>
            </a:r>
            <a:r>
              <a:rPr sz="550" spc="-20" dirty="0">
                <a:solidFill>
                  <a:srgbClr val="414042"/>
                </a:solidFill>
                <a:latin typeface="Trebuchet MS"/>
                <a:cs typeface="Trebuchet MS"/>
              </a:rPr>
              <a:t>2018</a:t>
            </a:r>
            <a:r>
              <a:rPr sz="550" spc="500" dirty="0">
                <a:solidFill>
                  <a:srgbClr val="414042"/>
                </a:solidFill>
                <a:latin typeface="Trebuchet MS"/>
                <a:cs typeface="Trebuchet MS"/>
              </a:rPr>
              <a:t> </a:t>
            </a:r>
            <a:r>
              <a:rPr sz="550" dirty="0">
                <a:solidFill>
                  <a:srgbClr val="414042"/>
                </a:solidFill>
                <a:latin typeface="Trebuchet MS"/>
                <a:cs typeface="Trebuchet MS"/>
              </a:rPr>
              <a:t>amid</a:t>
            </a:r>
            <a:r>
              <a:rPr sz="550" spc="35" dirty="0">
                <a:solidFill>
                  <a:srgbClr val="414042"/>
                </a:solidFill>
                <a:latin typeface="Trebuchet MS"/>
                <a:cs typeface="Trebuchet MS"/>
              </a:rPr>
              <a:t> </a:t>
            </a:r>
            <a:r>
              <a:rPr sz="550" dirty="0">
                <a:solidFill>
                  <a:srgbClr val="414042"/>
                </a:solidFill>
                <a:latin typeface="Trebuchet MS"/>
                <a:cs typeface="Trebuchet MS"/>
              </a:rPr>
              <a:t>surging</a:t>
            </a:r>
            <a:r>
              <a:rPr sz="550" spc="35" dirty="0">
                <a:solidFill>
                  <a:srgbClr val="414042"/>
                </a:solidFill>
                <a:latin typeface="Trebuchet MS"/>
                <a:cs typeface="Trebuchet MS"/>
              </a:rPr>
              <a:t> </a:t>
            </a:r>
            <a:r>
              <a:rPr sz="550" spc="-10" dirty="0">
                <a:solidFill>
                  <a:srgbClr val="414042"/>
                </a:solidFill>
                <a:latin typeface="Trebuchet MS"/>
                <a:cs typeface="Trebuchet MS"/>
              </a:rPr>
              <a:t>inflation</a:t>
            </a:r>
            <a:endParaRPr sz="550">
              <a:latin typeface="Trebuchet MS"/>
              <a:cs typeface="Trebuchet MS"/>
            </a:endParaRPr>
          </a:p>
        </p:txBody>
      </p:sp>
      <p:sp>
        <p:nvSpPr>
          <p:cNvPr id="1084" name="object 92">
            <a:extLst>
              <a:ext uri="{FF2B5EF4-FFF2-40B4-BE49-F238E27FC236}">
                <a16:creationId xmlns:a16="http://schemas.microsoft.com/office/drawing/2014/main" id="{9908BEE3-8749-3E6F-6C27-5F76F21A4270}"/>
              </a:ext>
            </a:extLst>
          </p:cNvPr>
          <p:cNvSpPr txBox="1"/>
          <p:nvPr/>
        </p:nvSpPr>
        <p:spPr>
          <a:xfrm rot="5400000">
            <a:off x="1099866" y="5076955"/>
            <a:ext cx="182880" cy="654050"/>
          </a:xfrm>
          <a:prstGeom prst="rect">
            <a:avLst/>
          </a:prstGeom>
        </p:spPr>
        <p:txBody>
          <a:bodyPr vert="vert270" wrap="square" lIns="0" tIns="0" rIns="0" bIns="0" rtlCol="0">
            <a:spAutoFit/>
          </a:bodyPr>
          <a:lstStyle/>
          <a:p>
            <a:pPr marL="66040">
              <a:lnSpc>
                <a:spcPts val="625"/>
              </a:lnSpc>
            </a:pPr>
            <a:r>
              <a:rPr sz="550" dirty="0">
                <a:solidFill>
                  <a:srgbClr val="414042"/>
                </a:solidFill>
                <a:latin typeface="Trebuchet MS"/>
                <a:cs typeface="Trebuchet MS"/>
              </a:rPr>
              <a:t>Kinross</a:t>
            </a:r>
            <a:r>
              <a:rPr sz="550" spc="125" dirty="0">
                <a:solidFill>
                  <a:srgbClr val="414042"/>
                </a:solidFill>
                <a:latin typeface="Trebuchet MS"/>
                <a:cs typeface="Trebuchet MS"/>
              </a:rPr>
              <a:t> </a:t>
            </a:r>
            <a:r>
              <a:rPr sz="550" spc="-10" dirty="0">
                <a:solidFill>
                  <a:srgbClr val="414042"/>
                </a:solidFill>
                <a:latin typeface="Trebuchet MS"/>
                <a:cs typeface="Trebuchet MS"/>
              </a:rPr>
              <a:t>suspends</a:t>
            </a:r>
            <a:endParaRPr sz="550">
              <a:latin typeface="Trebuchet MS"/>
              <a:cs typeface="Trebuchet MS"/>
            </a:endParaRPr>
          </a:p>
          <a:p>
            <a:pPr marL="12700">
              <a:lnSpc>
                <a:spcPct val="100000"/>
              </a:lnSpc>
            </a:pPr>
            <a:r>
              <a:rPr sz="550" dirty="0">
                <a:solidFill>
                  <a:srgbClr val="414042"/>
                </a:solidFill>
                <a:latin typeface="Trebuchet MS"/>
                <a:cs typeface="Trebuchet MS"/>
              </a:rPr>
              <a:t>operations</a:t>
            </a:r>
            <a:r>
              <a:rPr sz="550" spc="20" dirty="0">
                <a:solidFill>
                  <a:srgbClr val="414042"/>
                </a:solidFill>
                <a:latin typeface="Trebuchet MS"/>
                <a:cs typeface="Trebuchet MS"/>
              </a:rPr>
              <a:t> </a:t>
            </a:r>
            <a:r>
              <a:rPr sz="550" spc="-10" dirty="0">
                <a:solidFill>
                  <a:srgbClr val="414042"/>
                </a:solidFill>
                <a:latin typeface="Trebuchet MS"/>
                <a:cs typeface="Trebuchet MS"/>
              </a:rPr>
              <a:t>at</a:t>
            </a:r>
            <a:r>
              <a:rPr sz="550" spc="20" dirty="0">
                <a:solidFill>
                  <a:srgbClr val="414042"/>
                </a:solidFill>
                <a:latin typeface="Trebuchet MS"/>
                <a:cs typeface="Trebuchet MS"/>
              </a:rPr>
              <a:t> </a:t>
            </a:r>
            <a:r>
              <a:rPr sz="550" spc="-10" dirty="0">
                <a:solidFill>
                  <a:srgbClr val="414042"/>
                </a:solidFill>
                <a:latin typeface="Trebuchet MS"/>
                <a:cs typeface="Trebuchet MS"/>
              </a:rPr>
              <a:t>Kupol</a:t>
            </a:r>
            <a:endParaRPr sz="550">
              <a:latin typeface="Trebuchet MS"/>
              <a:cs typeface="Trebuchet MS"/>
            </a:endParaRPr>
          </a:p>
        </p:txBody>
      </p:sp>
      <p:grpSp>
        <p:nvGrpSpPr>
          <p:cNvPr id="1085" name="object 93">
            <a:extLst>
              <a:ext uri="{FF2B5EF4-FFF2-40B4-BE49-F238E27FC236}">
                <a16:creationId xmlns:a16="http://schemas.microsoft.com/office/drawing/2014/main" id="{B3DEE1CC-BA12-B1DC-3FC5-44F0A29153EF}"/>
              </a:ext>
            </a:extLst>
          </p:cNvPr>
          <p:cNvGrpSpPr/>
          <p:nvPr/>
        </p:nvGrpSpPr>
        <p:grpSpPr>
          <a:xfrm rot="5400000">
            <a:off x="1741040" y="5221852"/>
            <a:ext cx="270510" cy="50165"/>
            <a:chOff x="5288483" y="7660576"/>
            <a:chExt cx="270510" cy="50165"/>
          </a:xfrm>
        </p:grpSpPr>
        <p:sp>
          <p:nvSpPr>
            <p:cNvPr id="1086" name="object 94">
              <a:extLst>
                <a:ext uri="{FF2B5EF4-FFF2-40B4-BE49-F238E27FC236}">
                  <a16:creationId xmlns:a16="http://schemas.microsoft.com/office/drawing/2014/main" id="{D80827F8-3DE7-1F62-064F-A648B793B6A5}"/>
                </a:ext>
              </a:extLst>
            </p:cNvPr>
            <p:cNvSpPr/>
            <p:nvPr/>
          </p:nvSpPr>
          <p:spPr>
            <a:xfrm>
              <a:off x="5288483" y="7685620"/>
              <a:ext cx="270510" cy="0"/>
            </a:xfrm>
            <a:custGeom>
              <a:avLst/>
              <a:gdLst/>
              <a:ahLst/>
              <a:cxnLst/>
              <a:rect l="l" t="t" r="r" b="b"/>
              <a:pathLst>
                <a:path w="270510">
                  <a:moveTo>
                    <a:pt x="270408" y="0"/>
                  </a:moveTo>
                  <a:lnTo>
                    <a:pt x="0" y="0"/>
                  </a:lnTo>
                </a:path>
              </a:pathLst>
            </a:custGeom>
            <a:solidFill>
              <a:srgbClr val="6D6E71"/>
            </a:solidFill>
          </p:spPr>
          <p:txBody>
            <a:bodyPr wrap="square" lIns="0" tIns="0" rIns="0" bIns="0" rtlCol="0"/>
            <a:lstStyle/>
            <a:p>
              <a:endParaRPr/>
            </a:p>
          </p:txBody>
        </p:sp>
        <p:sp>
          <p:nvSpPr>
            <p:cNvPr id="1087" name="object 95">
              <a:extLst>
                <a:ext uri="{FF2B5EF4-FFF2-40B4-BE49-F238E27FC236}">
                  <a16:creationId xmlns:a16="http://schemas.microsoft.com/office/drawing/2014/main" id="{DFCF2CC0-0DEE-14BF-F5B8-6878E568EF8D}"/>
                </a:ext>
              </a:extLst>
            </p:cNvPr>
            <p:cNvSpPr/>
            <p:nvPr/>
          </p:nvSpPr>
          <p:spPr>
            <a:xfrm>
              <a:off x="5331980" y="7685620"/>
              <a:ext cx="227329" cy="0"/>
            </a:xfrm>
            <a:custGeom>
              <a:avLst/>
              <a:gdLst/>
              <a:ahLst/>
              <a:cxnLst/>
              <a:rect l="l" t="t" r="r" b="b"/>
              <a:pathLst>
                <a:path w="227329">
                  <a:moveTo>
                    <a:pt x="226910" y="0"/>
                  </a:moveTo>
                  <a:lnTo>
                    <a:pt x="0" y="0"/>
                  </a:lnTo>
                </a:path>
              </a:pathLst>
            </a:custGeom>
            <a:ln w="6159">
              <a:solidFill>
                <a:srgbClr val="777B7D"/>
              </a:solidFill>
            </a:ln>
          </p:spPr>
          <p:txBody>
            <a:bodyPr wrap="square" lIns="0" tIns="0" rIns="0" bIns="0" rtlCol="0"/>
            <a:lstStyle/>
            <a:p>
              <a:endParaRPr/>
            </a:p>
          </p:txBody>
        </p:sp>
        <p:sp>
          <p:nvSpPr>
            <p:cNvPr id="1088" name="object 96">
              <a:extLst>
                <a:ext uri="{FF2B5EF4-FFF2-40B4-BE49-F238E27FC236}">
                  <a16:creationId xmlns:a16="http://schemas.microsoft.com/office/drawing/2014/main" id="{6AED659D-3D3A-1842-28B1-98EC722EAFB0}"/>
                </a:ext>
              </a:extLst>
            </p:cNvPr>
            <p:cNvSpPr/>
            <p:nvPr/>
          </p:nvSpPr>
          <p:spPr>
            <a:xfrm>
              <a:off x="5288483" y="7660576"/>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89" name="object 97">
            <a:extLst>
              <a:ext uri="{FF2B5EF4-FFF2-40B4-BE49-F238E27FC236}">
                <a16:creationId xmlns:a16="http://schemas.microsoft.com/office/drawing/2014/main" id="{AE167C0D-48DC-BC23-16EF-2F58DF3B22BE}"/>
              </a:ext>
            </a:extLst>
          </p:cNvPr>
          <p:cNvSpPr txBox="1"/>
          <p:nvPr/>
        </p:nvSpPr>
        <p:spPr>
          <a:xfrm rot="5400000">
            <a:off x="691665" y="5451574"/>
            <a:ext cx="350520" cy="52578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EVs’</a:t>
            </a:r>
            <a:r>
              <a:rPr sz="550" spc="5" dirty="0">
                <a:solidFill>
                  <a:srgbClr val="414042"/>
                </a:solidFill>
                <a:latin typeface="Trebuchet MS"/>
                <a:cs typeface="Trebuchet MS"/>
              </a:rPr>
              <a:t> </a:t>
            </a:r>
            <a:r>
              <a:rPr sz="550" dirty="0">
                <a:solidFill>
                  <a:srgbClr val="414042"/>
                </a:solidFill>
                <a:latin typeface="Trebuchet MS"/>
                <a:cs typeface="Trebuchet MS"/>
              </a:rPr>
              <a:t>share</a:t>
            </a:r>
            <a:r>
              <a:rPr sz="550" spc="10" dirty="0">
                <a:solidFill>
                  <a:srgbClr val="414042"/>
                </a:solidFill>
                <a:latin typeface="Trebuchet MS"/>
                <a:cs typeface="Trebuchet MS"/>
              </a:rPr>
              <a:t> </a:t>
            </a:r>
            <a:r>
              <a:rPr sz="550" spc="-25" dirty="0">
                <a:solidFill>
                  <a:srgbClr val="414042"/>
                </a:solidFill>
                <a:latin typeface="Trebuchet MS"/>
                <a:cs typeface="Trebuchet MS"/>
              </a:rPr>
              <a:t>of</a:t>
            </a:r>
            <a:endParaRPr sz="550">
              <a:latin typeface="Trebuchet MS"/>
              <a:cs typeface="Trebuchet MS"/>
            </a:endParaRPr>
          </a:p>
          <a:p>
            <a:pPr marL="12700" marR="5080">
              <a:lnSpc>
                <a:spcPct val="100000"/>
              </a:lnSpc>
            </a:pPr>
            <a:r>
              <a:rPr sz="550" dirty="0">
                <a:solidFill>
                  <a:srgbClr val="414042"/>
                </a:solidFill>
                <a:latin typeface="Trebuchet MS"/>
                <a:cs typeface="Trebuchet MS"/>
              </a:rPr>
              <a:t>global</a:t>
            </a:r>
            <a:r>
              <a:rPr sz="550" spc="-5" dirty="0">
                <a:solidFill>
                  <a:srgbClr val="414042"/>
                </a:solidFill>
                <a:latin typeface="Trebuchet MS"/>
                <a:cs typeface="Trebuchet MS"/>
              </a:rPr>
              <a:t> </a:t>
            </a:r>
            <a:r>
              <a:rPr sz="550" dirty="0">
                <a:solidFill>
                  <a:srgbClr val="414042"/>
                </a:solidFill>
                <a:latin typeface="Trebuchet MS"/>
                <a:cs typeface="Trebuchet MS"/>
              </a:rPr>
              <a:t>car </a:t>
            </a:r>
            <a:r>
              <a:rPr sz="550" spc="-10" dirty="0">
                <a:solidFill>
                  <a:srgbClr val="414042"/>
                </a:solidFill>
                <a:latin typeface="Trebuchet MS"/>
                <a:cs typeface="Trebuchet MS"/>
              </a:rPr>
              <a:t>sales</a:t>
            </a:r>
            <a:r>
              <a:rPr sz="550" spc="500" dirty="0">
                <a:solidFill>
                  <a:srgbClr val="414042"/>
                </a:solidFill>
                <a:latin typeface="Trebuchet MS"/>
                <a:cs typeface="Trebuchet MS"/>
              </a:rPr>
              <a:t> </a:t>
            </a:r>
            <a:r>
              <a:rPr sz="550" dirty="0">
                <a:solidFill>
                  <a:srgbClr val="414042"/>
                </a:solidFill>
                <a:latin typeface="Trebuchet MS"/>
                <a:cs typeface="Trebuchet MS"/>
              </a:rPr>
              <a:t>doubles</a:t>
            </a:r>
            <a:r>
              <a:rPr sz="550" spc="30" dirty="0">
                <a:solidFill>
                  <a:srgbClr val="414042"/>
                </a:solidFill>
                <a:latin typeface="Trebuchet MS"/>
                <a:cs typeface="Trebuchet MS"/>
              </a:rPr>
              <a:t> </a:t>
            </a: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spc="85" dirty="0">
                <a:solidFill>
                  <a:srgbClr val="414042"/>
                </a:solidFill>
                <a:latin typeface="Trebuchet MS"/>
                <a:cs typeface="Trebuchet MS"/>
              </a:rPr>
              <a:t>6%</a:t>
            </a:r>
            <a:endParaRPr sz="550">
              <a:latin typeface="Trebuchet MS"/>
              <a:cs typeface="Trebuchet MS"/>
            </a:endParaRPr>
          </a:p>
          <a:p>
            <a:pPr marL="12700">
              <a:lnSpc>
                <a:spcPct val="100000"/>
              </a:lnSpc>
            </a:pPr>
            <a:r>
              <a:rPr sz="550" spc="-10" dirty="0">
                <a:solidFill>
                  <a:srgbClr val="414042"/>
                </a:solidFill>
                <a:latin typeface="Trebuchet MS"/>
                <a:cs typeface="Trebuchet MS"/>
              </a:rPr>
              <a:t>in</a:t>
            </a:r>
            <a:r>
              <a:rPr sz="550" spc="-45" dirty="0">
                <a:solidFill>
                  <a:srgbClr val="414042"/>
                </a:solidFill>
                <a:latin typeface="Trebuchet MS"/>
                <a:cs typeface="Trebuchet MS"/>
              </a:rPr>
              <a:t> </a:t>
            </a:r>
            <a:r>
              <a:rPr sz="550" spc="-20" dirty="0">
                <a:solidFill>
                  <a:srgbClr val="414042"/>
                </a:solidFill>
                <a:latin typeface="Trebuchet MS"/>
                <a:cs typeface="Trebuchet MS"/>
              </a:rPr>
              <a:t>2021</a:t>
            </a:r>
            <a:endParaRPr sz="550">
              <a:latin typeface="Trebuchet MS"/>
              <a:cs typeface="Trebuchet MS"/>
            </a:endParaRPr>
          </a:p>
        </p:txBody>
      </p:sp>
      <p:sp>
        <p:nvSpPr>
          <p:cNvPr id="1090" name="object 98">
            <a:extLst>
              <a:ext uri="{FF2B5EF4-FFF2-40B4-BE49-F238E27FC236}">
                <a16:creationId xmlns:a16="http://schemas.microsoft.com/office/drawing/2014/main" id="{6EF2C112-6B70-873D-40EF-C05840A79A40}"/>
              </a:ext>
            </a:extLst>
          </p:cNvPr>
          <p:cNvSpPr txBox="1"/>
          <p:nvPr/>
        </p:nvSpPr>
        <p:spPr>
          <a:xfrm rot="5400000">
            <a:off x="1062900" y="4662540"/>
            <a:ext cx="182880" cy="96202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LME</a:t>
            </a:r>
            <a:r>
              <a:rPr sz="550" spc="120" dirty="0">
                <a:solidFill>
                  <a:srgbClr val="414042"/>
                </a:solidFill>
                <a:latin typeface="Trebuchet MS"/>
                <a:cs typeface="Trebuchet MS"/>
              </a:rPr>
              <a:t> </a:t>
            </a:r>
            <a:r>
              <a:rPr sz="550" dirty="0">
                <a:solidFill>
                  <a:srgbClr val="414042"/>
                </a:solidFill>
                <a:latin typeface="Trebuchet MS"/>
                <a:cs typeface="Trebuchet MS"/>
              </a:rPr>
              <a:t>suspends</a:t>
            </a:r>
            <a:r>
              <a:rPr sz="550" spc="120" dirty="0">
                <a:solidFill>
                  <a:srgbClr val="414042"/>
                </a:solidFill>
                <a:latin typeface="Trebuchet MS"/>
                <a:cs typeface="Trebuchet MS"/>
              </a:rPr>
              <a:t> </a:t>
            </a:r>
            <a:r>
              <a:rPr sz="550" spc="-10" dirty="0">
                <a:solidFill>
                  <a:srgbClr val="414042"/>
                </a:solidFill>
                <a:latin typeface="Trebuchet MS"/>
                <a:cs typeface="Trebuchet MS"/>
              </a:rPr>
              <a:t>nickel</a:t>
            </a:r>
            <a:r>
              <a:rPr sz="550" spc="125" dirty="0">
                <a:solidFill>
                  <a:srgbClr val="414042"/>
                </a:solidFill>
                <a:latin typeface="Trebuchet MS"/>
                <a:cs typeface="Trebuchet MS"/>
              </a:rPr>
              <a:t> </a:t>
            </a:r>
            <a:r>
              <a:rPr sz="550" spc="-10" dirty="0">
                <a:solidFill>
                  <a:srgbClr val="414042"/>
                </a:solidFill>
                <a:latin typeface="Trebuchet MS"/>
                <a:cs typeface="Trebuchet MS"/>
              </a:rPr>
              <a:t>trading</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after</a:t>
            </a:r>
            <a:r>
              <a:rPr sz="550" dirty="0">
                <a:solidFill>
                  <a:srgbClr val="414042"/>
                </a:solidFill>
                <a:latin typeface="Trebuchet MS"/>
                <a:cs typeface="Trebuchet MS"/>
              </a:rPr>
              <a:t> prices top</a:t>
            </a:r>
            <a:r>
              <a:rPr sz="550" spc="5" dirty="0">
                <a:solidFill>
                  <a:srgbClr val="414042"/>
                </a:solidFill>
                <a:latin typeface="Trebuchet MS"/>
                <a:cs typeface="Trebuchet MS"/>
              </a:rPr>
              <a:t> </a:t>
            </a:r>
            <a:r>
              <a:rPr sz="550" spc="-10" dirty="0">
                <a:solidFill>
                  <a:srgbClr val="414042"/>
                </a:solidFill>
                <a:latin typeface="Trebuchet MS"/>
                <a:cs typeface="Trebuchet MS"/>
              </a:rPr>
              <a:t>$100,000</a:t>
            </a:r>
            <a:endParaRPr sz="550">
              <a:latin typeface="Trebuchet MS"/>
              <a:cs typeface="Trebuchet MS"/>
            </a:endParaRPr>
          </a:p>
        </p:txBody>
      </p:sp>
      <p:grpSp>
        <p:nvGrpSpPr>
          <p:cNvPr id="1091" name="object 99">
            <a:extLst>
              <a:ext uri="{FF2B5EF4-FFF2-40B4-BE49-F238E27FC236}">
                <a16:creationId xmlns:a16="http://schemas.microsoft.com/office/drawing/2014/main" id="{95C4FAB7-DAE0-E621-2D67-16474A59F822}"/>
              </a:ext>
            </a:extLst>
          </p:cNvPr>
          <p:cNvGrpSpPr/>
          <p:nvPr/>
        </p:nvGrpSpPr>
        <p:grpSpPr>
          <a:xfrm rot="5400000">
            <a:off x="4136705" y="3328561"/>
            <a:ext cx="111760" cy="50165"/>
            <a:chOff x="3474567" y="5344286"/>
            <a:chExt cx="111760" cy="50165"/>
          </a:xfrm>
        </p:grpSpPr>
        <p:sp>
          <p:nvSpPr>
            <p:cNvPr id="1092" name="object 100">
              <a:extLst>
                <a:ext uri="{FF2B5EF4-FFF2-40B4-BE49-F238E27FC236}">
                  <a16:creationId xmlns:a16="http://schemas.microsoft.com/office/drawing/2014/main" id="{38649339-B1B8-1E06-8C96-57BB7D813A7B}"/>
                </a:ext>
              </a:extLst>
            </p:cNvPr>
            <p:cNvSpPr/>
            <p:nvPr/>
          </p:nvSpPr>
          <p:spPr>
            <a:xfrm>
              <a:off x="3477742" y="5368797"/>
              <a:ext cx="108585" cy="1270"/>
            </a:xfrm>
            <a:custGeom>
              <a:avLst/>
              <a:gdLst/>
              <a:ahLst/>
              <a:cxnLst/>
              <a:rect l="l" t="t" r="r" b="b"/>
              <a:pathLst>
                <a:path w="108585" h="1270">
                  <a:moveTo>
                    <a:pt x="108280" y="0"/>
                  </a:moveTo>
                  <a:lnTo>
                    <a:pt x="0" y="914"/>
                  </a:lnTo>
                </a:path>
              </a:pathLst>
            </a:custGeom>
            <a:solidFill>
              <a:srgbClr val="6D6E71"/>
            </a:solidFill>
          </p:spPr>
          <p:txBody>
            <a:bodyPr wrap="square" lIns="0" tIns="0" rIns="0" bIns="0" rtlCol="0"/>
            <a:lstStyle/>
            <a:p>
              <a:endParaRPr/>
            </a:p>
          </p:txBody>
        </p:sp>
        <p:sp>
          <p:nvSpPr>
            <p:cNvPr id="1093" name="object 101">
              <a:extLst>
                <a:ext uri="{FF2B5EF4-FFF2-40B4-BE49-F238E27FC236}">
                  <a16:creationId xmlns:a16="http://schemas.microsoft.com/office/drawing/2014/main" id="{5A950EDE-63DC-8853-75AC-6F817A84E2F4}"/>
                </a:ext>
              </a:extLst>
            </p:cNvPr>
            <p:cNvSpPr/>
            <p:nvPr/>
          </p:nvSpPr>
          <p:spPr>
            <a:xfrm>
              <a:off x="3477742" y="5369166"/>
              <a:ext cx="65405" cy="635"/>
            </a:xfrm>
            <a:custGeom>
              <a:avLst/>
              <a:gdLst/>
              <a:ahLst/>
              <a:cxnLst/>
              <a:rect l="l" t="t" r="r" b="b"/>
              <a:pathLst>
                <a:path w="65404" h="635">
                  <a:moveTo>
                    <a:pt x="0" y="546"/>
                  </a:moveTo>
                  <a:lnTo>
                    <a:pt x="64782" y="0"/>
                  </a:lnTo>
                </a:path>
              </a:pathLst>
            </a:custGeom>
            <a:ln w="6159">
              <a:solidFill>
                <a:srgbClr val="777B7D"/>
              </a:solidFill>
            </a:ln>
          </p:spPr>
          <p:txBody>
            <a:bodyPr wrap="square" lIns="0" tIns="0" rIns="0" bIns="0" rtlCol="0"/>
            <a:lstStyle/>
            <a:p>
              <a:endParaRPr/>
            </a:p>
          </p:txBody>
        </p:sp>
        <p:sp>
          <p:nvSpPr>
            <p:cNvPr id="1094" name="object 102">
              <a:extLst>
                <a:ext uri="{FF2B5EF4-FFF2-40B4-BE49-F238E27FC236}">
                  <a16:creationId xmlns:a16="http://schemas.microsoft.com/office/drawing/2014/main" id="{8DD8AFDF-C83C-4F40-8AEC-1FAE97714404}"/>
                </a:ext>
              </a:extLst>
            </p:cNvPr>
            <p:cNvSpPr/>
            <p:nvPr/>
          </p:nvSpPr>
          <p:spPr>
            <a:xfrm>
              <a:off x="3524516" y="5344286"/>
              <a:ext cx="61594" cy="50165"/>
            </a:xfrm>
            <a:custGeom>
              <a:avLst/>
              <a:gdLst/>
              <a:ahLst/>
              <a:cxnLst/>
              <a:rect l="l" t="t" r="r" b="b"/>
              <a:pathLst>
                <a:path w="61595" h="50164">
                  <a:moveTo>
                    <a:pt x="0" y="0"/>
                  </a:moveTo>
                  <a:lnTo>
                    <a:pt x="14757" y="24904"/>
                  </a:lnTo>
                  <a:lnTo>
                    <a:pt x="431" y="50076"/>
                  </a:lnTo>
                  <a:lnTo>
                    <a:pt x="61493" y="24511"/>
                  </a:lnTo>
                  <a:lnTo>
                    <a:pt x="0" y="0"/>
                  </a:lnTo>
                  <a:close/>
                </a:path>
              </a:pathLst>
            </a:custGeom>
            <a:solidFill>
              <a:srgbClr val="777B7D"/>
            </a:solidFill>
          </p:spPr>
          <p:txBody>
            <a:bodyPr wrap="square" lIns="0" tIns="0" rIns="0" bIns="0" rtlCol="0"/>
            <a:lstStyle/>
            <a:p>
              <a:endParaRPr/>
            </a:p>
          </p:txBody>
        </p:sp>
      </p:grpSp>
      <p:sp>
        <p:nvSpPr>
          <p:cNvPr id="1095" name="object 103">
            <a:extLst>
              <a:ext uri="{FF2B5EF4-FFF2-40B4-BE49-F238E27FC236}">
                <a16:creationId xmlns:a16="http://schemas.microsoft.com/office/drawing/2014/main" id="{40343EE4-D441-2AE9-5AFD-D489D7178259}"/>
              </a:ext>
            </a:extLst>
          </p:cNvPr>
          <p:cNvSpPr txBox="1"/>
          <p:nvPr/>
        </p:nvSpPr>
        <p:spPr>
          <a:xfrm rot="5400000">
            <a:off x="1522757" y="3621749"/>
            <a:ext cx="347980" cy="1329055"/>
          </a:xfrm>
          <a:prstGeom prst="rect">
            <a:avLst/>
          </a:prstGeom>
        </p:spPr>
        <p:txBody>
          <a:bodyPr vert="vert270" wrap="square" lIns="0" tIns="0" rIns="0" bIns="0" rtlCol="0">
            <a:spAutoFit/>
          </a:bodyPr>
          <a:lstStyle/>
          <a:p>
            <a:pPr marR="7620" algn="ctr">
              <a:lnSpc>
                <a:spcPts val="610"/>
              </a:lnSpc>
            </a:pPr>
            <a:r>
              <a:rPr sz="550" dirty="0">
                <a:solidFill>
                  <a:srgbClr val="414042"/>
                </a:solidFill>
                <a:latin typeface="Trebuchet MS"/>
                <a:cs typeface="Trebuchet MS"/>
              </a:rPr>
              <a:t>German</a:t>
            </a:r>
            <a:r>
              <a:rPr sz="550" spc="15" dirty="0">
                <a:solidFill>
                  <a:srgbClr val="414042"/>
                </a:solidFill>
                <a:latin typeface="Trebuchet MS"/>
                <a:cs typeface="Trebuchet MS"/>
              </a:rPr>
              <a:t> </a:t>
            </a:r>
            <a:r>
              <a:rPr sz="550" dirty="0">
                <a:solidFill>
                  <a:srgbClr val="414042"/>
                </a:solidFill>
                <a:latin typeface="Trebuchet MS"/>
                <a:cs typeface="Trebuchet MS"/>
              </a:rPr>
              <a:t>Chancellor</a:t>
            </a:r>
            <a:r>
              <a:rPr sz="550" spc="20" dirty="0">
                <a:solidFill>
                  <a:srgbClr val="414042"/>
                </a:solidFill>
                <a:latin typeface="Trebuchet MS"/>
                <a:cs typeface="Trebuchet MS"/>
              </a:rPr>
              <a:t> </a:t>
            </a:r>
            <a:r>
              <a:rPr sz="550" dirty="0">
                <a:solidFill>
                  <a:srgbClr val="414042"/>
                </a:solidFill>
                <a:latin typeface="Trebuchet MS"/>
                <a:cs typeface="Trebuchet MS"/>
              </a:rPr>
              <a:t>Olaf</a:t>
            </a:r>
            <a:r>
              <a:rPr sz="550" spc="20" dirty="0">
                <a:solidFill>
                  <a:srgbClr val="414042"/>
                </a:solidFill>
                <a:latin typeface="Trebuchet MS"/>
                <a:cs typeface="Trebuchet MS"/>
              </a:rPr>
              <a:t> </a:t>
            </a:r>
            <a:r>
              <a:rPr sz="550" spc="-10" dirty="0">
                <a:solidFill>
                  <a:srgbClr val="414042"/>
                </a:solidFill>
                <a:latin typeface="Trebuchet MS"/>
                <a:cs typeface="Trebuchet MS"/>
              </a:rPr>
              <a:t>Scholz</a:t>
            </a:r>
            <a:endParaRPr sz="550">
              <a:latin typeface="Trebuchet MS"/>
              <a:cs typeface="Trebuchet MS"/>
            </a:endParaRPr>
          </a:p>
          <a:p>
            <a:pPr algn="ctr">
              <a:lnSpc>
                <a:spcPct val="100000"/>
              </a:lnSpc>
            </a:pPr>
            <a:r>
              <a:rPr sz="550" dirty="0">
                <a:solidFill>
                  <a:srgbClr val="414042"/>
                </a:solidFill>
                <a:latin typeface="Trebuchet MS"/>
                <a:cs typeface="Trebuchet MS"/>
              </a:rPr>
              <a:t>calls</a:t>
            </a:r>
            <a:r>
              <a:rPr sz="550" spc="-15" dirty="0">
                <a:solidFill>
                  <a:srgbClr val="414042"/>
                </a:solidFill>
                <a:latin typeface="Trebuchet MS"/>
                <a:cs typeface="Trebuchet MS"/>
              </a:rPr>
              <a:t> </a:t>
            </a:r>
            <a:r>
              <a:rPr sz="550" dirty="0">
                <a:solidFill>
                  <a:srgbClr val="414042"/>
                </a:solidFill>
                <a:latin typeface="Trebuchet MS"/>
                <a:cs typeface="Trebuchet MS"/>
              </a:rPr>
              <a:t>the</a:t>
            </a:r>
            <a:r>
              <a:rPr sz="550" spc="-10" dirty="0">
                <a:solidFill>
                  <a:srgbClr val="414042"/>
                </a:solidFill>
                <a:latin typeface="Trebuchet MS"/>
                <a:cs typeface="Trebuchet MS"/>
              </a:rPr>
              <a:t> </a:t>
            </a:r>
            <a:r>
              <a:rPr sz="550" dirty="0">
                <a:solidFill>
                  <a:srgbClr val="414042"/>
                </a:solidFill>
                <a:latin typeface="Trebuchet MS"/>
                <a:cs typeface="Trebuchet MS"/>
              </a:rPr>
              <a:t>invasion</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0" dirty="0">
                <a:solidFill>
                  <a:srgbClr val="414042"/>
                </a:solidFill>
                <a:latin typeface="Trebuchet MS"/>
                <a:cs typeface="Trebuchet MS"/>
              </a:rPr>
              <a:t> Ukraine</a:t>
            </a:r>
            <a:endParaRPr sz="550">
              <a:latin typeface="Trebuchet MS"/>
              <a:cs typeface="Trebuchet MS"/>
            </a:endParaRPr>
          </a:p>
          <a:p>
            <a:pPr marL="12700" marR="5080" indent="-635" algn="ctr">
              <a:lnSpc>
                <a:spcPct val="100000"/>
              </a:lnSpc>
            </a:pPr>
            <a:r>
              <a:rPr sz="550" dirty="0">
                <a:solidFill>
                  <a:srgbClr val="414042"/>
                </a:solidFill>
                <a:latin typeface="Trebuchet MS"/>
                <a:cs typeface="Trebuchet MS"/>
              </a:rPr>
              <a:t>a</a:t>
            </a:r>
            <a:r>
              <a:rPr sz="550" spc="-15" dirty="0">
                <a:solidFill>
                  <a:srgbClr val="414042"/>
                </a:solidFill>
                <a:latin typeface="Trebuchet MS"/>
                <a:cs typeface="Trebuchet MS"/>
              </a:rPr>
              <a:t> </a:t>
            </a:r>
            <a:r>
              <a:rPr sz="550" spc="-10" dirty="0">
                <a:solidFill>
                  <a:srgbClr val="414042"/>
                </a:solidFill>
                <a:latin typeface="Trebuchet MS"/>
                <a:cs typeface="Trebuchet MS"/>
              </a:rPr>
              <a:t>‘Zeitenwende’ (watershed) moment</a:t>
            </a:r>
            <a:r>
              <a:rPr sz="550" spc="500" dirty="0">
                <a:solidFill>
                  <a:srgbClr val="414042"/>
                </a:solidFill>
                <a:latin typeface="Trebuchet MS"/>
                <a:cs typeface="Trebuchet MS"/>
              </a:rPr>
              <a:t> </a:t>
            </a:r>
            <a:r>
              <a:rPr sz="550" dirty="0">
                <a:solidFill>
                  <a:srgbClr val="414042"/>
                </a:solidFill>
                <a:latin typeface="Trebuchet MS"/>
                <a:cs typeface="Trebuchet MS"/>
              </a:rPr>
              <a:t>and</a:t>
            </a:r>
            <a:r>
              <a:rPr sz="550" spc="35" dirty="0">
                <a:solidFill>
                  <a:srgbClr val="414042"/>
                </a:solidFill>
                <a:latin typeface="Trebuchet MS"/>
                <a:cs typeface="Trebuchet MS"/>
              </a:rPr>
              <a:t> </a:t>
            </a:r>
            <a:r>
              <a:rPr sz="550" dirty="0">
                <a:solidFill>
                  <a:srgbClr val="414042"/>
                </a:solidFill>
                <a:latin typeface="Trebuchet MS"/>
                <a:cs typeface="Trebuchet MS"/>
              </a:rPr>
              <a:t>pledges</a:t>
            </a:r>
            <a:r>
              <a:rPr sz="550" spc="40" dirty="0">
                <a:solidFill>
                  <a:srgbClr val="414042"/>
                </a:solidFill>
                <a:latin typeface="Trebuchet MS"/>
                <a:cs typeface="Trebuchet MS"/>
              </a:rPr>
              <a:t> </a:t>
            </a:r>
            <a:r>
              <a:rPr sz="550" dirty="0">
                <a:solidFill>
                  <a:srgbClr val="414042"/>
                </a:solidFill>
                <a:latin typeface="Trebuchet MS"/>
                <a:cs typeface="Trebuchet MS"/>
              </a:rPr>
              <a:t>to</a:t>
            </a:r>
            <a:r>
              <a:rPr sz="550" spc="35" dirty="0">
                <a:solidFill>
                  <a:srgbClr val="414042"/>
                </a:solidFill>
                <a:latin typeface="Trebuchet MS"/>
                <a:cs typeface="Trebuchet MS"/>
              </a:rPr>
              <a:t> </a:t>
            </a:r>
            <a:r>
              <a:rPr sz="550" dirty="0">
                <a:solidFill>
                  <a:srgbClr val="414042"/>
                </a:solidFill>
                <a:latin typeface="Trebuchet MS"/>
                <a:cs typeface="Trebuchet MS"/>
              </a:rPr>
              <a:t>send</a:t>
            </a:r>
            <a:r>
              <a:rPr sz="550" spc="40" dirty="0">
                <a:solidFill>
                  <a:srgbClr val="414042"/>
                </a:solidFill>
                <a:latin typeface="Trebuchet MS"/>
                <a:cs typeface="Trebuchet MS"/>
              </a:rPr>
              <a:t> </a:t>
            </a:r>
            <a:r>
              <a:rPr sz="550" dirty="0">
                <a:solidFill>
                  <a:srgbClr val="414042"/>
                </a:solidFill>
                <a:latin typeface="Trebuchet MS"/>
                <a:cs typeface="Trebuchet MS"/>
              </a:rPr>
              <a:t>weapons</a:t>
            </a:r>
            <a:r>
              <a:rPr sz="550" spc="35" dirty="0">
                <a:solidFill>
                  <a:srgbClr val="414042"/>
                </a:solidFill>
                <a:latin typeface="Trebuchet MS"/>
                <a:cs typeface="Trebuchet MS"/>
              </a:rPr>
              <a:t> </a:t>
            </a:r>
            <a:r>
              <a:rPr sz="550" dirty="0">
                <a:solidFill>
                  <a:srgbClr val="414042"/>
                </a:solidFill>
                <a:latin typeface="Trebuchet MS"/>
                <a:cs typeface="Trebuchet MS"/>
              </a:rPr>
              <a:t>to</a:t>
            </a:r>
            <a:r>
              <a:rPr sz="550" spc="40" dirty="0">
                <a:solidFill>
                  <a:srgbClr val="414042"/>
                </a:solidFill>
                <a:latin typeface="Trebuchet MS"/>
                <a:cs typeface="Trebuchet MS"/>
              </a:rPr>
              <a:t> </a:t>
            </a:r>
            <a:r>
              <a:rPr sz="550" spc="-10" dirty="0">
                <a:solidFill>
                  <a:srgbClr val="414042"/>
                </a:solidFill>
                <a:latin typeface="Trebuchet MS"/>
                <a:cs typeface="Trebuchet MS"/>
              </a:rPr>
              <a:t>Ukraine</a:t>
            </a:r>
            <a:endParaRPr sz="550">
              <a:latin typeface="Trebuchet MS"/>
              <a:cs typeface="Trebuchet MS"/>
            </a:endParaRPr>
          </a:p>
        </p:txBody>
      </p:sp>
      <p:grpSp>
        <p:nvGrpSpPr>
          <p:cNvPr id="1096" name="object 104">
            <a:extLst>
              <a:ext uri="{FF2B5EF4-FFF2-40B4-BE49-F238E27FC236}">
                <a16:creationId xmlns:a16="http://schemas.microsoft.com/office/drawing/2014/main" id="{34715C05-4D16-9375-9BEA-FFA977B577DD}"/>
              </a:ext>
            </a:extLst>
          </p:cNvPr>
          <p:cNvGrpSpPr/>
          <p:nvPr/>
        </p:nvGrpSpPr>
        <p:grpSpPr>
          <a:xfrm rot="5400000">
            <a:off x="5802157" y="2869850"/>
            <a:ext cx="2124075" cy="1052830"/>
            <a:chOff x="2511031" y="2171344"/>
            <a:chExt cx="2124075" cy="1052830"/>
          </a:xfrm>
        </p:grpSpPr>
        <p:sp>
          <p:nvSpPr>
            <p:cNvPr id="1097" name="object 105">
              <a:extLst>
                <a:ext uri="{FF2B5EF4-FFF2-40B4-BE49-F238E27FC236}">
                  <a16:creationId xmlns:a16="http://schemas.microsoft.com/office/drawing/2014/main" id="{0AB554FD-C898-A078-204D-65CBD06829E8}"/>
                </a:ext>
              </a:extLst>
            </p:cNvPr>
            <p:cNvSpPr/>
            <p:nvPr/>
          </p:nvSpPr>
          <p:spPr>
            <a:xfrm>
              <a:off x="4496866" y="3199079"/>
              <a:ext cx="135255" cy="0"/>
            </a:xfrm>
            <a:custGeom>
              <a:avLst/>
              <a:gdLst/>
              <a:ahLst/>
              <a:cxnLst/>
              <a:rect l="l" t="t" r="r" b="b"/>
              <a:pathLst>
                <a:path w="135254">
                  <a:moveTo>
                    <a:pt x="134912" y="0"/>
                  </a:moveTo>
                  <a:lnTo>
                    <a:pt x="0" y="0"/>
                  </a:lnTo>
                </a:path>
              </a:pathLst>
            </a:custGeom>
            <a:solidFill>
              <a:srgbClr val="6D6E71"/>
            </a:solidFill>
          </p:spPr>
          <p:txBody>
            <a:bodyPr wrap="square" lIns="0" tIns="0" rIns="0" bIns="0" rtlCol="0"/>
            <a:lstStyle/>
            <a:p>
              <a:endParaRPr/>
            </a:p>
          </p:txBody>
        </p:sp>
        <p:sp>
          <p:nvSpPr>
            <p:cNvPr id="1098" name="object 106">
              <a:extLst>
                <a:ext uri="{FF2B5EF4-FFF2-40B4-BE49-F238E27FC236}">
                  <a16:creationId xmlns:a16="http://schemas.microsoft.com/office/drawing/2014/main" id="{C45F8407-FDCD-AEAE-16F9-72169E8ED348}"/>
                </a:ext>
              </a:extLst>
            </p:cNvPr>
            <p:cNvSpPr/>
            <p:nvPr/>
          </p:nvSpPr>
          <p:spPr>
            <a:xfrm>
              <a:off x="4540376" y="3199079"/>
              <a:ext cx="91440" cy="0"/>
            </a:xfrm>
            <a:custGeom>
              <a:avLst/>
              <a:gdLst/>
              <a:ahLst/>
              <a:cxnLst/>
              <a:rect l="l" t="t" r="r" b="b"/>
              <a:pathLst>
                <a:path w="91439">
                  <a:moveTo>
                    <a:pt x="91401" y="0"/>
                  </a:moveTo>
                  <a:lnTo>
                    <a:pt x="0" y="0"/>
                  </a:lnTo>
                </a:path>
              </a:pathLst>
            </a:custGeom>
            <a:ln w="6159">
              <a:solidFill>
                <a:srgbClr val="777B7D"/>
              </a:solidFill>
            </a:ln>
          </p:spPr>
          <p:txBody>
            <a:bodyPr wrap="square" lIns="0" tIns="0" rIns="0" bIns="0" rtlCol="0"/>
            <a:lstStyle/>
            <a:p>
              <a:endParaRPr/>
            </a:p>
          </p:txBody>
        </p:sp>
        <p:sp>
          <p:nvSpPr>
            <p:cNvPr id="1099" name="object 107">
              <a:extLst>
                <a:ext uri="{FF2B5EF4-FFF2-40B4-BE49-F238E27FC236}">
                  <a16:creationId xmlns:a16="http://schemas.microsoft.com/office/drawing/2014/main" id="{0A92DEFC-EF5B-80EE-0269-A9C0CEC793A4}"/>
                </a:ext>
              </a:extLst>
            </p:cNvPr>
            <p:cNvSpPr/>
            <p:nvPr/>
          </p:nvSpPr>
          <p:spPr>
            <a:xfrm>
              <a:off x="4496879" y="3174034"/>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100" name="object 108">
              <a:extLst>
                <a:ext uri="{FF2B5EF4-FFF2-40B4-BE49-F238E27FC236}">
                  <a16:creationId xmlns:a16="http://schemas.microsoft.com/office/drawing/2014/main" id="{2D655730-1195-F8DB-72BC-FED75FC2AC05}"/>
                </a:ext>
              </a:extLst>
            </p:cNvPr>
            <p:cNvSpPr/>
            <p:nvPr/>
          </p:nvSpPr>
          <p:spPr>
            <a:xfrm>
              <a:off x="2514206" y="2196109"/>
              <a:ext cx="207010" cy="1270"/>
            </a:xfrm>
            <a:custGeom>
              <a:avLst/>
              <a:gdLst/>
              <a:ahLst/>
              <a:cxnLst/>
              <a:rect l="l" t="t" r="r" b="b"/>
              <a:pathLst>
                <a:path w="207010" h="1269">
                  <a:moveTo>
                    <a:pt x="206819" y="0"/>
                  </a:moveTo>
                  <a:lnTo>
                    <a:pt x="0" y="914"/>
                  </a:lnTo>
                </a:path>
              </a:pathLst>
            </a:custGeom>
            <a:solidFill>
              <a:srgbClr val="6D6E71"/>
            </a:solidFill>
          </p:spPr>
          <p:txBody>
            <a:bodyPr wrap="square" lIns="0" tIns="0" rIns="0" bIns="0" rtlCol="0"/>
            <a:lstStyle/>
            <a:p>
              <a:endParaRPr/>
            </a:p>
          </p:txBody>
        </p:sp>
        <p:sp>
          <p:nvSpPr>
            <p:cNvPr id="1101" name="object 109">
              <a:extLst>
                <a:ext uri="{FF2B5EF4-FFF2-40B4-BE49-F238E27FC236}">
                  <a16:creationId xmlns:a16="http://schemas.microsoft.com/office/drawing/2014/main" id="{DB6C455D-CFE6-FAD4-0813-A8661F259CBE}"/>
                </a:ext>
              </a:extLst>
            </p:cNvPr>
            <p:cNvSpPr/>
            <p:nvPr/>
          </p:nvSpPr>
          <p:spPr>
            <a:xfrm>
              <a:off x="2514206" y="2196299"/>
              <a:ext cx="163830" cy="1270"/>
            </a:xfrm>
            <a:custGeom>
              <a:avLst/>
              <a:gdLst/>
              <a:ahLst/>
              <a:cxnLst/>
              <a:rect l="l" t="t" r="r" b="b"/>
              <a:pathLst>
                <a:path w="163830" h="1269">
                  <a:moveTo>
                    <a:pt x="0" y="723"/>
                  </a:moveTo>
                  <a:lnTo>
                    <a:pt x="163334" y="0"/>
                  </a:lnTo>
                </a:path>
              </a:pathLst>
            </a:custGeom>
            <a:ln w="6159">
              <a:solidFill>
                <a:srgbClr val="777B7D"/>
              </a:solidFill>
            </a:ln>
          </p:spPr>
          <p:txBody>
            <a:bodyPr wrap="square" lIns="0" tIns="0" rIns="0" bIns="0" rtlCol="0"/>
            <a:lstStyle/>
            <a:p>
              <a:endParaRPr/>
            </a:p>
          </p:txBody>
        </p:sp>
        <p:sp>
          <p:nvSpPr>
            <p:cNvPr id="1102" name="object 110">
              <a:extLst>
                <a:ext uri="{FF2B5EF4-FFF2-40B4-BE49-F238E27FC236}">
                  <a16:creationId xmlns:a16="http://schemas.microsoft.com/office/drawing/2014/main" id="{8496CAB5-DCE5-8C9D-CEFE-4FDEAC477F9E}"/>
                </a:ext>
              </a:extLst>
            </p:cNvPr>
            <p:cNvSpPr/>
            <p:nvPr/>
          </p:nvSpPr>
          <p:spPr>
            <a:xfrm>
              <a:off x="2659633" y="2171344"/>
              <a:ext cx="61594" cy="50165"/>
            </a:xfrm>
            <a:custGeom>
              <a:avLst/>
              <a:gdLst/>
              <a:ahLst/>
              <a:cxnLst/>
              <a:rect l="l" t="t" r="r" b="b"/>
              <a:pathLst>
                <a:path w="61594" h="50164">
                  <a:moveTo>
                    <a:pt x="0" y="0"/>
                  </a:moveTo>
                  <a:lnTo>
                    <a:pt x="14655" y="24968"/>
                  </a:lnTo>
                  <a:lnTo>
                    <a:pt x="215" y="50076"/>
                  </a:lnTo>
                  <a:lnTo>
                    <a:pt x="61391" y="24765"/>
                  </a:lnTo>
                  <a:lnTo>
                    <a:pt x="0" y="0"/>
                  </a:lnTo>
                  <a:close/>
                </a:path>
              </a:pathLst>
            </a:custGeom>
            <a:solidFill>
              <a:srgbClr val="777B7D"/>
            </a:solidFill>
          </p:spPr>
          <p:txBody>
            <a:bodyPr wrap="square" lIns="0" tIns="0" rIns="0" bIns="0" rtlCol="0"/>
            <a:lstStyle/>
            <a:p>
              <a:endParaRPr/>
            </a:p>
          </p:txBody>
        </p:sp>
      </p:grpSp>
      <p:grpSp>
        <p:nvGrpSpPr>
          <p:cNvPr id="1103" name="object 111">
            <a:extLst>
              <a:ext uri="{FF2B5EF4-FFF2-40B4-BE49-F238E27FC236}">
                <a16:creationId xmlns:a16="http://schemas.microsoft.com/office/drawing/2014/main" id="{7A8C40CC-887E-A77B-D3C0-FEA44F6BC9D9}"/>
              </a:ext>
            </a:extLst>
          </p:cNvPr>
          <p:cNvGrpSpPr/>
          <p:nvPr/>
        </p:nvGrpSpPr>
        <p:grpSpPr>
          <a:xfrm rot="5400000">
            <a:off x="1547911" y="4846897"/>
            <a:ext cx="173990" cy="50165"/>
            <a:chOff x="4961788" y="7901965"/>
            <a:chExt cx="173990" cy="50165"/>
          </a:xfrm>
        </p:grpSpPr>
        <p:sp>
          <p:nvSpPr>
            <p:cNvPr id="1104" name="object 112">
              <a:extLst>
                <a:ext uri="{FF2B5EF4-FFF2-40B4-BE49-F238E27FC236}">
                  <a16:creationId xmlns:a16="http://schemas.microsoft.com/office/drawing/2014/main" id="{9CA6B26B-45EF-538A-04B3-750912E43142}"/>
                </a:ext>
              </a:extLst>
            </p:cNvPr>
            <p:cNvSpPr/>
            <p:nvPr/>
          </p:nvSpPr>
          <p:spPr>
            <a:xfrm>
              <a:off x="4961800" y="7926997"/>
              <a:ext cx="173990" cy="0"/>
            </a:xfrm>
            <a:custGeom>
              <a:avLst/>
              <a:gdLst/>
              <a:ahLst/>
              <a:cxnLst/>
              <a:rect l="l" t="t" r="r" b="b"/>
              <a:pathLst>
                <a:path w="173989">
                  <a:moveTo>
                    <a:pt x="173647" y="0"/>
                  </a:moveTo>
                  <a:lnTo>
                    <a:pt x="0" y="0"/>
                  </a:lnTo>
                </a:path>
              </a:pathLst>
            </a:custGeom>
            <a:solidFill>
              <a:srgbClr val="6D6E71"/>
            </a:solidFill>
          </p:spPr>
          <p:txBody>
            <a:bodyPr wrap="square" lIns="0" tIns="0" rIns="0" bIns="0" rtlCol="0"/>
            <a:lstStyle/>
            <a:p>
              <a:endParaRPr/>
            </a:p>
          </p:txBody>
        </p:sp>
        <p:sp>
          <p:nvSpPr>
            <p:cNvPr id="1105" name="object 113">
              <a:extLst>
                <a:ext uri="{FF2B5EF4-FFF2-40B4-BE49-F238E27FC236}">
                  <a16:creationId xmlns:a16="http://schemas.microsoft.com/office/drawing/2014/main" id="{388E0E46-A57B-6437-89A8-11FE400AFD60}"/>
                </a:ext>
              </a:extLst>
            </p:cNvPr>
            <p:cNvSpPr/>
            <p:nvPr/>
          </p:nvSpPr>
          <p:spPr>
            <a:xfrm>
              <a:off x="5005285" y="7927010"/>
              <a:ext cx="130175" cy="0"/>
            </a:xfrm>
            <a:custGeom>
              <a:avLst/>
              <a:gdLst/>
              <a:ahLst/>
              <a:cxnLst/>
              <a:rect l="l" t="t" r="r" b="b"/>
              <a:pathLst>
                <a:path w="130175">
                  <a:moveTo>
                    <a:pt x="130162" y="0"/>
                  </a:moveTo>
                  <a:lnTo>
                    <a:pt x="0" y="0"/>
                  </a:lnTo>
                </a:path>
              </a:pathLst>
            </a:custGeom>
            <a:ln w="6159">
              <a:solidFill>
                <a:srgbClr val="777B7D"/>
              </a:solidFill>
            </a:ln>
          </p:spPr>
          <p:txBody>
            <a:bodyPr wrap="square" lIns="0" tIns="0" rIns="0" bIns="0" rtlCol="0"/>
            <a:lstStyle/>
            <a:p>
              <a:endParaRPr/>
            </a:p>
          </p:txBody>
        </p:sp>
        <p:sp>
          <p:nvSpPr>
            <p:cNvPr id="1106" name="object 114">
              <a:extLst>
                <a:ext uri="{FF2B5EF4-FFF2-40B4-BE49-F238E27FC236}">
                  <a16:creationId xmlns:a16="http://schemas.microsoft.com/office/drawing/2014/main" id="{16406A42-7331-76FB-99D3-1CA5543D2E0B}"/>
                </a:ext>
              </a:extLst>
            </p:cNvPr>
            <p:cNvSpPr/>
            <p:nvPr/>
          </p:nvSpPr>
          <p:spPr>
            <a:xfrm>
              <a:off x="4961788" y="7901965"/>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107" name="object 115">
            <a:extLst>
              <a:ext uri="{FF2B5EF4-FFF2-40B4-BE49-F238E27FC236}">
                <a16:creationId xmlns:a16="http://schemas.microsoft.com/office/drawing/2014/main" id="{0F1ACE43-62F1-3C4F-BFBA-9CF4AF3AFC84}"/>
              </a:ext>
            </a:extLst>
          </p:cNvPr>
          <p:cNvSpPr txBox="1"/>
          <p:nvPr/>
        </p:nvSpPr>
        <p:spPr>
          <a:xfrm rot="5400000">
            <a:off x="1057285" y="1931430"/>
            <a:ext cx="266065" cy="640080"/>
          </a:xfrm>
          <a:prstGeom prst="rect">
            <a:avLst/>
          </a:prstGeom>
        </p:spPr>
        <p:txBody>
          <a:bodyPr vert="vert270" wrap="square" lIns="0" tIns="0" rIns="0" bIns="0" rtlCol="0">
            <a:spAutoFit/>
          </a:bodyPr>
          <a:lstStyle/>
          <a:p>
            <a:pPr marL="12700">
              <a:lnSpc>
                <a:spcPts val="610"/>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spc="-10" dirty="0">
                <a:solidFill>
                  <a:srgbClr val="414042"/>
                </a:solidFill>
                <a:latin typeface="Trebuchet MS"/>
                <a:cs typeface="Trebuchet MS"/>
              </a:rPr>
              <a:t>inflation</a:t>
            </a:r>
            <a:r>
              <a:rPr sz="550" spc="-25" dirty="0">
                <a:solidFill>
                  <a:srgbClr val="414042"/>
                </a:solidFill>
                <a:latin typeface="Trebuchet MS"/>
                <a:cs typeface="Trebuchet MS"/>
              </a:rPr>
              <a:t> </a:t>
            </a:r>
            <a:r>
              <a:rPr sz="550" spc="-10" dirty="0">
                <a:solidFill>
                  <a:srgbClr val="414042"/>
                </a:solidFill>
                <a:latin typeface="Trebuchet MS"/>
                <a:cs typeface="Trebuchet MS"/>
              </a:rPr>
              <a:t>passes</a:t>
            </a:r>
            <a:endParaRPr sz="550">
              <a:latin typeface="Trebuchet MS"/>
              <a:cs typeface="Trebuchet MS"/>
            </a:endParaRPr>
          </a:p>
          <a:p>
            <a:pPr marL="153035" marR="7620" indent="-123189">
              <a:lnSpc>
                <a:spcPct val="100000"/>
              </a:lnSpc>
              <a:spcBef>
                <a:spcPts val="5"/>
              </a:spcBef>
            </a:pPr>
            <a:r>
              <a:rPr sz="550" spc="110" dirty="0">
                <a:solidFill>
                  <a:srgbClr val="414042"/>
                </a:solidFill>
                <a:latin typeface="Trebuchet MS"/>
                <a:cs typeface="Trebuchet MS"/>
              </a:rPr>
              <a:t>7%</a:t>
            </a:r>
            <a:r>
              <a:rPr sz="550" spc="-20"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fastest</a:t>
            </a:r>
            <a:r>
              <a:rPr sz="550" spc="-20" dirty="0">
                <a:solidFill>
                  <a:srgbClr val="414042"/>
                </a:solidFill>
                <a:latin typeface="Trebuchet MS"/>
                <a:cs typeface="Trebuchet MS"/>
              </a:rPr>
              <a:t> pace</a:t>
            </a:r>
            <a:r>
              <a:rPr sz="550" spc="500"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40</a:t>
            </a:r>
            <a:r>
              <a:rPr sz="550" spc="-5" dirty="0">
                <a:solidFill>
                  <a:srgbClr val="414042"/>
                </a:solidFill>
                <a:latin typeface="Trebuchet MS"/>
                <a:cs typeface="Trebuchet MS"/>
              </a:rPr>
              <a:t> </a:t>
            </a:r>
            <a:r>
              <a:rPr sz="550" spc="-10" dirty="0">
                <a:solidFill>
                  <a:srgbClr val="414042"/>
                </a:solidFill>
                <a:latin typeface="Trebuchet MS"/>
                <a:cs typeface="Trebuchet MS"/>
              </a:rPr>
              <a:t>years</a:t>
            </a:r>
            <a:endParaRPr sz="550">
              <a:latin typeface="Trebuchet MS"/>
              <a:cs typeface="Trebuchet MS"/>
            </a:endParaRPr>
          </a:p>
        </p:txBody>
      </p:sp>
      <p:sp>
        <p:nvSpPr>
          <p:cNvPr id="1108" name="object 116">
            <a:extLst>
              <a:ext uri="{FF2B5EF4-FFF2-40B4-BE49-F238E27FC236}">
                <a16:creationId xmlns:a16="http://schemas.microsoft.com/office/drawing/2014/main" id="{191A77BB-93B7-DA7F-316D-C1BB0D8ED17F}"/>
              </a:ext>
            </a:extLst>
          </p:cNvPr>
          <p:cNvSpPr txBox="1"/>
          <p:nvPr/>
        </p:nvSpPr>
        <p:spPr>
          <a:xfrm rot="5400000">
            <a:off x="2358634" y="4675451"/>
            <a:ext cx="182880" cy="106807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Santacruz</a:t>
            </a:r>
            <a:r>
              <a:rPr sz="550" spc="45" dirty="0">
                <a:solidFill>
                  <a:srgbClr val="414042"/>
                </a:solidFill>
                <a:latin typeface="Trebuchet MS"/>
                <a:cs typeface="Trebuchet MS"/>
              </a:rPr>
              <a:t> </a:t>
            </a:r>
            <a:r>
              <a:rPr sz="550" dirty="0">
                <a:solidFill>
                  <a:srgbClr val="414042"/>
                </a:solidFill>
                <a:latin typeface="Trebuchet MS"/>
                <a:cs typeface="Trebuchet MS"/>
              </a:rPr>
              <a:t>Silver</a:t>
            </a:r>
            <a:r>
              <a:rPr sz="550" spc="45" dirty="0">
                <a:solidFill>
                  <a:srgbClr val="414042"/>
                </a:solidFill>
                <a:latin typeface="Trebuchet MS"/>
                <a:cs typeface="Trebuchet MS"/>
              </a:rPr>
              <a:t> </a:t>
            </a:r>
            <a:r>
              <a:rPr sz="550" dirty="0">
                <a:solidFill>
                  <a:srgbClr val="414042"/>
                </a:solidFill>
                <a:latin typeface="Trebuchet MS"/>
                <a:cs typeface="Trebuchet MS"/>
              </a:rPr>
              <a:t>Mining</a:t>
            </a:r>
            <a:r>
              <a:rPr sz="550" spc="45" dirty="0">
                <a:solidFill>
                  <a:srgbClr val="414042"/>
                </a:solidFill>
                <a:latin typeface="Trebuchet MS"/>
                <a:cs typeface="Trebuchet MS"/>
              </a:rPr>
              <a:t> </a:t>
            </a:r>
            <a:r>
              <a:rPr sz="550" spc="-10" dirty="0">
                <a:solidFill>
                  <a:srgbClr val="414042"/>
                </a:solidFill>
                <a:latin typeface="Trebuchet MS"/>
                <a:cs typeface="Trebuchet MS"/>
              </a:rPr>
              <a:t>acquires</a:t>
            </a:r>
            <a:endParaRPr sz="550">
              <a:latin typeface="Trebuchet MS"/>
              <a:cs typeface="Trebuchet MS"/>
            </a:endParaRPr>
          </a:p>
          <a:p>
            <a:pPr marL="12700">
              <a:lnSpc>
                <a:spcPct val="100000"/>
              </a:lnSpc>
            </a:pPr>
            <a:r>
              <a:rPr sz="550" dirty="0">
                <a:solidFill>
                  <a:srgbClr val="414042"/>
                </a:solidFill>
                <a:latin typeface="Trebuchet MS"/>
                <a:cs typeface="Trebuchet MS"/>
              </a:rPr>
              <a:t>Glencore’s</a:t>
            </a:r>
            <a:r>
              <a:rPr sz="550" spc="-10" dirty="0">
                <a:solidFill>
                  <a:srgbClr val="414042"/>
                </a:solidFill>
                <a:latin typeface="Trebuchet MS"/>
                <a:cs typeface="Trebuchet MS"/>
              </a:rPr>
              <a:t> </a:t>
            </a:r>
            <a:r>
              <a:rPr sz="550" dirty="0">
                <a:solidFill>
                  <a:srgbClr val="414042"/>
                </a:solidFill>
                <a:latin typeface="Trebuchet MS"/>
                <a:cs typeface="Trebuchet MS"/>
              </a:rPr>
              <a:t>silver</a:t>
            </a:r>
            <a:r>
              <a:rPr sz="550" spc="-10" dirty="0">
                <a:solidFill>
                  <a:srgbClr val="414042"/>
                </a:solidFill>
                <a:latin typeface="Trebuchet MS"/>
                <a:cs typeface="Trebuchet MS"/>
              </a:rPr>
              <a:t> </a:t>
            </a:r>
            <a:r>
              <a:rPr sz="550" dirty="0">
                <a:solidFill>
                  <a:srgbClr val="414042"/>
                </a:solidFill>
                <a:latin typeface="Trebuchet MS"/>
                <a:cs typeface="Trebuchet MS"/>
              </a:rPr>
              <a:t>and</a:t>
            </a:r>
            <a:r>
              <a:rPr sz="550" spc="-5" dirty="0">
                <a:solidFill>
                  <a:srgbClr val="414042"/>
                </a:solidFill>
                <a:latin typeface="Trebuchet MS"/>
                <a:cs typeface="Trebuchet MS"/>
              </a:rPr>
              <a:t> </a:t>
            </a:r>
            <a:r>
              <a:rPr sz="550" spc="-20" dirty="0">
                <a:solidFill>
                  <a:srgbClr val="414042"/>
                </a:solidFill>
                <a:latin typeface="Trebuchet MS"/>
                <a:cs typeface="Trebuchet MS"/>
              </a:rPr>
              <a:t>zinc</a:t>
            </a:r>
            <a:endParaRPr sz="550">
              <a:latin typeface="Trebuchet MS"/>
              <a:cs typeface="Trebuchet MS"/>
            </a:endParaRPr>
          </a:p>
        </p:txBody>
      </p:sp>
      <p:sp>
        <p:nvSpPr>
          <p:cNvPr id="1109" name="object 117">
            <a:extLst>
              <a:ext uri="{FF2B5EF4-FFF2-40B4-BE49-F238E27FC236}">
                <a16:creationId xmlns:a16="http://schemas.microsoft.com/office/drawing/2014/main" id="{4271C885-A6B8-F0EF-92AC-D86C1D020294}"/>
              </a:ext>
            </a:extLst>
          </p:cNvPr>
          <p:cNvSpPr txBox="1"/>
          <p:nvPr/>
        </p:nvSpPr>
        <p:spPr>
          <a:xfrm rot="5400000">
            <a:off x="2306887" y="4894425"/>
            <a:ext cx="99060" cy="88138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producing</a:t>
            </a:r>
            <a:r>
              <a:rPr sz="550" spc="70" dirty="0">
                <a:solidFill>
                  <a:srgbClr val="414042"/>
                </a:solidFill>
                <a:latin typeface="Trebuchet MS"/>
                <a:cs typeface="Trebuchet MS"/>
              </a:rPr>
              <a:t> </a:t>
            </a:r>
            <a:r>
              <a:rPr sz="550" dirty="0">
                <a:solidFill>
                  <a:srgbClr val="414042"/>
                </a:solidFill>
                <a:latin typeface="Trebuchet MS"/>
                <a:cs typeface="Trebuchet MS"/>
              </a:rPr>
              <a:t>assets</a:t>
            </a:r>
            <a:r>
              <a:rPr sz="550" spc="70" dirty="0">
                <a:solidFill>
                  <a:srgbClr val="414042"/>
                </a:solidFill>
                <a:latin typeface="Trebuchet MS"/>
                <a:cs typeface="Trebuchet MS"/>
              </a:rPr>
              <a:t> </a:t>
            </a:r>
            <a:r>
              <a:rPr sz="550" spc="-10" dirty="0">
                <a:solidFill>
                  <a:srgbClr val="414042"/>
                </a:solidFill>
                <a:latin typeface="Trebuchet MS"/>
                <a:cs typeface="Trebuchet MS"/>
              </a:rPr>
              <a:t>in</a:t>
            </a:r>
            <a:r>
              <a:rPr sz="550" spc="70" dirty="0">
                <a:solidFill>
                  <a:srgbClr val="414042"/>
                </a:solidFill>
                <a:latin typeface="Trebuchet MS"/>
                <a:cs typeface="Trebuchet MS"/>
              </a:rPr>
              <a:t> </a:t>
            </a:r>
            <a:r>
              <a:rPr sz="550" spc="-10" dirty="0">
                <a:solidFill>
                  <a:srgbClr val="414042"/>
                </a:solidFill>
                <a:latin typeface="Trebuchet MS"/>
                <a:cs typeface="Trebuchet MS"/>
              </a:rPr>
              <a:t>Bolivia</a:t>
            </a:r>
            <a:endParaRPr sz="550">
              <a:latin typeface="Trebuchet MS"/>
              <a:cs typeface="Trebuchet MS"/>
            </a:endParaRPr>
          </a:p>
        </p:txBody>
      </p:sp>
      <p:sp>
        <p:nvSpPr>
          <p:cNvPr id="1110" name="object 118">
            <a:extLst>
              <a:ext uri="{FF2B5EF4-FFF2-40B4-BE49-F238E27FC236}">
                <a16:creationId xmlns:a16="http://schemas.microsoft.com/office/drawing/2014/main" id="{094A1FB2-BF61-3E29-024B-04642F4D6894}"/>
              </a:ext>
            </a:extLst>
          </p:cNvPr>
          <p:cNvSpPr txBox="1"/>
          <p:nvPr/>
        </p:nvSpPr>
        <p:spPr>
          <a:xfrm rot="5400000">
            <a:off x="2927599" y="2020481"/>
            <a:ext cx="266700" cy="8705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Nasdaq</a:t>
            </a:r>
            <a:r>
              <a:rPr sz="550" spc="40" dirty="0">
                <a:solidFill>
                  <a:srgbClr val="414042"/>
                </a:solidFill>
                <a:latin typeface="Trebuchet MS"/>
                <a:cs typeface="Trebuchet MS"/>
              </a:rPr>
              <a:t> </a:t>
            </a:r>
            <a:r>
              <a:rPr sz="550" dirty="0">
                <a:solidFill>
                  <a:srgbClr val="414042"/>
                </a:solidFill>
                <a:latin typeface="Trebuchet MS"/>
                <a:cs typeface="Trebuchet MS"/>
              </a:rPr>
              <a:t>index</a:t>
            </a:r>
            <a:r>
              <a:rPr sz="550" spc="45" dirty="0">
                <a:solidFill>
                  <a:srgbClr val="414042"/>
                </a:solidFill>
                <a:latin typeface="Trebuchet MS"/>
                <a:cs typeface="Trebuchet MS"/>
              </a:rPr>
              <a:t> </a:t>
            </a:r>
            <a:r>
              <a:rPr sz="550" dirty="0">
                <a:solidFill>
                  <a:srgbClr val="414042"/>
                </a:solidFill>
                <a:latin typeface="Trebuchet MS"/>
                <a:cs typeface="Trebuchet MS"/>
              </a:rPr>
              <a:t>marks</a:t>
            </a:r>
            <a:r>
              <a:rPr sz="550" spc="45" dirty="0">
                <a:solidFill>
                  <a:srgbClr val="414042"/>
                </a:solidFill>
                <a:latin typeface="Trebuchet MS"/>
                <a:cs typeface="Trebuchet MS"/>
              </a:rPr>
              <a:t> </a:t>
            </a:r>
            <a:r>
              <a:rPr sz="550" spc="-10" dirty="0">
                <a:solidFill>
                  <a:srgbClr val="414042"/>
                </a:solidFill>
                <a:latin typeface="Trebuchet MS"/>
                <a:cs typeface="Trebuchet MS"/>
              </a:rPr>
              <a:t>worst</a:t>
            </a:r>
            <a:endParaRPr sz="550" dirty="0">
              <a:latin typeface="Trebuchet MS"/>
              <a:cs typeface="Trebuchet MS"/>
            </a:endParaRPr>
          </a:p>
          <a:p>
            <a:pPr marL="12700">
              <a:lnSpc>
                <a:spcPct val="100000"/>
              </a:lnSpc>
            </a:pPr>
            <a:r>
              <a:rPr sz="550" dirty="0">
                <a:solidFill>
                  <a:srgbClr val="414042"/>
                </a:solidFill>
                <a:latin typeface="Trebuchet MS"/>
                <a:cs typeface="Trebuchet MS"/>
              </a:rPr>
              <a:t>monthly</a:t>
            </a:r>
            <a:r>
              <a:rPr sz="550" spc="5" dirty="0">
                <a:solidFill>
                  <a:srgbClr val="414042"/>
                </a:solidFill>
                <a:latin typeface="Trebuchet MS"/>
                <a:cs typeface="Trebuchet MS"/>
              </a:rPr>
              <a:t> </a:t>
            </a:r>
            <a:r>
              <a:rPr sz="550" dirty="0">
                <a:solidFill>
                  <a:srgbClr val="414042"/>
                </a:solidFill>
                <a:latin typeface="Trebuchet MS"/>
                <a:cs typeface="Trebuchet MS"/>
              </a:rPr>
              <a:t>drop</a:t>
            </a:r>
            <a:r>
              <a:rPr sz="550" spc="5" dirty="0">
                <a:solidFill>
                  <a:srgbClr val="414042"/>
                </a:solidFill>
                <a:latin typeface="Trebuchet MS"/>
                <a:cs typeface="Trebuchet MS"/>
              </a:rPr>
              <a:t> </a:t>
            </a:r>
            <a:r>
              <a:rPr sz="550" spc="-10" dirty="0">
                <a:solidFill>
                  <a:srgbClr val="414042"/>
                </a:solidFill>
                <a:latin typeface="Trebuchet MS"/>
                <a:cs typeface="Trebuchet MS"/>
              </a:rPr>
              <a:t>since</a:t>
            </a:r>
            <a:endParaRPr sz="550" dirty="0">
              <a:latin typeface="Trebuchet MS"/>
              <a:cs typeface="Trebuchet MS"/>
            </a:endParaRPr>
          </a:p>
          <a:p>
            <a:pPr marL="12700">
              <a:lnSpc>
                <a:spcPct val="100000"/>
              </a:lnSpc>
            </a:pPr>
            <a:r>
              <a:rPr sz="550" dirty="0">
                <a:solidFill>
                  <a:srgbClr val="414042"/>
                </a:solidFill>
                <a:latin typeface="Trebuchet MS"/>
                <a:cs typeface="Trebuchet MS"/>
              </a:rPr>
              <a:t>2008</a:t>
            </a:r>
            <a:r>
              <a:rPr sz="550" spc="70" dirty="0">
                <a:solidFill>
                  <a:srgbClr val="414042"/>
                </a:solidFill>
                <a:latin typeface="Trebuchet MS"/>
                <a:cs typeface="Trebuchet MS"/>
              </a:rPr>
              <a:t> </a:t>
            </a:r>
            <a:r>
              <a:rPr sz="550" spc="-10" dirty="0">
                <a:solidFill>
                  <a:srgbClr val="414042"/>
                </a:solidFill>
                <a:latin typeface="Trebuchet MS"/>
                <a:cs typeface="Trebuchet MS"/>
              </a:rPr>
              <a:t>financial</a:t>
            </a:r>
            <a:r>
              <a:rPr sz="550" spc="70" dirty="0">
                <a:solidFill>
                  <a:srgbClr val="414042"/>
                </a:solidFill>
                <a:latin typeface="Trebuchet MS"/>
                <a:cs typeface="Trebuchet MS"/>
              </a:rPr>
              <a:t> </a:t>
            </a:r>
            <a:r>
              <a:rPr sz="550" spc="-10" dirty="0">
                <a:solidFill>
                  <a:srgbClr val="414042"/>
                </a:solidFill>
                <a:latin typeface="Trebuchet MS"/>
                <a:cs typeface="Trebuchet MS"/>
              </a:rPr>
              <a:t>crisis</a:t>
            </a:r>
            <a:endParaRPr sz="550" dirty="0">
              <a:latin typeface="Trebuchet MS"/>
              <a:cs typeface="Trebuchet MS"/>
            </a:endParaRPr>
          </a:p>
        </p:txBody>
      </p:sp>
      <p:sp>
        <p:nvSpPr>
          <p:cNvPr id="1111" name="object 119">
            <a:extLst>
              <a:ext uri="{FF2B5EF4-FFF2-40B4-BE49-F238E27FC236}">
                <a16:creationId xmlns:a16="http://schemas.microsoft.com/office/drawing/2014/main" id="{8142BA65-A094-AC32-1CDD-0271A877675D}"/>
              </a:ext>
            </a:extLst>
          </p:cNvPr>
          <p:cNvSpPr txBox="1"/>
          <p:nvPr/>
        </p:nvSpPr>
        <p:spPr>
          <a:xfrm rot="5400000">
            <a:off x="3548339" y="1326222"/>
            <a:ext cx="182880" cy="53403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30" dirty="0">
                <a:solidFill>
                  <a:srgbClr val="414042"/>
                </a:solidFill>
                <a:latin typeface="Trebuchet MS"/>
                <a:cs typeface="Trebuchet MS"/>
              </a:rPr>
              <a:t> </a:t>
            </a:r>
            <a:r>
              <a:rPr sz="550" dirty="0">
                <a:solidFill>
                  <a:srgbClr val="414042"/>
                </a:solidFill>
                <a:latin typeface="Trebuchet MS"/>
                <a:cs typeface="Trebuchet MS"/>
              </a:rPr>
              <a:t>raises</a:t>
            </a:r>
            <a:r>
              <a:rPr sz="550" spc="30" dirty="0">
                <a:solidFill>
                  <a:srgbClr val="414042"/>
                </a:solidFill>
                <a:latin typeface="Trebuchet MS"/>
                <a:cs typeface="Trebuchet MS"/>
              </a:rPr>
              <a:t> </a:t>
            </a:r>
            <a:r>
              <a:rPr sz="550" spc="-10" dirty="0">
                <a:solidFill>
                  <a:srgbClr val="414042"/>
                </a:solidFill>
                <a:latin typeface="Trebuchet MS"/>
                <a:cs typeface="Trebuchet MS"/>
              </a:rPr>
              <a:t>rates</a:t>
            </a:r>
            <a:endParaRPr sz="550">
              <a:latin typeface="Trebuchet MS"/>
              <a:cs typeface="Trebuchet MS"/>
            </a:endParaRPr>
          </a:p>
          <a:p>
            <a:pPr marL="12700">
              <a:lnSpc>
                <a:spcPct val="100000"/>
              </a:lnSpc>
            </a:pPr>
            <a:r>
              <a:rPr sz="550" dirty="0">
                <a:solidFill>
                  <a:srgbClr val="414042"/>
                </a:solidFill>
                <a:latin typeface="Trebuchet MS"/>
                <a:cs typeface="Trebuchet MS"/>
              </a:rPr>
              <a:t>by</a:t>
            </a:r>
            <a:r>
              <a:rPr sz="550" spc="-10" dirty="0">
                <a:solidFill>
                  <a:srgbClr val="414042"/>
                </a:solidFill>
                <a:latin typeface="Trebuchet MS"/>
                <a:cs typeface="Trebuchet MS"/>
              </a:rPr>
              <a:t> </a:t>
            </a:r>
            <a:r>
              <a:rPr sz="550" dirty="0">
                <a:solidFill>
                  <a:srgbClr val="414042"/>
                </a:solidFill>
                <a:latin typeface="Trebuchet MS"/>
                <a:cs typeface="Trebuchet MS"/>
              </a:rPr>
              <a:t>0.75</a:t>
            </a:r>
            <a:r>
              <a:rPr sz="550" spc="-10" dirty="0">
                <a:solidFill>
                  <a:srgbClr val="414042"/>
                </a:solidFill>
                <a:latin typeface="Trebuchet MS"/>
                <a:cs typeface="Trebuchet MS"/>
              </a:rPr>
              <a:t> points</a:t>
            </a:r>
            <a:endParaRPr sz="550">
              <a:latin typeface="Trebuchet MS"/>
              <a:cs typeface="Trebuchet MS"/>
            </a:endParaRPr>
          </a:p>
        </p:txBody>
      </p:sp>
      <p:sp>
        <p:nvSpPr>
          <p:cNvPr id="1112" name="object 120">
            <a:extLst>
              <a:ext uri="{FF2B5EF4-FFF2-40B4-BE49-F238E27FC236}">
                <a16:creationId xmlns:a16="http://schemas.microsoft.com/office/drawing/2014/main" id="{AAAFAB14-04E4-A0D7-DD3D-02C54505F001}"/>
              </a:ext>
            </a:extLst>
          </p:cNvPr>
          <p:cNvSpPr txBox="1"/>
          <p:nvPr/>
        </p:nvSpPr>
        <p:spPr>
          <a:xfrm rot="5400000">
            <a:off x="4345821" y="1238081"/>
            <a:ext cx="266700" cy="74866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second</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13" name="object 121">
            <a:extLst>
              <a:ext uri="{FF2B5EF4-FFF2-40B4-BE49-F238E27FC236}">
                <a16:creationId xmlns:a16="http://schemas.microsoft.com/office/drawing/2014/main" id="{E0E0D809-5527-D260-2A82-D27BC268900E}"/>
              </a:ext>
            </a:extLst>
          </p:cNvPr>
          <p:cNvSpPr txBox="1"/>
          <p:nvPr/>
        </p:nvSpPr>
        <p:spPr>
          <a:xfrm rot="5400000">
            <a:off x="5246322" y="1283944"/>
            <a:ext cx="266700" cy="65532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third</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14" name="object 122">
            <a:extLst>
              <a:ext uri="{FF2B5EF4-FFF2-40B4-BE49-F238E27FC236}">
                <a16:creationId xmlns:a16="http://schemas.microsoft.com/office/drawing/2014/main" id="{FCE0CF6B-1AFF-6E56-9E94-614EC50F025F}"/>
              </a:ext>
            </a:extLst>
          </p:cNvPr>
          <p:cNvSpPr txBox="1"/>
          <p:nvPr/>
        </p:nvSpPr>
        <p:spPr>
          <a:xfrm rot="5400000">
            <a:off x="2721341" y="1358478"/>
            <a:ext cx="182880" cy="1186180"/>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Global</a:t>
            </a:r>
            <a:r>
              <a:rPr sz="550" spc="45" dirty="0">
                <a:solidFill>
                  <a:srgbClr val="414042"/>
                </a:solidFill>
                <a:latin typeface="Trebuchet MS"/>
                <a:cs typeface="Trebuchet MS"/>
              </a:rPr>
              <a:t> </a:t>
            </a:r>
            <a:r>
              <a:rPr sz="550" dirty="0">
                <a:solidFill>
                  <a:srgbClr val="414042"/>
                </a:solidFill>
                <a:latin typeface="Trebuchet MS"/>
                <a:cs typeface="Trebuchet MS"/>
              </a:rPr>
              <a:t>stocks</a:t>
            </a:r>
            <a:r>
              <a:rPr sz="550" spc="45" dirty="0">
                <a:solidFill>
                  <a:srgbClr val="414042"/>
                </a:solidFill>
                <a:latin typeface="Trebuchet MS"/>
                <a:cs typeface="Trebuchet MS"/>
              </a:rPr>
              <a:t> </a:t>
            </a:r>
            <a:r>
              <a:rPr sz="550" dirty="0">
                <a:solidFill>
                  <a:srgbClr val="414042"/>
                </a:solidFill>
                <a:latin typeface="Trebuchet MS"/>
                <a:cs typeface="Trebuchet MS"/>
              </a:rPr>
              <a:t>record</a:t>
            </a:r>
            <a:r>
              <a:rPr sz="550" spc="45" dirty="0">
                <a:solidFill>
                  <a:srgbClr val="414042"/>
                </a:solidFill>
                <a:latin typeface="Trebuchet MS"/>
                <a:cs typeface="Trebuchet MS"/>
              </a:rPr>
              <a:t> </a:t>
            </a:r>
            <a:r>
              <a:rPr sz="550" dirty="0">
                <a:solidFill>
                  <a:srgbClr val="414042"/>
                </a:solidFill>
                <a:latin typeface="Trebuchet MS"/>
                <a:cs typeface="Trebuchet MS"/>
              </a:rPr>
              <a:t>longest</a:t>
            </a:r>
            <a:r>
              <a:rPr sz="550" spc="50" dirty="0">
                <a:solidFill>
                  <a:srgbClr val="414042"/>
                </a:solidFill>
                <a:latin typeface="Trebuchet MS"/>
                <a:cs typeface="Trebuchet MS"/>
              </a:rPr>
              <a:t> </a:t>
            </a:r>
            <a:r>
              <a:rPr sz="550" spc="-10" dirty="0">
                <a:solidFill>
                  <a:srgbClr val="414042"/>
                </a:solidFill>
                <a:latin typeface="Trebuchet MS"/>
                <a:cs typeface="Trebuchet MS"/>
              </a:rPr>
              <a:t>weekly</a:t>
            </a:r>
            <a:endParaRPr sz="550">
              <a:latin typeface="Trebuchet MS"/>
              <a:cs typeface="Trebuchet MS"/>
            </a:endParaRPr>
          </a:p>
          <a:p>
            <a:pPr marL="15240" algn="ctr">
              <a:lnSpc>
                <a:spcPct val="100000"/>
              </a:lnSpc>
            </a:pPr>
            <a:r>
              <a:rPr sz="550" dirty="0">
                <a:solidFill>
                  <a:srgbClr val="414042"/>
                </a:solidFill>
                <a:latin typeface="Trebuchet MS"/>
                <a:cs typeface="Trebuchet MS"/>
              </a:rPr>
              <a:t>losing</a:t>
            </a:r>
            <a:r>
              <a:rPr sz="550" spc="60" dirty="0">
                <a:solidFill>
                  <a:srgbClr val="414042"/>
                </a:solidFill>
                <a:latin typeface="Trebuchet MS"/>
                <a:cs typeface="Trebuchet MS"/>
              </a:rPr>
              <a:t> </a:t>
            </a:r>
            <a:r>
              <a:rPr sz="550" dirty="0">
                <a:solidFill>
                  <a:srgbClr val="414042"/>
                </a:solidFill>
                <a:latin typeface="Trebuchet MS"/>
                <a:cs typeface="Trebuchet MS"/>
              </a:rPr>
              <a:t>streak</a:t>
            </a:r>
            <a:r>
              <a:rPr sz="550" spc="60" dirty="0">
                <a:solidFill>
                  <a:srgbClr val="414042"/>
                </a:solidFill>
                <a:latin typeface="Trebuchet MS"/>
                <a:cs typeface="Trebuchet MS"/>
              </a:rPr>
              <a:t> </a:t>
            </a:r>
            <a:r>
              <a:rPr sz="550" dirty="0">
                <a:solidFill>
                  <a:srgbClr val="414042"/>
                </a:solidFill>
                <a:latin typeface="Trebuchet MS"/>
                <a:cs typeface="Trebuchet MS"/>
              </a:rPr>
              <a:t>since</a:t>
            </a:r>
            <a:r>
              <a:rPr sz="550" spc="60" dirty="0">
                <a:solidFill>
                  <a:srgbClr val="414042"/>
                </a:solidFill>
                <a:latin typeface="Trebuchet MS"/>
                <a:cs typeface="Trebuchet MS"/>
              </a:rPr>
              <a:t> </a:t>
            </a:r>
            <a:r>
              <a:rPr sz="550" dirty="0">
                <a:solidFill>
                  <a:srgbClr val="414042"/>
                </a:solidFill>
                <a:latin typeface="Trebuchet MS"/>
                <a:cs typeface="Trebuchet MS"/>
              </a:rPr>
              <a:t>2008</a:t>
            </a:r>
            <a:r>
              <a:rPr sz="550" spc="60" dirty="0">
                <a:solidFill>
                  <a:srgbClr val="414042"/>
                </a:solidFill>
                <a:latin typeface="Trebuchet MS"/>
                <a:cs typeface="Trebuchet MS"/>
              </a:rPr>
              <a:t> </a:t>
            </a:r>
            <a:r>
              <a:rPr sz="550" spc="-10" dirty="0">
                <a:solidFill>
                  <a:srgbClr val="414042"/>
                </a:solidFill>
                <a:latin typeface="Trebuchet MS"/>
                <a:cs typeface="Trebuchet MS"/>
              </a:rPr>
              <a:t>crisis</a:t>
            </a:r>
            <a:endParaRPr sz="550">
              <a:latin typeface="Trebuchet MS"/>
              <a:cs typeface="Trebuchet MS"/>
            </a:endParaRPr>
          </a:p>
        </p:txBody>
      </p:sp>
      <p:sp>
        <p:nvSpPr>
          <p:cNvPr id="1115" name="object 123">
            <a:extLst>
              <a:ext uri="{FF2B5EF4-FFF2-40B4-BE49-F238E27FC236}">
                <a16:creationId xmlns:a16="http://schemas.microsoft.com/office/drawing/2014/main" id="{327A9F7D-BB50-B083-E0C3-96DBAD623FB3}"/>
              </a:ext>
            </a:extLst>
          </p:cNvPr>
          <p:cNvSpPr txBox="1"/>
          <p:nvPr/>
        </p:nvSpPr>
        <p:spPr>
          <a:xfrm rot="5400000">
            <a:off x="3113769" y="2360733"/>
            <a:ext cx="266700" cy="894080"/>
          </a:xfrm>
          <a:prstGeom prst="rect">
            <a:avLst/>
          </a:prstGeom>
        </p:spPr>
        <p:txBody>
          <a:bodyPr vert="vert270" wrap="square" lIns="0" tIns="0" rIns="0" bIns="0" rtlCol="0">
            <a:spAutoFit/>
          </a:bodyPr>
          <a:lstStyle/>
          <a:p>
            <a:pPr marR="20320" algn="r">
              <a:lnSpc>
                <a:spcPts val="625"/>
              </a:lnSpc>
            </a:pPr>
            <a:r>
              <a:rPr sz="550" spc="55" dirty="0">
                <a:solidFill>
                  <a:srgbClr val="414042"/>
                </a:solidFill>
                <a:latin typeface="Trebuchet MS"/>
                <a:cs typeface="Trebuchet MS"/>
              </a:rPr>
              <a:t>LMC</a:t>
            </a:r>
            <a:r>
              <a:rPr sz="550" dirty="0">
                <a:solidFill>
                  <a:srgbClr val="414042"/>
                </a:solidFill>
                <a:latin typeface="Trebuchet MS"/>
                <a:cs typeface="Trebuchet MS"/>
              </a:rPr>
              <a:t> Automotive</a:t>
            </a:r>
            <a:r>
              <a:rPr sz="550" spc="5" dirty="0">
                <a:solidFill>
                  <a:srgbClr val="414042"/>
                </a:solidFill>
                <a:latin typeface="Trebuchet MS"/>
                <a:cs typeface="Trebuchet MS"/>
              </a:rPr>
              <a:t> </a:t>
            </a:r>
            <a:r>
              <a:rPr sz="550" spc="-10" dirty="0">
                <a:solidFill>
                  <a:srgbClr val="414042"/>
                </a:solidFill>
                <a:latin typeface="Trebuchet MS"/>
                <a:cs typeface="Trebuchet MS"/>
              </a:rPr>
              <a:t>revise</a:t>
            </a:r>
            <a:endParaRPr sz="550">
              <a:latin typeface="Trebuchet MS"/>
              <a:cs typeface="Trebuchet MS"/>
            </a:endParaRPr>
          </a:p>
          <a:p>
            <a:pPr marL="137160" marR="5080" indent="-125095" algn="r">
              <a:lnSpc>
                <a:spcPct val="100000"/>
              </a:lnSpc>
            </a:pPr>
            <a:r>
              <a:rPr sz="550" dirty="0">
                <a:solidFill>
                  <a:srgbClr val="414042"/>
                </a:solidFill>
                <a:latin typeface="Trebuchet MS"/>
                <a:cs typeface="Trebuchet MS"/>
              </a:rPr>
              <a:t>2022</a:t>
            </a:r>
            <a:r>
              <a:rPr sz="550" spc="30" dirty="0">
                <a:solidFill>
                  <a:srgbClr val="414042"/>
                </a:solidFill>
                <a:latin typeface="Trebuchet MS"/>
                <a:cs typeface="Trebuchet MS"/>
              </a:rPr>
              <a:t> </a:t>
            </a:r>
            <a:r>
              <a:rPr sz="550" spc="-10" dirty="0">
                <a:solidFill>
                  <a:srgbClr val="414042"/>
                </a:solidFill>
                <a:latin typeface="Trebuchet MS"/>
                <a:cs typeface="Trebuchet MS"/>
              </a:rPr>
              <a:t>light</a:t>
            </a:r>
            <a:r>
              <a:rPr sz="550" spc="30" dirty="0">
                <a:solidFill>
                  <a:srgbClr val="414042"/>
                </a:solidFill>
                <a:latin typeface="Trebuchet MS"/>
                <a:cs typeface="Trebuchet MS"/>
              </a:rPr>
              <a:t> </a:t>
            </a:r>
            <a:r>
              <a:rPr sz="550" dirty="0">
                <a:solidFill>
                  <a:srgbClr val="414042"/>
                </a:solidFill>
                <a:latin typeface="Trebuchet MS"/>
                <a:cs typeface="Trebuchet MS"/>
              </a:rPr>
              <a:t>duty</a:t>
            </a:r>
            <a:r>
              <a:rPr sz="550" spc="30" dirty="0">
                <a:solidFill>
                  <a:srgbClr val="414042"/>
                </a:solidFill>
                <a:latin typeface="Trebuchet MS"/>
                <a:cs typeface="Trebuchet MS"/>
              </a:rPr>
              <a:t> </a:t>
            </a:r>
            <a:r>
              <a:rPr sz="550" spc="-10" dirty="0">
                <a:solidFill>
                  <a:srgbClr val="414042"/>
                </a:solidFill>
                <a:latin typeface="Trebuchet MS"/>
                <a:cs typeface="Trebuchet MS"/>
              </a:rPr>
              <a:t>production</a:t>
            </a:r>
            <a:r>
              <a:rPr sz="550" spc="500" dirty="0">
                <a:solidFill>
                  <a:srgbClr val="414042"/>
                </a:solidFill>
                <a:latin typeface="Trebuchet MS"/>
                <a:cs typeface="Trebuchet MS"/>
              </a:rPr>
              <a:t> </a:t>
            </a:r>
            <a:r>
              <a:rPr sz="550" dirty="0">
                <a:solidFill>
                  <a:srgbClr val="414042"/>
                </a:solidFill>
                <a:latin typeface="Trebuchet MS"/>
                <a:cs typeface="Trebuchet MS"/>
              </a:rPr>
              <a:t>down</a:t>
            </a:r>
            <a:r>
              <a:rPr sz="550" spc="-25" dirty="0">
                <a:solidFill>
                  <a:srgbClr val="414042"/>
                </a:solidFill>
                <a:latin typeface="Trebuchet MS"/>
                <a:cs typeface="Trebuchet MS"/>
              </a:rPr>
              <a:t> </a:t>
            </a:r>
            <a:r>
              <a:rPr sz="550" dirty="0">
                <a:solidFill>
                  <a:srgbClr val="414042"/>
                </a:solidFill>
                <a:latin typeface="Trebuchet MS"/>
                <a:cs typeface="Trebuchet MS"/>
              </a:rPr>
              <a:t>from</a:t>
            </a:r>
            <a:r>
              <a:rPr sz="550" spc="-20" dirty="0">
                <a:solidFill>
                  <a:srgbClr val="414042"/>
                </a:solidFill>
                <a:latin typeface="Trebuchet MS"/>
                <a:cs typeface="Trebuchet MS"/>
              </a:rPr>
              <a:t> </a:t>
            </a:r>
            <a:r>
              <a:rPr sz="550" spc="50" dirty="0">
                <a:solidFill>
                  <a:srgbClr val="414042"/>
                </a:solidFill>
                <a:latin typeface="Trebuchet MS"/>
                <a:cs typeface="Trebuchet MS"/>
              </a:rPr>
              <a:t>82M</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spc="25" dirty="0">
                <a:solidFill>
                  <a:srgbClr val="414042"/>
                </a:solidFill>
                <a:latin typeface="Trebuchet MS"/>
                <a:cs typeface="Trebuchet MS"/>
              </a:rPr>
              <a:t>80M</a:t>
            </a:r>
            <a:endParaRPr sz="550">
              <a:latin typeface="Trebuchet MS"/>
              <a:cs typeface="Trebuchet MS"/>
            </a:endParaRPr>
          </a:p>
        </p:txBody>
      </p:sp>
      <p:sp>
        <p:nvSpPr>
          <p:cNvPr id="1116" name="object 124">
            <a:extLst>
              <a:ext uri="{FF2B5EF4-FFF2-40B4-BE49-F238E27FC236}">
                <a16:creationId xmlns:a16="http://schemas.microsoft.com/office/drawing/2014/main" id="{C9F3733C-5785-3121-5A6E-55C1DE1A9C70}"/>
              </a:ext>
            </a:extLst>
          </p:cNvPr>
          <p:cNvSpPr txBox="1"/>
          <p:nvPr/>
        </p:nvSpPr>
        <p:spPr>
          <a:xfrm rot="5400000">
            <a:off x="3834948" y="5291574"/>
            <a:ext cx="266700" cy="93091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The</a:t>
            </a:r>
            <a:r>
              <a:rPr sz="550" spc="15" dirty="0">
                <a:solidFill>
                  <a:srgbClr val="414042"/>
                </a:solidFill>
                <a:latin typeface="Trebuchet MS"/>
                <a:cs typeface="Trebuchet MS"/>
              </a:rPr>
              <a:t> </a:t>
            </a: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Solar</a:t>
            </a:r>
            <a:r>
              <a:rPr sz="550" spc="20" dirty="0">
                <a:solidFill>
                  <a:srgbClr val="414042"/>
                </a:solidFill>
                <a:latin typeface="Trebuchet MS"/>
                <a:cs typeface="Trebuchet MS"/>
              </a:rPr>
              <a:t> </a:t>
            </a:r>
            <a:r>
              <a:rPr sz="550" dirty="0">
                <a:solidFill>
                  <a:srgbClr val="414042"/>
                </a:solidFill>
                <a:latin typeface="Trebuchet MS"/>
                <a:cs typeface="Trebuchet MS"/>
              </a:rPr>
              <a:t>Energy</a:t>
            </a:r>
            <a:r>
              <a:rPr sz="550" spc="20" dirty="0">
                <a:solidFill>
                  <a:srgbClr val="414042"/>
                </a:solidFill>
                <a:latin typeface="Trebuchet MS"/>
                <a:cs typeface="Trebuchet MS"/>
              </a:rPr>
              <a:t> </a:t>
            </a:r>
            <a:r>
              <a:rPr sz="550" spc="-10" dirty="0">
                <a:solidFill>
                  <a:srgbClr val="414042"/>
                </a:solidFill>
                <a:latin typeface="Trebuchet MS"/>
                <a:cs typeface="Trebuchet MS"/>
              </a:rPr>
              <a:t>Project</a:t>
            </a:r>
            <a:endParaRPr sz="550">
              <a:latin typeface="Trebuchet MS"/>
              <a:cs typeface="Trebuchet MS"/>
            </a:endParaRPr>
          </a:p>
          <a:p>
            <a:pPr marL="12700">
              <a:lnSpc>
                <a:spcPct val="100000"/>
              </a:lnSpc>
            </a:pPr>
            <a:r>
              <a:rPr sz="550" dirty="0">
                <a:solidFill>
                  <a:srgbClr val="414042"/>
                </a:solidFill>
                <a:latin typeface="Trebuchet MS"/>
                <a:cs typeface="Trebuchet MS"/>
              </a:rPr>
              <a:t>Consortium</a:t>
            </a:r>
            <a:r>
              <a:rPr sz="550" spc="140" dirty="0">
                <a:solidFill>
                  <a:srgbClr val="414042"/>
                </a:solidFill>
                <a:latin typeface="Trebuchet MS"/>
                <a:cs typeface="Trebuchet MS"/>
              </a:rPr>
              <a:t> </a:t>
            </a:r>
            <a:r>
              <a:rPr sz="550" spc="-10" dirty="0">
                <a:solidFill>
                  <a:srgbClr val="414042"/>
                </a:solidFill>
                <a:latin typeface="Trebuchet MS"/>
                <a:cs typeface="Trebuchet MS"/>
              </a:rPr>
              <a:t>announces</a:t>
            </a:r>
            <a:endParaRPr sz="550">
              <a:latin typeface="Trebuchet MS"/>
              <a:cs typeface="Trebuchet MS"/>
            </a:endParaRPr>
          </a:p>
          <a:p>
            <a:pPr marL="12700">
              <a:lnSpc>
                <a:spcPct val="100000"/>
              </a:lnSpc>
            </a:pPr>
            <a:r>
              <a:rPr sz="550" dirty="0">
                <a:solidFill>
                  <a:srgbClr val="414042"/>
                </a:solidFill>
                <a:latin typeface="Trebuchet MS"/>
                <a:cs typeface="Trebuchet MS"/>
              </a:rPr>
              <a:t>$6bn</a:t>
            </a:r>
            <a:r>
              <a:rPr sz="550" spc="20" dirty="0">
                <a:solidFill>
                  <a:srgbClr val="414042"/>
                </a:solidFill>
                <a:latin typeface="Trebuchet MS"/>
                <a:cs typeface="Trebuchet MS"/>
              </a:rPr>
              <a:t> </a:t>
            </a: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spc="-10" dirty="0">
                <a:solidFill>
                  <a:srgbClr val="414042"/>
                </a:solidFill>
                <a:latin typeface="Trebuchet MS"/>
                <a:cs typeface="Trebuchet MS"/>
              </a:rPr>
              <a:t>investment</a:t>
            </a:r>
            <a:endParaRPr sz="550">
              <a:latin typeface="Trebuchet MS"/>
              <a:cs typeface="Trebuchet MS"/>
            </a:endParaRPr>
          </a:p>
        </p:txBody>
      </p:sp>
      <p:sp>
        <p:nvSpPr>
          <p:cNvPr id="1117" name="object 125">
            <a:extLst>
              <a:ext uri="{FF2B5EF4-FFF2-40B4-BE49-F238E27FC236}">
                <a16:creationId xmlns:a16="http://schemas.microsoft.com/office/drawing/2014/main" id="{19E34200-E1F2-BA4C-A2FB-8E7C433E1F88}"/>
              </a:ext>
            </a:extLst>
          </p:cNvPr>
          <p:cNvSpPr txBox="1"/>
          <p:nvPr/>
        </p:nvSpPr>
        <p:spPr>
          <a:xfrm rot="5400000">
            <a:off x="4101821" y="2619300"/>
            <a:ext cx="266700" cy="1119505"/>
          </a:xfrm>
          <a:prstGeom prst="rect">
            <a:avLst/>
          </a:prstGeom>
        </p:spPr>
        <p:txBody>
          <a:bodyPr vert="vert270" wrap="square" lIns="0" tIns="0" rIns="0" bIns="0" rtlCol="0">
            <a:spAutoFit/>
          </a:bodyPr>
          <a:lstStyle/>
          <a:p>
            <a:pPr marL="16510">
              <a:lnSpc>
                <a:spcPts val="625"/>
              </a:lnSpc>
            </a:pP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Senate</a:t>
            </a:r>
            <a:r>
              <a:rPr sz="550" spc="20" dirty="0">
                <a:solidFill>
                  <a:srgbClr val="414042"/>
                </a:solidFill>
                <a:latin typeface="Trebuchet MS"/>
                <a:cs typeface="Trebuchet MS"/>
              </a:rPr>
              <a:t> </a:t>
            </a:r>
            <a:r>
              <a:rPr sz="550" dirty="0">
                <a:solidFill>
                  <a:srgbClr val="414042"/>
                </a:solidFill>
                <a:latin typeface="Trebuchet MS"/>
                <a:cs typeface="Trebuchet MS"/>
              </a:rPr>
              <a:t>passes</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bill</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spc="-10" dirty="0">
                <a:solidFill>
                  <a:srgbClr val="414042"/>
                </a:solidFill>
                <a:latin typeface="Trebuchet MS"/>
                <a:cs typeface="Trebuchet MS"/>
              </a:rPr>
              <a:t>provide</a:t>
            </a:r>
            <a:endParaRPr sz="550">
              <a:latin typeface="Trebuchet MS"/>
              <a:cs typeface="Trebuchet MS"/>
            </a:endParaRPr>
          </a:p>
          <a:p>
            <a:pPr marL="12700">
              <a:lnSpc>
                <a:spcPct val="100000"/>
              </a:lnSpc>
            </a:pPr>
            <a:r>
              <a:rPr sz="550" dirty="0">
                <a:solidFill>
                  <a:srgbClr val="414042"/>
                </a:solidFill>
                <a:latin typeface="Trebuchet MS"/>
                <a:cs typeface="Trebuchet MS"/>
              </a:rPr>
              <a:t>$52bn</a:t>
            </a:r>
            <a:r>
              <a:rPr sz="550" spc="45" dirty="0">
                <a:solidFill>
                  <a:srgbClr val="414042"/>
                </a:solidFill>
                <a:latin typeface="Trebuchet MS"/>
                <a:cs typeface="Trebuchet MS"/>
              </a:rPr>
              <a:t> </a:t>
            </a:r>
            <a:r>
              <a:rPr sz="550" spc="-10" dirty="0">
                <a:solidFill>
                  <a:srgbClr val="414042"/>
                </a:solidFill>
                <a:latin typeface="Trebuchet MS"/>
                <a:cs typeface="Trebuchet MS"/>
              </a:rPr>
              <a:t>in</a:t>
            </a:r>
            <a:r>
              <a:rPr sz="550" spc="45" dirty="0">
                <a:solidFill>
                  <a:srgbClr val="414042"/>
                </a:solidFill>
                <a:latin typeface="Trebuchet MS"/>
                <a:cs typeface="Trebuchet MS"/>
              </a:rPr>
              <a:t> </a:t>
            </a:r>
            <a:r>
              <a:rPr sz="550" dirty="0">
                <a:solidFill>
                  <a:srgbClr val="414042"/>
                </a:solidFill>
                <a:latin typeface="Trebuchet MS"/>
                <a:cs typeface="Trebuchet MS"/>
              </a:rPr>
              <a:t>subsidies</a:t>
            </a:r>
            <a:r>
              <a:rPr sz="550" spc="45" dirty="0">
                <a:solidFill>
                  <a:srgbClr val="414042"/>
                </a:solidFill>
                <a:latin typeface="Trebuchet MS"/>
                <a:cs typeface="Trebuchet MS"/>
              </a:rPr>
              <a:t> </a:t>
            </a:r>
            <a:r>
              <a:rPr sz="550" dirty="0">
                <a:solidFill>
                  <a:srgbClr val="414042"/>
                </a:solidFill>
                <a:latin typeface="Trebuchet MS"/>
                <a:cs typeface="Trebuchet MS"/>
              </a:rPr>
              <a:t>and</a:t>
            </a:r>
            <a:r>
              <a:rPr sz="550" spc="45" dirty="0">
                <a:solidFill>
                  <a:srgbClr val="414042"/>
                </a:solidFill>
                <a:latin typeface="Trebuchet MS"/>
                <a:cs typeface="Trebuchet MS"/>
              </a:rPr>
              <a:t> </a:t>
            </a:r>
            <a:r>
              <a:rPr sz="550" spc="-10" dirty="0">
                <a:solidFill>
                  <a:srgbClr val="414042"/>
                </a:solidFill>
                <a:latin typeface="Trebuchet MS"/>
                <a:cs typeface="Trebuchet MS"/>
              </a:rPr>
              <a:t>tax</a:t>
            </a:r>
            <a:r>
              <a:rPr sz="550" spc="45" dirty="0">
                <a:solidFill>
                  <a:srgbClr val="414042"/>
                </a:solidFill>
                <a:latin typeface="Trebuchet MS"/>
                <a:cs typeface="Trebuchet MS"/>
              </a:rPr>
              <a:t> </a:t>
            </a:r>
            <a:r>
              <a:rPr sz="550" spc="-10" dirty="0">
                <a:solidFill>
                  <a:srgbClr val="414042"/>
                </a:solidFill>
                <a:latin typeface="Trebuchet MS"/>
                <a:cs typeface="Trebuchet MS"/>
              </a:rPr>
              <a:t>credits</a:t>
            </a:r>
            <a:endParaRPr sz="550">
              <a:latin typeface="Trebuchet MS"/>
              <a:cs typeface="Trebuchet MS"/>
            </a:endParaRPr>
          </a:p>
          <a:p>
            <a:pPr marL="31115">
              <a:lnSpc>
                <a:spcPct val="100000"/>
              </a:lnSpc>
            </a:pP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dirty="0">
                <a:solidFill>
                  <a:srgbClr val="414042"/>
                </a:solidFill>
                <a:latin typeface="Trebuchet MS"/>
                <a:cs typeface="Trebuchet MS"/>
              </a:rPr>
              <a:t>semiconductor</a:t>
            </a:r>
            <a:r>
              <a:rPr sz="550" spc="30" dirty="0">
                <a:solidFill>
                  <a:srgbClr val="414042"/>
                </a:solidFill>
                <a:latin typeface="Trebuchet MS"/>
                <a:cs typeface="Trebuchet MS"/>
              </a:rPr>
              <a:t> </a:t>
            </a:r>
            <a:r>
              <a:rPr sz="550" spc="-10" dirty="0">
                <a:solidFill>
                  <a:srgbClr val="414042"/>
                </a:solidFill>
                <a:latin typeface="Trebuchet MS"/>
                <a:cs typeface="Trebuchet MS"/>
              </a:rPr>
              <a:t>chipmakers</a:t>
            </a:r>
            <a:endParaRPr sz="550">
              <a:latin typeface="Trebuchet MS"/>
              <a:cs typeface="Trebuchet MS"/>
            </a:endParaRPr>
          </a:p>
        </p:txBody>
      </p:sp>
      <p:sp>
        <p:nvSpPr>
          <p:cNvPr id="1118" name="object 126">
            <a:extLst>
              <a:ext uri="{FF2B5EF4-FFF2-40B4-BE49-F238E27FC236}">
                <a16:creationId xmlns:a16="http://schemas.microsoft.com/office/drawing/2014/main" id="{3B0AD168-53C6-7ED9-ED85-21EFC04045F9}"/>
              </a:ext>
            </a:extLst>
          </p:cNvPr>
          <p:cNvSpPr txBox="1"/>
          <p:nvPr/>
        </p:nvSpPr>
        <p:spPr>
          <a:xfrm rot="5400000">
            <a:off x="4053574" y="2102907"/>
            <a:ext cx="266700" cy="67056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spc="-10" dirty="0">
                <a:solidFill>
                  <a:srgbClr val="414042"/>
                </a:solidFill>
                <a:latin typeface="Trebuchet MS"/>
                <a:cs typeface="Trebuchet MS"/>
              </a:rPr>
              <a:t>inflation</a:t>
            </a:r>
            <a:r>
              <a:rPr sz="550" spc="-25" dirty="0">
                <a:solidFill>
                  <a:srgbClr val="414042"/>
                </a:solidFill>
                <a:latin typeface="Trebuchet MS"/>
                <a:cs typeface="Trebuchet MS"/>
              </a:rPr>
              <a:t> </a:t>
            </a:r>
            <a:r>
              <a:rPr sz="550" spc="-20" dirty="0">
                <a:solidFill>
                  <a:srgbClr val="414042"/>
                </a:solidFill>
                <a:latin typeface="Trebuchet MS"/>
                <a:cs typeface="Trebuchet MS"/>
              </a:rPr>
              <a:t>hit</a:t>
            </a:r>
            <a:r>
              <a:rPr sz="550" spc="-25" dirty="0">
                <a:solidFill>
                  <a:srgbClr val="414042"/>
                </a:solidFill>
                <a:latin typeface="Trebuchet MS"/>
                <a:cs typeface="Trebuchet MS"/>
              </a:rPr>
              <a:t> </a:t>
            </a:r>
            <a:r>
              <a:rPr sz="550" spc="-20" dirty="0">
                <a:solidFill>
                  <a:srgbClr val="414042"/>
                </a:solidFill>
                <a:latin typeface="Trebuchet MS"/>
                <a:cs typeface="Trebuchet MS"/>
              </a:rPr>
              <a:t>9.1%</a:t>
            </a:r>
            <a:endParaRPr sz="550">
              <a:latin typeface="Trebuchet MS"/>
              <a:cs typeface="Trebuchet MS"/>
            </a:endParaRPr>
          </a:p>
          <a:p>
            <a:pPr marL="12700" marR="165735">
              <a:lnSpc>
                <a:spcPct val="100000"/>
              </a:lnSpc>
            </a:pPr>
            <a:r>
              <a:rPr sz="550" spc="-10" dirty="0">
                <a:solidFill>
                  <a:srgbClr val="414042"/>
                </a:solidFill>
                <a:latin typeface="Trebuchet MS"/>
                <a:cs typeface="Trebuchet MS"/>
              </a:rPr>
              <a:t>in</a:t>
            </a:r>
            <a:r>
              <a:rPr sz="550" spc="-35" dirty="0">
                <a:solidFill>
                  <a:srgbClr val="414042"/>
                </a:solidFill>
                <a:latin typeface="Trebuchet MS"/>
                <a:cs typeface="Trebuchet MS"/>
              </a:rPr>
              <a:t> </a:t>
            </a:r>
            <a:r>
              <a:rPr sz="550" dirty="0">
                <a:solidFill>
                  <a:srgbClr val="414042"/>
                </a:solidFill>
                <a:latin typeface="Trebuchet MS"/>
                <a:cs typeface="Trebuchet MS"/>
              </a:rPr>
              <a:t>June,</a:t>
            </a:r>
            <a:r>
              <a:rPr sz="550" spc="-35" dirty="0">
                <a:solidFill>
                  <a:srgbClr val="414042"/>
                </a:solidFill>
                <a:latin typeface="Trebuchet MS"/>
                <a:cs typeface="Trebuchet MS"/>
              </a:rPr>
              <a:t> </a:t>
            </a:r>
            <a:r>
              <a:rPr sz="550" dirty="0">
                <a:solidFill>
                  <a:srgbClr val="414042"/>
                </a:solidFill>
                <a:latin typeface="Trebuchet MS"/>
                <a:cs typeface="Trebuchet MS"/>
              </a:rPr>
              <a:t>a</a:t>
            </a:r>
            <a:r>
              <a:rPr sz="550" spc="-35" dirty="0">
                <a:solidFill>
                  <a:srgbClr val="414042"/>
                </a:solidFill>
                <a:latin typeface="Trebuchet MS"/>
                <a:cs typeface="Trebuchet MS"/>
              </a:rPr>
              <a:t> </a:t>
            </a:r>
            <a:r>
              <a:rPr sz="550" spc="-20" dirty="0">
                <a:solidFill>
                  <a:srgbClr val="414042"/>
                </a:solidFill>
                <a:latin typeface="Trebuchet MS"/>
                <a:cs typeface="Trebuchet MS"/>
              </a:rPr>
              <a:t>fresh</a:t>
            </a:r>
            <a:r>
              <a:rPr sz="550" spc="500" dirty="0">
                <a:solidFill>
                  <a:srgbClr val="414042"/>
                </a:solidFill>
                <a:latin typeface="Trebuchet MS"/>
                <a:cs typeface="Trebuchet MS"/>
              </a:rPr>
              <a:t> </a:t>
            </a:r>
            <a:r>
              <a:rPr sz="550" dirty="0">
                <a:solidFill>
                  <a:srgbClr val="414042"/>
                </a:solidFill>
                <a:latin typeface="Trebuchet MS"/>
                <a:cs typeface="Trebuchet MS"/>
              </a:rPr>
              <a:t>40-year</a:t>
            </a:r>
            <a:r>
              <a:rPr sz="550" spc="55" dirty="0">
                <a:solidFill>
                  <a:srgbClr val="414042"/>
                </a:solidFill>
                <a:latin typeface="Trebuchet MS"/>
                <a:cs typeface="Trebuchet MS"/>
              </a:rPr>
              <a:t> </a:t>
            </a:r>
            <a:r>
              <a:rPr sz="550" spc="-20" dirty="0">
                <a:solidFill>
                  <a:srgbClr val="414042"/>
                </a:solidFill>
                <a:latin typeface="Trebuchet MS"/>
                <a:cs typeface="Trebuchet MS"/>
              </a:rPr>
              <a:t>high</a:t>
            </a:r>
            <a:endParaRPr sz="550">
              <a:latin typeface="Trebuchet MS"/>
              <a:cs typeface="Trebuchet MS"/>
            </a:endParaRPr>
          </a:p>
        </p:txBody>
      </p:sp>
      <p:sp>
        <p:nvSpPr>
          <p:cNvPr id="1119" name="object 127">
            <a:extLst>
              <a:ext uri="{FF2B5EF4-FFF2-40B4-BE49-F238E27FC236}">
                <a16:creationId xmlns:a16="http://schemas.microsoft.com/office/drawing/2014/main" id="{091E781E-2367-D85B-7954-BBEAFE241396}"/>
              </a:ext>
            </a:extLst>
          </p:cNvPr>
          <p:cNvSpPr txBox="1"/>
          <p:nvPr/>
        </p:nvSpPr>
        <p:spPr>
          <a:xfrm rot="5400000">
            <a:off x="4970683" y="3222380"/>
            <a:ext cx="266700" cy="762000"/>
          </a:xfrm>
          <a:prstGeom prst="rect">
            <a:avLst/>
          </a:prstGeom>
        </p:spPr>
        <p:txBody>
          <a:bodyPr vert="vert270" wrap="square" lIns="0" tIns="0" rIns="0" bIns="0" rtlCol="0">
            <a:spAutoFit/>
          </a:bodyPr>
          <a:lstStyle/>
          <a:p>
            <a:pPr marL="12700">
              <a:lnSpc>
                <a:spcPts val="625"/>
              </a:lnSpc>
            </a:pPr>
            <a:r>
              <a:rPr sz="550" spc="-10" dirty="0">
                <a:solidFill>
                  <a:srgbClr val="414042"/>
                </a:solidFill>
                <a:latin typeface="Trebuchet MS"/>
                <a:cs typeface="Trebuchet MS"/>
              </a:rPr>
              <a:t>Gold:</a:t>
            </a:r>
            <a:r>
              <a:rPr sz="550" spc="-35" dirty="0">
                <a:solidFill>
                  <a:srgbClr val="414042"/>
                </a:solidFill>
                <a:latin typeface="Trebuchet MS"/>
                <a:cs typeface="Trebuchet MS"/>
              </a:rPr>
              <a:t> </a:t>
            </a:r>
            <a:r>
              <a:rPr sz="550" dirty="0">
                <a:solidFill>
                  <a:srgbClr val="414042"/>
                </a:solidFill>
                <a:latin typeface="Trebuchet MS"/>
                <a:cs typeface="Trebuchet MS"/>
              </a:rPr>
              <a:t>silver</a:t>
            </a:r>
            <a:r>
              <a:rPr sz="550" spc="-30" dirty="0">
                <a:solidFill>
                  <a:srgbClr val="414042"/>
                </a:solidFill>
                <a:latin typeface="Trebuchet MS"/>
                <a:cs typeface="Trebuchet MS"/>
              </a:rPr>
              <a:t> </a:t>
            </a:r>
            <a:r>
              <a:rPr sz="550" spc="-10" dirty="0">
                <a:solidFill>
                  <a:srgbClr val="414042"/>
                </a:solidFill>
                <a:latin typeface="Trebuchet MS"/>
                <a:cs typeface="Trebuchet MS"/>
              </a:rPr>
              <a:t>ratio</a:t>
            </a:r>
            <a:r>
              <a:rPr sz="550" spc="-30" dirty="0">
                <a:solidFill>
                  <a:srgbClr val="414042"/>
                </a:solidFill>
                <a:latin typeface="Trebuchet MS"/>
                <a:cs typeface="Trebuchet MS"/>
              </a:rPr>
              <a:t> </a:t>
            </a:r>
            <a:r>
              <a:rPr sz="550" spc="-20" dirty="0">
                <a:solidFill>
                  <a:srgbClr val="414042"/>
                </a:solidFill>
                <a:latin typeface="Trebuchet MS"/>
                <a:cs typeface="Trebuchet MS"/>
              </a:rPr>
              <a:t>goes</a:t>
            </a:r>
            <a:endParaRPr sz="550">
              <a:latin typeface="Trebuchet MS"/>
              <a:cs typeface="Trebuchet MS"/>
            </a:endParaRPr>
          </a:p>
          <a:p>
            <a:pPr marL="12700" marR="5080">
              <a:lnSpc>
                <a:spcPct val="100000"/>
              </a:lnSpc>
            </a:pPr>
            <a:r>
              <a:rPr sz="550" dirty="0">
                <a:solidFill>
                  <a:srgbClr val="414042"/>
                </a:solidFill>
                <a:latin typeface="Trebuchet MS"/>
                <a:cs typeface="Trebuchet MS"/>
              </a:rPr>
              <a:t>up</a:t>
            </a:r>
            <a:r>
              <a:rPr sz="550" spc="-35" dirty="0">
                <a:solidFill>
                  <a:srgbClr val="414042"/>
                </a:solidFill>
                <a:latin typeface="Trebuchet MS"/>
                <a:cs typeface="Trebuchet MS"/>
              </a:rPr>
              <a:t> </a:t>
            </a: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spc="-10" dirty="0">
                <a:solidFill>
                  <a:srgbClr val="414042"/>
                </a:solidFill>
                <a:latin typeface="Trebuchet MS"/>
                <a:cs typeface="Trebuchet MS"/>
              </a:rPr>
              <a:t>95.3,</a:t>
            </a:r>
            <a:r>
              <a:rPr sz="550" spc="-30" dirty="0">
                <a:solidFill>
                  <a:srgbClr val="414042"/>
                </a:solidFill>
                <a:latin typeface="Trebuchet MS"/>
                <a:cs typeface="Trebuchet MS"/>
              </a:rPr>
              <a:t> </a:t>
            </a:r>
            <a:r>
              <a:rPr sz="550" dirty="0">
                <a:solidFill>
                  <a:srgbClr val="414042"/>
                </a:solidFill>
                <a:latin typeface="Trebuchet MS"/>
                <a:cs typeface="Trebuchet MS"/>
              </a:rPr>
              <a:t>the</a:t>
            </a:r>
            <a:r>
              <a:rPr sz="550" spc="-30" dirty="0">
                <a:solidFill>
                  <a:srgbClr val="414042"/>
                </a:solidFill>
                <a:latin typeface="Trebuchet MS"/>
                <a:cs typeface="Trebuchet MS"/>
              </a:rPr>
              <a:t> </a:t>
            </a:r>
            <a:r>
              <a:rPr sz="550" spc="-10" dirty="0">
                <a:solidFill>
                  <a:srgbClr val="414042"/>
                </a:solidFill>
                <a:latin typeface="Trebuchet MS"/>
                <a:cs typeface="Trebuchet MS"/>
              </a:rPr>
              <a:t>highest</a:t>
            </a:r>
            <a:r>
              <a:rPr sz="550" spc="500" dirty="0">
                <a:solidFill>
                  <a:srgbClr val="414042"/>
                </a:solidFill>
                <a:latin typeface="Trebuchet MS"/>
                <a:cs typeface="Trebuchet MS"/>
              </a:rPr>
              <a:t> </a:t>
            </a:r>
            <a:r>
              <a:rPr sz="550" spc="-20" dirty="0">
                <a:solidFill>
                  <a:srgbClr val="414042"/>
                </a:solidFill>
                <a:latin typeface="Trebuchet MS"/>
                <a:cs typeface="Trebuchet MS"/>
              </a:rPr>
              <a:t>level</a:t>
            </a:r>
            <a:r>
              <a:rPr sz="550" spc="35" dirty="0">
                <a:solidFill>
                  <a:srgbClr val="414042"/>
                </a:solidFill>
                <a:latin typeface="Trebuchet MS"/>
                <a:cs typeface="Trebuchet MS"/>
              </a:rPr>
              <a:t> </a:t>
            </a:r>
            <a:r>
              <a:rPr sz="550" dirty="0">
                <a:solidFill>
                  <a:srgbClr val="414042"/>
                </a:solidFill>
                <a:latin typeface="Trebuchet MS"/>
                <a:cs typeface="Trebuchet MS"/>
              </a:rPr>
              <a:t>since</a:t>
            </a:r>
            <a:r>
              <a:rPr sz="550" spc="40" dirty="0">
                <a:solidFill>
                  <a:srgbClr val="414042"/>
                </a:solidFill>
                <a:latin typeface="Trebuchet MS"/>
                <a:cs typeface="Trebuchet MS"/>
              </a:rPr>
              <a:t> </a:t>
            </a:r>
            <a:r>
              <a:rPr sz="550" dirty="0">
                <a:solidFill>
                  <a:srgbClr val="414042"/>
                </a:solidFill>
                <a:latin typeface="Trebuchet MS"/>
                <a:cs typeface="Trebuchet MS"/>
              </a:rPr>
              <a:t>March</a:t>
            </a:r>
            <a:r>
              <a:rPr sz="550" spc="40" dirty="0">
                <a:solidFill>
                  <a:srgbClr val="414042"/>
                </a:solidFill>
                <a:latin typeface="Trebuchet MS"/>
                <a:cs typeface="Trebuchet MS"/>
              </a:rPr>
              <a:t> </a:t>
            </a:r>
            <a:r>
              <a:rPr sz="550" spc="-20" dirty="0">
                <a:solidFill>
                  <a:srgbClr val="414042"/>
                </a:solidFill>
                <a:latin typeface="Trebuchet MS"/>
                <a:cs typeface="Trebuchet MS"/>
              </a:rPr>
              <a:t>1991</a:t>
            </a:r>
            <a:endParaRPr sz="550">
              <a:latin typeface="Trebuchet MS"/>
              <a:cs typeface="Trebuchet MS"/>
            </a:endParaRPr>
          </a:p>
        </p:txBody>
      </p:sp>
      <p:sp>
        <p:nvSpPr>
          <p:cNvPr id="1120" name="object 128">
            <a:extLst>
              <a:ext uri="{FF2B5EF4-FFF2-40B4-BE49-F238E27FC236}">
                <a16:creationId xmlns:a16="http://schemas.microsoft.com/office/drawing/2014/main" id="{35A534FD-1DEC-5367-7DDF-E60226435D4D}"/>
              </a:ext>
            </a:extLst>
          </p:cNvPr>
          <p:cNvSpPr txBox="1"/>
          <p:nvPr/>
        </p:nvSpPr>
        <p:spPr>
          <a:xfrm rot="5400000">
            <a:off x="3984915" y="1556019"/>
            <a:ext cx="350520" cy="880744"/>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Net</a:t>
            </a:r>
            <a:r>
              <a:rPr sz="550" spc="50" dirty="0">
                <a:solidFill>
                  <a:srgbClr val="414042"/>
                </a:solidFill>
                <a:latin typeface="Trebuchet MS"/>
                <a:cs typeface="Trebuchet MS"/>
              </a:rPr>
              <a:t> </a:t>
            </a:r>
            <a:r>
              <a:rPr sz="550" dirty="0">
                <a:solidFill>
                  <a:srgbClr val="414042"/>
                </a:solidFill>
                <a:latin typeface="Trebuchet MS"/>
                <a:cs typeface="Trebuchet MS"/>
              </a:rPr>
              <a:t>managed</a:t>
            </a:r>
            <a:r>
              <a:rPr sz="550" spc="50" dirty="0">
                <a:solidFill>
                  <a:srgbClr val="414042"/>
                </a:solidFill>
                <a:latin typeface="Trebuchet MS"/>
                <a:cs typeface="Trebuchet MS"/>
              </a:rPr>
              <a:t> </a:t>
            </a:r>
            <a:r>
              <a:rPr sz="550" dirty="0">
                <a:solidFill>
                  <a:srgbClr val="414042"/>
                </a:solidFill>
                <a:latin typeface="Trebuchet MS"/>
                <a:cs typeface="Trebuchet MS"/>
              </a:rPr>
              <a:t>money</a:t>
            </a:r>
            <a:r>
              <a:rPr sz="550" spc="45" dirty="0">
                <a:solidFill>
                  <a:srgbClr val="414042"/>
                </a:solidFill>
                <a:latin typeface="Trebuchet MS"/>
                <a:cs typeface="Trebuchet MS"/>
              </a:rPr>
              <a:t> </a:t>
            </a:r>
            <a:r>
              <a:rPr sz="550" spc="-10" dirty="0">
                <a:solidFill>
                  <a:srgbClr val="414042"/>
                </a:solidFill>
                <a:latin typeface="Trebuchet MS"/>
                <a:cs typeface="Trebuchet MS"/>
              </a:rPr>
              <a:t>silver</a:t>
            </a:r>
            <a:endParaRPr sz="550">
              <a:latin typeface="Trebuchet MS"/>
              <a:cs typeface="Trebuchet MS"/>
            </a:endParaRPr>
          </a:p>
          <a:p>
            <a:pPr marL="12700" marR="57785">
              <a:lnSpc>
                <a:spcPct val="100000"/>
              </a:lnSpc>
            </a:pPr>
            <a:r>
              <a:rPr sz="550" dirty="0">
                <a:solidFill>
                  <a:srgbClr val="414042"/>
                </a:solidFill>
                <a:latin typeface="Trebuchet MS"/>
                <a:cs typeface="Trebuchet MS"/>
              </a:rPr>
              <a:t>positions</a:t>
            </a:r>
            <a:r>
              <a:rPr sz="550" spc="25" dirty="0">
                <a:solidFill>
                  <a:srgbClr val="414042"/>
                </a:solidFill>
                <a:latin typeface="Trebuchet MS"/>
                <a:cs typeface="Trebuchet MS"/>
              </a:rPr>
              <a:t> </a:t>
            </a:r>
            <a:r>
              <a:rPr sz="550" dirty="0">
                <a:solidFill>
                  <a:srgbClr val="414042"/>
                </a:solidFill>
                <a:latin typeface="Trebuchet MS"/>
                <a:cs typeface="Trebuchet MS"/>
              </a:rPr>
              <a:t>on</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25" dirty="0">
                <a:solidFill>
                  <a:srgbClr val="414042"/>
                </a:solidFill>
                <a:latin typeface="Trebuchet MS"/>
                <a:cs typeface="Trebuchet MS"/>
              </a:rPr>
              <a:t> </a:t>
            </a:r>
            <a:r>
              <a:rPr sz="550" spc="35" dirty="0">
                <a:solidFill>
                  <a:srgbClr val="414042"/>
                </a:solidFill>
                <a:latin typeface="Trebuchet MS"/>
                <a:cs typeface="Trebuchet MS"/>
              </a:rPr>
              <a:t>CME</a:t>
            </a:r>
            <a:r>
              <a:rPr sz="550" spc="500" dirty="0">
                <a:solidFill>
                  <a:srgbClr val="414042"/>
                </a:solidFill>
                <a:latin typeface="Trebuchet MS"/>
                <a:cs typeface="Trebuchet MS"/>
              </a:rPr>
              <a:t> </a:t>
            </a:r>
            <a:r>
              <a:rPr sz="550" spc="-10" dirty="0">
                <a:solidFill>
                  <a:srgbClr val="414042"/>
                </a:solidFill>
                <a:latin typeface="Trebuchet MS"/>
                <a:cs typeface="Trebuchet MS"/>
              </a:rPr>
              <a:t>falls</a:t>
            </a:r>
            <a:r>
              <a:rPr sz="550" spc="-20"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15" dirty="0">
                <a:solidFill>
                  <a:srgbClr val="414042"/>
                </a:solidFill>
                <a:latin typeface="Trebuchet MS"/>
                <a:cs typeface="Trebuchet MS"/>
              </a:rPr>
              <a:t> </a:t>
            </a:r>
            <a:r>
              <a:rPr sz="550" dirty="0">
                <a:solidFill>
                  <a:srgbClr val="414042"/>
                </a:solidFill>
                <a:latin typeface="Trebuchet MS"/>
                <a:cs typeface="Trebuchet MS"/>
              </a:rPr>
              <a:t>net</a:t>
            </a:r>
            <a:r>
              <a:rPr sz="550" spc="-20" dirty="0">
                <a:solidFill>
                  <a:srgbClr val="414042"/>
                </a:solidFill>
                <a:latin typeface="Trebuchet MS"/>
                <a:cs typeface="Trebuchet MS"/>
              </a:rPr>
              <a:t> </a:t>
            </a:r>
            <a:r>
              <a:rPr sz="550" dirty="0">
                <a:solidFill>
                  <a:srgbClr val="414042"/>
                </a:solidFill>
                <a:latin typeface="Trebuchet MS"/>
                <a:cs typeface="Trebuchet MS"/>
              </a:rPr>
              <a:t>short</a:t>
            </a:r>
            <a:r>
              <a:rPr sz="550" spc="-20" dirty="0">
                <a:solidFill>
                  <a:srgbClr val="414042"/>
                </a:solidFill>
                <a:latin typeface="Trebuchet MS"/>
                <a:cs typeface="Trebuchet MS"/>
              </a:rPr>
              <a:t> </a:t>
            </a:r>
            <a:r>
              <a:rPr sz="550" spc="-10" dirty="0">
                <a:solidFill>
                  <a:srgbClr val="414042"/>
                </a:solidFill>
                <a:latin typeface="Trebuchet MS"/>
                <a:cs typeface="Trebuchet MS"/>
              </a:rPr>
              <a:t>for</a:t>
            </a:r>
            <a:r>
              <a:rPr sz="550" spc="-15" dirty="0">
                <a:solidFill>
                  <a:srgbClr val="414042"/>
                </a:solidFill>
                <a:latin typeface="Trebuchet MS"/>
                <a:cs typeface="Trebuchet MS"/>
              </a:rPr>
              <a:t> </a:t>
            </a:r>
            <a:r>
              <a:rPr sz="550" spc="-25" dirty="0">
                <a:solidFill>
                  <a:srgbClr val="414042"/>
                </a:solidFill>
                <a:latin typeface="Trebuchet MS"/>
                <a:cs typeface="Trebuchet MS"/>
              </a:rPr>
              <a:t>the</a:t>
            </a:r>
            <a:endParaRPr sz="550">
              <a:latin typeface="Trebuchet MS"/>
              <a:cs typeface="Trebuchet MS"/>
            </a:endParaRPr>
          </a:p>
          <a:p>
            <a:pPr marL="12700">
              <a:lnSpc>
                <a:spcPct val="100000"/>
              </a:lnSpc>
            </a:pPr>
            <a:r>
              <a:rPr sz="550" spc="-10" dirty="0">
                <a:solidFill>
                  <a:srgbClr val="414042"/>
                </a:solidFill>
                <a:latin typeface="Trebuchet MS"/>
                <a:cs typeface="Trebuchet MS"/>
              </a:rPr>
              <a:t>first </a:t>
            </a:r>
            <a:r>
              <a:rPr sz="550" dirty="0">
                <a:solidFill>
                  <a:srgbClr val="414042"/>
                </a:solidFill>
                <a:latin typeface="Trebuchet MS"/>
                <a:cs typeface="Trebuchet MS"/>
              </a:rPr>
              <a:t>time</a:t>
            </a:r>
            <a:r>
              <a:rPr sz="550" spc="165" dirty="0">
                <a:solidFill>
                  <a:srgbClr val="414042"/>
                </a:solidFill>
                <a:latin typeface="Trebuchet MS"/>
                <a:cs typeface="Trebuchet MS"/>
              </a:rPr>
              <a:t> </a:t>
            </a:r>
            <a:r>
              <a:rPr sz="550" dirty="0">
                <a:solidFill>
                  <a:srgbClr val="414042"/>
                </a:solidFill>
                <a:latin typeface="Trebuchet MS"/>
                <a:cs typeface="Trebuchet MS"/>
              </a:rPr>
              <a:t>since</a:t>
            </a:r>
            <a:r>
              <a:rPr sz="550" spc="-5" dirty="0">
                <a:solidFill>
                  <a:srgbClr val="414042"/>
                </a:solidFill>
                <a:latin typeface="Trebuchet MS"/>
                <a:cs typeface="Trebuchet MS"/>
              </a:rPr>
              <a:t> </a:t>
            </a:r>
            <a:r>
              <a:rPr sz="550" dirty="0">
                <a:solidFill>
                  <a:srgbClr val="414042"/>
                </a:solidFill>
                <a:latin typeface="Trebuchet MS"/>
                <a:cs typeface="Trebuchet MS"/>
              </a:rPr>
              <a:t>June</a:t>
            </a:r>
            <a:r>
              <a:rPr sz="550" spc="-5" dirty="0">
                <a:solidFill>
                  <a:srgbClr val="414042"/>
                </a:solidFill>
                <a:latin typeface="Trebuchet MS"/>
                <a:cs typeface="Trebuchet MS"/>
              </a:rPr>
              <a:t> </a:t>
            </a:r>
            <a:r>
              <a:rPr sz="550" spc="-20" dirty="0">
                <a:solidFill>
                  <a:srgbClr val="414042"/>
                </a:solidFill>
                <a:latin typeface="Trebuchet MS"/>
                <a:cs typeface="Trebuchet MS"/>
              </a:rPr>
              <a:t>2019</a:t>
            </a:r>
            <a:endParaRPr sz="550">
              <a:latin typeface="Trebuchet MS"/>
              <a:cs typeface="Trebuchet MS"/>
            </a:endParaRPr>
          </a:p>
        </p:txBody>
      </p:sp>
      <p:sp>
        <p:nvSpPr>
          <p:cNvPr id="1121" name="object 129">
            <a:extLst>
              <a:ext uri="{FF2B5EF4-FFF2-40B4-BE49-F238E27FC236}">
                <a16:creationId xmlns:a16="http://schemas.microsoft.com/office/drawing/2014/main" id="{CEC366A0-7C18-0A09-D36C-0EF3A0F78D87}"/>
              </a:ext>
            </a:extLst>
          </p:cNvPr>
          <p:cNvSpPr txBox="1"/>
          <p:nvPr/>
        </p:nvSpPr>
        <p:spPr>
          <a:xfrm rot="5400000">
            <a:off x="7377689" y="4361901"/>
            <a:ext cx="161583" cy="960119"/>
          </a:xfrm>
          <a:prstGeom prst="rect">
            <a:avLst/>
          </a:prstGeom>
        </p:spPr>
        <p:txBody>
          <a:bodyPr vert="vert270" wrap="square" lIns="0" tIns="0" rIns="0" bIns="0" rtlCol="0">
            <a:spAutoFit/>
          </a:bodyPr>
          <a:lstStyle/>
          <a:p>
            <a:pPr marR="20320" algn="r">
              <a:lnSpc>
                <a:spcPts val="625"/>
              </a:lnSpc>
            </a:pPr>
            <a:r>
              <a:rPr sz="550" dirty="0">
                <a:solidFill>
                  <a:srgbClr val="FF0000"/>
                </a:solidFill>
                <a:latin typeface="Trebuchet MS"/>
                <a:cs typeface="Trebuchet MS"/>
              </a:rPr>
              <a:t>Silicon</a:t>
            </a:r>
            <a:r>
              <a:rPr sz="550" spc="15" dirty="0">
                <a:solidFill>
                  <a:srgbClr val="FF0000"/>
                </a:solidFill>
                <a:latin typeface="Trebuchet MS"/>
                <a:cs typeface="Trebuchet MS"/>
              </a:rPr>
              <a:t> </a:t>
            </a:r>
            <a:r>
              <a:rPr sz="550" spc="-10" dirty="0">
                <a:solidFill>
                  <a:srgbClr val="FF0000"/>
                </a:solidFill>
                <a:latin typeface="Trebuchet MS"/>
                <a:cs typeface="Trebuchet MS"/>
              </a:rPr>
              <a:t>Valley</a:t>
            </a:r>
            <a:r>
              <a:rPr sz="550" spc="15" dirty="0">
                <a:solidFill>
                  <a:srgbClr val="FF0000"/>
                </a:solidFill>
                <a:latin typeface="Trebuchet MS"/>
                <a:cs typeface="Trebuchet MS"/>
              </a:rPr>
              <a:t> </a:t>
            </a:r>
            <a:r>
              <a:rPr sz="550" dirty="0">
                <a:solidFill>
                  <a:srgbClr val="FF0000"/>
                </a:solidFill>
                <a:latin typeface="Trebuchet MS"/>
                <a:cs typeface="Trebuchet MS"/>
              </a:rPr>
              <a:t>Bank</a:t>
            </a:r>
            <a:r>
              <a:rPr sz="550" spc="20" dirty="0">
                <a:solidFill>
                  <a:srgbClr val="FF0000"/>
                </a:solidFill>
                <a:latin typeface="Trebuchet MS"/>
                <a:cs typeface="Trebuchet MS"/>
              </a:rPr>
              <a:t> </a:t>
            </a:r>
            <a:r>
              <a:rPr sz="550" spc="-10" dirty="0">
                <a:solidFill>
                  <a:srgbClr val="FF0000"/>
                </a:solidFill>
                <a:latin typeface="Trebuchet MS"/>
                <a:cs typeface="Trebuchet MS"/>
              </a:rPr>
              <a:t>collapses</a:t>
            </a:r>
            <a:endParaRPr sz="550" dirty="0">
              <a:solidFill>
                <a:srgbClr val="FF0000"/>
              </a:solidFill>
              <a:latin typeface="Trebuchet MS"/>
              <a:cs typeface="Trebuchet MS"/>
            </a:endParaRPr>
          </a:p>
          <a:p>
            <a:pPr marR="5080" algn="r">
              <a:lnSpc>
                <a:spcPct val="100000"/>
              </a:lnSpc>
            </a:pPr>
            <a:r>
              <a:rPr sz="550" spc="-10" dirty="0">
                <a:solidFill>
                  <a:srgbClr val="FF0000"/>
                </a:solidFill>
                <a:latin typeface="Trebuchet MS"/>
                <a:cs typeface="Trebuchet MS"/>
              </a:rPr>
              <a:t>after</a:t>
            </a:r>
            <a:r>
              <a:rPr sz="550" spc="-30" dirty="0">
                <a:solidFill>
                  <a:srgbClr val="FF0000"/>
                </a:solidFill>
                <a:latin typeface="Trebuchet MS"/>
                <a:cs typeface="Trebuchet MS"/>
              </a:rPr>
              <a:t> </a:t>
            </a:r>
            <a:r>
              <a:rPr sz="550" spc="-10" dirty="0">
                <a:solidFill>
                  <a:srgbClr val="FF0000"/>
                </a:solidFill>
                <a:latin typeface="Trebuchet MS"/>
                <a:cs typeface="Trebuchet MS"/>
              </a:rPr>
              <a:t>failing</a:t>
            </a:r>
            <a:r>
              <a:rPr sz="550" spc="-30" dirty="0">
                <a:solidFill>
                  <a:srgbClr val="FF0000"/>
                </a:solidFill>
                <a:latin typeface="Trebuchet MS"/>
                <a:cs typeface="Trebuchet MS"/>
              </a:rPr>
              <a:t> </a:t>
            </a:r>
            <a:r>
              <a:rPr sz="550" dirty="0">
                <a:solidFill>
                  <a:srgbClr val="FF0000"/>
                </a:solidFill>
                <a:latin typeface="Trebuchet MS"/>
                <a:cs typeface="Trebuchet MS"/>
              </a:rPr>
              <a:t>to</a:t>
            </a:r>
            <a:r>
              <a:rPr sz="550" spc="-30" dirty="0">
                <a:solidFill>
                  <a:srgbClr val="FF0000"/>
                </a:solidFill>
                <a:latin typeface="Trebuchet MS"/>
                <a:cs typeface="Trebuchet MS"/>
              </a:rPr>
              <a:t> </a:t>
            </a:r>
            <a:r>
              <a:rPr sz="550" dirty="0">
                <a:solidFill>
                  <a:srgbClr val="FF0000"/>
                </a:solidFill>
                <a:latin typeface="Trebuchet MS"/>
                <a:cs typeface="Trebuchet MS"/>
              </a:rPr>
              <a:t>raise</a:t>
            </a:r>
            <a:r>
              <a:rPr sz="550" spc="-30" dirty="0">
                <a:solidFill>
                  <a:srgbClr val="FF0000"/>
                </a:solidFill>
                <a:latin typeface="Trebuchet MS"/>
                <a:cs typeface="Trebuchet MS"/>
              </a:rPr>
              <a:t> </a:t>
            </a:r>
            <a:r>
              <a:rPr sz="550" spc="-10" dirty="0">
                <a:solidFill>
                  <a:srgbClr val="FF0000"/>
                </a:solidFill>
                <a:latin typeface="Trebuchet MS"/>
                <a:cs typeface="Trebuchet MS"/>
              </a:rPr>
              <a:t>capital</a:t>
            </a:r>
            <a:endParaRPr sz="550" dirty="0">
              <a:solidFill>
                <a:srgbClr val="FF0000"/>
              </a:solidFill>
              <a:latin typeface="Trebuchet MS"/>
              <a:cs typeface="Trebuchet MS"/>
            </a:endParaRPr>
          </a:p>
        </p:txBody>
      </p:sp>
      <p:sp>
        <p:nvSpPr>
          <p:cNvPr id="1122" name="object 130">
            <a:extLst>
              <a:ext uri="{FF2B5EF4-FFF2-40B4-BE49-F238E27FC236}">
                <a16:creationId xmlns:a16="http://schemas.microsoft.com/office/drawing/2014/main" id="{619ED161-88DA-5EB6-3C73-A3E59F31D56E}"/>
              </a:ext>
            </a:extLst>
          </p:cNvPr>
          <p:cNvSpPr txBox="1"/>
          <p:nvPr/>
        </p:nvSpPr>
        <p:spPr>
          <a:xfrm rot="5400000">
            <a:off x="6803460" y="1264149"/>
            <a:ext cx="182880" cy="1174115"/>
          </a:xfrm>
          <a:prstGeom prst="rect">
            <a:avLst/>
          </a:prstGeom>
        </p:spPr>
        <p:txBody>
          <a:bodyPr vert="vert270" wrap="square" lIns="0" tIns="0" rIns="0" bIns="0" rtlCol="0">
            <a:spAutoFit/>
          </a:bodyPr>
          <a:lstStyle/>
          <a:p>
            <a:pPr marR="20320" algn="r">
              <a:lnSpc>
                <a:spcPts val="625"/>
              </a:lnSpc>
            </a:pPr>
            <a:r>
              <a:rPr sz="550" spc="55" dirty="0">
                <a:solidFill>
                  <a:srgbClr val="414042"/>
                </a:solidFill>
                <a:latin typeface="Trebuchet MS"/>
                <a:cs typeface="Trebuchet MS"/>
              </a:rPr>
              <a:t>US</a:t>
            </a:r>
            <a:r>
              <a:rPr sz="550" spc="-10" dirty="0">
                <a:solidFill>
                  <a:srgbClr val="414042"/>
                </a:solidFill>
                <a:latin typeface="Trebuchet MS"/>
                <a:cs typeface="Trebuchet MS"/>
              </a:rPr>
              <a:t> </a:t>
            </a:r>
            <a:r>
              <a:rPr sz="550" dirty="0">
                <a:solidFill>
                  <a:srgbClr val="414042"/>
                </a:solidFill>
                <a:latin typeface="Trebuchet MS"/>
                <a:cs typeface="Trebuchet MS"/>
              </a:rPr>
              <a:t>CPI</a:t>
            </a:r>
            <a:r>
              <a:rPr sz="550" spc="-10" dirty="0">
                <a:solidFill>
                  <a:srgbClr val="414042"/>
                </a:solidFill>
                <a:latin typeface="Trebuchet MS"/>
                <a:cs typeface="Trebuchet MS"/>
              </a:rPr>
              <a:t> </a:t>
            </a:r>
            <a:r>
              <a:rPr sz="550" dirty="0">
                <a:solidFill>
                  <a:srgbClr val="414042"/>
                </a:solidFill>
                <a:latin typeface="Trebuchet MS"/>
                <a:cs typeface="Trebuchet MS"/>
              </a:rPr>
              <a:t>rose</a:t>
            </a:r>
            <a:r>
              <a:rPr sz="550" spc="-10" dirty="0">
                <a:solidFill>
                  <a:srgbClr val="414042"/>
                </a:solidFill>
                <a:latin typeface="Trebuchet MS"/>
                <a:cs typeface="Trebuchet MS"/>
              </a:rPr>
              <a:t> at </a:t>
            </a:r>
            <a:r>
              <a:rPr sz="550" dirty="0">
                <a:solidFill>
                  <a:srgbClr val="414042"/>
                </a:solidFill>
                <a:latin typeface="Trebuchet MS"/>
                <a:cs typeface="Trebuchet MS"/>
              </a:rPr>
              <a:t>6.4</a:t>
            </a:r>
            <a:r>
              <a:rPr sz="550" spc="-10" dirty="0">
                <a:solidFill>
                  <a:srgbClr val="414042"/>
                </a:solidFill>
                <a:latin typeface="Trebuchet MS"/>
                <a:cs typeface="Trebuchet MS"/>
              </a:rPr>
              <a:t> </a:t>
            </a:r>
            <a:r>
              <a:rPr sz="550" spc="180" dirty="0">
                <a:solidFill>
                  <a:srgbClr val="414042"/>
                </a:solidFill>
                <a:latin typeface="Trebuchet MS"/>
                <a:cs typeface="Trebuchet MS"/>
              </a:rPr>
              <a:t>%</a:t>
            </a:r>
            <a:r>
              <a:rPr sz="550" spc="-10" dirty="0">
                <a:solidFill>
                  <a:srgbClr val="414042"/>
                </a:solidFill>
                <a:latin typeface="Trebuchet MS"/>
                <a:cs typeface="Trebuchet MS"/>
              </a:rPr>
              <a:t> in </a:t>
            </a:r>
            <a:r>
              <a:rPr sz="550" dirty="0">
                <a:solidFill>
                  <a:srgbClr val="414042"/>
                </a:solidFill>
                <a:latin typeface="Trebuchet MS"/>
                <a:cs typeface="Trebuchet MS"/>
              </a:rPr>
              <a:t>January</a:t>
            </a:r>
            <a:r>
              <a:rPr sz="550" spc="155" dirty="0">
                <a:solidFill>
                  <a:srgbClr val="414042"/>
                </a:solidFill>
                <a:latin typeface="Trebuchet MS"/>
                <a:cs typeface="Trebuchet MS"/>
              </a:rPr>
              <a:t> </a:t>
            </a:r>
            <a:r>
              <a:rPr sz="550" spc="-25" dirty="0">
                <a:solidFill>
                  <a:srgbClr val="414042"/>
                </a:solidFill>
                <a:latin typeface="Trebuchet MS"/>
                <a:cs typeface="Trebuchet MS"/>
              </a:rPr>
              <a:t>y/y</a:t>
            </a:r>
            <a:endParaRPr sz="550">
              <a:latin typeface="Trebuchet MS"/>
              <a:cs typeface="Trebuchet MS"/>
            </a:endParaRPr>
          </a:p>
          <a:p>
            <a:pPr marR="5080" algn="r">
              <a:lnSpc>
                <a:spcPct val="100000"/>
              </a:lnSpc>
            </a:pPr>
            <a:r>
              <a:rPr sz="550" dirty="0">
                <a:solidFill>
                  <a:srgbClr val="414042"/>
                </a:solidFill>
                <a:latin typeface="Trebuchet MS"/>
                <a:cs typeface="Trebuchet MS"/>
              </a:rPr>
              <a:t>a</a:t>
            </a:r>
            <a:r>
              <a:rPr sz="550" spc="-25" dirty="0">
                <a:solidFill>
                  <a:srgbClr val="414042"/>
                </a:solidFill>
                <a:latin typeface="Trebuchet MS"/>
                <a:cs typeface="Trebuchet MS"/>
              </a:rPr>
              <a:t> </a:t>
            </a:r>
            <a:r>
              <a:rPr sz="550" dirty="0">
                <a:solidFill>
                  <a:srgbClr val="414042"/>
                </a:solidFill>
                <a:latin typeface="Trebuchet MS"/>
                <a:cs typeface="Trebuchet MS"/>
              </a:rPr>
              <a:t>smaller</a:t>
            </a:r>
            <a:r>
              <a:rPr sz="550" spc="-20" dirty="0">
                <a:solidFill>
                  <a:srgbClr val="414042"/>
                </a:solidFill>
                <a:latin typeface="Trebuchet MS"/>
                <a:cs typeface="Trebuchet MS"/>
              </a:rPr>
              <a:t> </a:t>
            </a:r>
            <a:r>
              <a:rPr sz="550" dirty="0">
                <a:solidFill>
                  <a:srgbClr val="414042"/>
                </a:solidFill>
                <a:latin typeface="Trebuchet MS"/>
                <a:cs typeface="Trebuchet MS"/>
              </a:rPr>
              <a:t>decline</a:t>
            </a:r>
            <a:r>
              <a:rPr sz="550" spc="-25" dirty="0">
                <a:solidFill>
                  <a:srgbClr val="414042"/>
                </a:solidFill>
                <a:latin typeface="Trebuchet MS"/>
                <a:cs typeface="Trebuchet MS"/>
              </a:rPr>
              <a:t> </a:t>
            </a:r>
            <a:r>
              <a:rPr sz="550" dirty="0">
                <a:solidFill>
                  <a:srgbClr val="414042"/>
                </a:solidFill>
                <a:latin typeface="Trebuchet MS"/>
                <a:cs typeface="Trebuchet MS"/>
              </a:rPr>
              <a:t>than</a:t>
            </a:r>
            <a:r>
              <a:rPr sz="550" spc="-20" dirty="0">
                <a:solidFill>
                  <a:srgbClr val="414042"/>
                </a:solidFill>
                <a:latin typeface="Trebuchet MS"/>
                <a:cs typeface="Trebuchet MS"/>
              </a:rPr>
              <a:t> </a:t>
            </a:r>
            <a:r>
              <a:rPr sz="550" spc="-10" dirty="0">
                <a:solidFill>
                  <a:srgbClr val="414042"/>
                </a:solidFill>
                <a:latin typeface="Trebuchet MS"/>
                <a:cs typeface="Trebuchet MS"/>
              </a:rPr>
              <a:t>expected</a:t>
            </a:r>
            <a:endParaRPr sz="550">
              <a:latin typeface="Trebuchet MS"/>
              <a:cs typeface="Trebuchet MS"/>
            </a:endParaRPr>
          </a:p>
        </p:txBody>
      </p:sp>
      <p:sp>
        <p:nvSpPr>
          <p:cNvPr id="1123" name="object 131">
            <a:extLst>
              <a:ext uri="{FF2B5EF4-FFF2-40B4-BE49-F238E27FC236}">
                <a16:creationId xmlns:a16="http://schemas.microsoft.com/office/drawing/2014/main" id="{9A31C90F-2937-A4E3-70C8-914C04A189A8}"/>
              </a:ext>
            </a:extLst>
          </p:cNvPr>
          <p:cNvSpPr txBox="1"/>
          <p:nvPr/>
        </p:nvSpPr>
        <p:spPr>
          <a:xfrm rot="5400000">
            <a:off x="6901608" y="1246204"/>
            <a:ext cx="182880" cy="643890"/>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0.25</a:t>
            </a:r>
            <a:r>
              <a:rPr sz="550" spc="-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sp>
        <p:nvSpPr>
          <p:cNvPr id="1124" name="object 132">
            <a:extLst>
              <a:ext uri="{FF2B5EF4-FFF2-40B4-BE49-F238E27FC236}">
                <a16:creationId xmlns:a16="http://schemas.microsoft.com/office/drawing/2014/main" id="{26704803-E5AB-9FF8-DD31-61947D6A2F41}"/>
              </a:ext>
            </a:extLst>
          </p:cNvPr>
          <p:cNvSpPr txBox="1"/>
          <p:nvPr/>
        </p:nvSpPr>
        <p:spPr>
          <a:xfrm rot="5400000">
            <a:off x="7608736" y="2096527"/>
            <a:ext cx="266700" cy="6800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Bank</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30" dirty="0">
                <a:solidFill>
                  <a:srgbClr val="414042"/>
                </a:solidFill>
                <a:latin typeface="Trebuchet MS"/>
                <a:cs typeface="Trebuchet MS"/>
              </a:rPr>
              <a:t> </a:t>
            </a:r>
            <a:r>
              <a:rPr sz="550" dirty="0">
                <a:solidFill>
                  <a:srgbClr val="414042"/>
                </a:solidFill>
                <a:latin typeface="Trebuchet MS"/>
                <a:cs typeface="Trebuchet MS"/>
              </a:rPr>
              <a:t>England</a:t>
            </a:r>
            <a:r>
              <a:rPr sz="550" spc="25" dirty="0">
                <a:solidFill>
                  <a:srgbClr val="414042"/>
                </a:solidFill>
                <a:latin typeface="Trebuchet MS"/>
                <a:cs typeface="Trebuchet MS"/>
              </a:rPr>
              <a:t> </a:t>
            </a:r>
            <a:r>
              <a:rPr sz="550" spc="-25" dirty="0">
                <a:solidFill>
                  <a:srgbClr val="414042"/>
                </a:solidFill>
                <a:latin typeface="Trebuchet MS"/>
                <a:cs typeface="Trebuchet MS"/>
              </a:rPr>
              <a:t>ups</a:t>
            </a:r>
            <a:endParaRPr sz="550" dirty="0">
              <a:latin typeface="Trebuchet MS"/>
              <a:cs typeface="Trebuchet MS"/>
            </a:endParaRPr>
          </a:p>
          <a:p>
            <a:pPr marL="12700">
              <a:lnSpc>
                <a:spcPct val="100000"/>
              </a:lnSpc>
            </a:pPr>
            <a:r>
              <a:rPr sz="550" spc="-10" dirty="0">
                <a:solidFill>
                  <a:srgbClr val="414042"/>
                </a:solidFill>
                <a:latin typeface="Trebuchet MS"/>
                <a:cs typeface="Trebuchet MS"/>
              </a:rPr>
              <a:t>interest</a:t>
            </a:r>
            <a:r>
              <a:rPr sz="550" spc="5" dirty="0">
                <a:solidFill>
                  <a:srgbClr val="414042"/>
                </a:solidFill>
                <a:latin typeface="Trebuchet MS"/>
                <a:cs typeface="Trebuchet MS"/>
              </a:rPr>
              <a:t> </a:t>
            </a:r>
            <a:r>
              <a:rPr sz="550" dirty="0">
                <a:solidFill>
                  <a:srgbClr val="414042"/>
                </a:solidFill>
                <a:latin typeface="Trebuchet MS"/>
                <a:cs typeface="Trebuchet MS"/>
              </a:rPr>
              <a:t>rates</a:t>
            </a:r>
            <a:r>
              <a:rPr sz="550" spc="10" dirty="0">
                <a:solidFill>
                  <a:srgbClr val="414042"/>
                </a:solidFill>
                <a:latin typeface="Trebuchet MS"/>
                <a:cs typeface="Trebuchet MS"/>
              </a:rPr>
              <a:t> </a:t>
            </a:r>
            <a:r>
              <a:rPr sz="550" spc="-25" dirty="0">
                <a:solidFill>
                  <a:srgbClr val="414042"/>
                </a:solidFill>
                <a:latin typeface="Trebuchet MS"/>
                <a:cs typeface="Trebuchet MS"/>
              </a:rPr>
              <a:t>by</a:t>
            </a:r>
            <a:endParaRPr sz="550" dirty="0">
              <a:latin typeface="Trebuchet MS"/>
              <a:cs typeface="Trebuchet MS"/>
            </a:endParaRPr>
          </a:p>
          <a:p>
            <a:pPr marL="12700">
              <a:lnSpc>
                <a:spcPct val="100000"/>
              </a:lnSpc>
            </a:pPr>
            <a:r>
              <a:rPr sz="550" dirty="0">
                <a:solidFill>
                  <a:srgbClr val="414042"/>
                </a:solidFill>
                <a:latin typeface="Trebuchet MS"/>
                <a:cs typeface="Trebuchet MS"/>
              </a:rPr>
              <a:t>0.5</a:t>
            </a:r>
            <a:r>
              <a:rPr sz="550" spc="-15" dirty="0">
                <a:solidFill>
                  <a:srgbClr val="414042"/>
                </a:solidFill>
                <a:latin typeface="Trebuchet MS"/>
                <a:cs typeface="Trebuchet MS"/>
              </a:rPr>
              <a:t> </a:t>
            </a:r>
            <a:r>
              <a:rPr sz="550" dirty="0">
                <a:solidFill>
                  <a:srgbClr val="414042"/>
                </a:solidFill>
                <a:latin typeface="Trebuchet MS"/>
                <a:cs typeface="Trebuchet MS"/>
              </a:rPr>
              <a:t>points</a:t>
            </a:r>
            <a:r>
              <a:rPr sz="550" spc="-15" dirty="0">
                <a:solidFill>
                  <a:srgbClr val="414042"/>
                </a:solidFill>
                <a:latin typeface="Trebuchet MS"/>
                <a:cs typeface="Trebuchet MS"/>
              </a:rPr>
              <a:t> </a:t>
            </a:r>
            <a:r>
              <a:rPr sz="550" dirty="0">
                <a:solidFill>
                  <a:srgbClr val="414042"/>
                </a:solidFill>
                <a:latin typeface="Trebuchet MS"/>
                <a:cs typeface="Trebuchet MS"/>
              </a:rPr>
              <a:t>to</a:t>
            </a:r>
            <a:r>
              <a:rPr sz="550" spc="-15" dirty="0">
                <a:solidFill>
                  <a:srgbClr val="414042"/>
                </a:solidFill>
                <a:latin typeface="Trebuchet MS"/>
                <a:cs typeface="Trebuchet MS"/>
              </a:rPr>
              <a:t> </a:t>
            </a:r>
            <a:r>
              <a:rPr sz="550" spc="85" dirty="0">
                <a:solidFill>
                  <a:srgbClr val="414042"/>
                </a:solidFill>
                <a:latin typeface="Trebuchet MS"/>
                <a:cs typeface="Trebuchet MS"/>
              </a:rPr>
              <a:t>4%</a:t>
            </a:r>
            <a:endParaRPr sz="550" dirty="0">
              <a:latin typeface="Trebuchet MS"/>
              <a:cs typeface="Trebuchet MS"/>
            </a:endParaRPr>
          </a:p>
        </p:txBody>
      </p:sp>
      <p:sp>
        <p:nvSpPr>
          <p:cNvPr id="1125" name="object 133">
            <a:extLst>
              <a:ext uri="{FF2B5EF4-FFF2-40B4-BE49-F238E27FC236}">
                <a16:creationId xmlns:a16="http://schemas.microsoft.com/office/drawing/2014/main" id="{BD6B2E39-2A5C-9A4B-D545-C02B2DC6A95E}"/>
              </a:ext>
            </a:extLst>
          </p:cNvPr>
          <p:cNvSpPr txBox="1"/>
          <p:nvPr/>
        </p:nvSpPr>
        <p:spPr>
          <a:xfrm rot="5400000">
            <a:off x="5040852" y="1521772"/>
            <a:ext cx="350520" cy="958215"/>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German</a:t>
            </a:r>
            <a:r>
              <a:rPr sz="550" spc="30" dirty="0">
                <a:solidFill>
                  <a:srgbClr val="414042"/>
                </a:solidFill>
                <a:latin typeface="Trebuchet MS"/>
                <a:cs typeface="Trebuchet MS"/>
              </a:rPr>
              <a:t> </a:t>
            </a:r>
            <a:r>
              <a:rPr sz="550" spc="-10" dirty="0">
                <a:solidFill>
                  <a:srgbClr val="414042"/>
                </a:solidFill>
                <a:latin typeface="Trebuchet MS"/>
                <a:cs typeface="Trebuchet MS"/>
              </a:rPr>
              <a:t>government</a:t>
            </a:r>
            <a:endParaRPr sz="550">
              <a:latin typeface="Trebuchet MS"/>
              <a:cs typeface="Trebuchet MS"/>
            </a:endParaRPr>
          </a:p>
          <a:p>
            <a:pPr marL="12700" marR="5080" indent="-635" algn="ctr">
              <a:lnSpc>
                <a:spcPct val="100000"/>
              </a:lnSpc>
            </a:pPr>
            <a:r>
              <a:rPr sz="550" dirty="0">
                <a:solidFill>
                  <a:srgbClr val="414042"/>
                </a:solidFill>
                <a:latin typeface="Trebuchet MS"/>
                <a:cs typeface="Trebuchet MS"/>
              </a:rPr>
              <a:t>removes</a:t>
            </a:r>
            <a:r>
              <a:rPr sz="550" spc="5" dirty="0">
                <a:solidFill>
                  <a:srgbClr val="414042"/>
                </a:solidFill>
                <a:latin typeface="Trebuchet MS"/>
                <a:cs typeface="Trebuchet MS"/>
              </a:rPr>
              <a:t> </a:t>
            </a:r>
            <a:r>
              <a:rPr sz="550" dirty="0">
                <a:solidFill>
                  <a:srgbClr val="414042"/>
                </a:solidFill>
                <a:latin typeface="Trebuchet MS"/>
                <a:cs typeface="Trebuchet MS"/>
              </a:rPr>
              <a:t>the</a:t>
            </a:r>
            <a:r>
              <a:rPr sz="550" spc="10" dirty="0">
                <a:solidFill>
                  <a:srgbClr val="414042"/>
                </a:solidFill>
                <a:latin typeface="Trebuchet MS"/>
                <a:cs typeface="Trebuchet MS"/>
              </a:rPr>
              <a:t> </a:t>
            </a:r>
            <a:r>
              <a:rPr sz="550" dirty="0">
                <a:solidFill>
                  <a:srgbClr val="414042"/>
                </a:solidFill>
                <a:latin typeface="Trebuchet MS"/>
                <a:cs typeface="Trebuchet MS"/>
              </a:rPr>
              <a:t>margin</a:t>
            </a:r>
            <a:r>
              <a:rPr sz="550" spc="5" dirty="0">
                <a:solidFill>
                  <a:srgbClr val="414042"/>
                </a:solidFill>
                <a:latin typeface="Trebuchet MS"/>
                <a:cs typeface="Trebuchet MS"/>
              </a:rPr>
              <a:t> </a:t>
            </a:r>
            <a:r>
              <a:rPr sz="550" spc="-25" dirty="0">
                <a:solidFill>
                  <a:srgbClr val="414042"/>
                </a:solidFill>
                <a:latin typeface="Trebuchet MS"/>
                <a:cs typeface="Trebuchet MS"/>
              </a:rPr>
              <a:t>tax</a:t>
            </a:r>
            <a:r>
              <a:rPr sz="550" spc="500" dirty="0">
                <a:solidFill>
                  <a:srgbClr val="414042"/>
                </a:solidFill>
                <a:latin typeface="Trebuchet MS"/>
                <a:cs typeface="Trebuchet MS"/>
              </a:rPr>
              <a:t> </a:t>
            </a:r>
            <a:r>
              <a:rPr sz="550" spc="-10" dirty="0">
                <a:solidFill>
                  <a:srgbClr val="414042"/>
                </a:solidFill>
                <a:latin typeface="Trebuchet MS"/>
                <a:cs typeface="Trebuchet MS"/>
              </a:rPr>
              <a:t>treatment that</a:t>
            </a:r>
            <a:r>
              <a:rPr sz="550" spc="-5" dirty="0">
                <a:solidFill>
                  <a:srgbClr val="414042"/>
                </a:solidFill>
                <a:latin typeface="Trebuchet MS"/>
                <a:cs typeface="Trebuchet MS"/>
              </a:rPr>
              <a:t> </a:t>
            </a:r>
            <a:r>
              <a:rPr sz="550" dirty="0">
                <a:solidFill>
                  <a:srgbClr val="414042"/>
                </a:solidFill>
                <a:latin typeface="Trebuchet MS"/>
                <a:cs typeface="Trebuchet MS"/>
              </a:rPr>
              <a:t>had</a:t>
            </a:r>
            <a:r>
              <a:rPr sz="550" spc="-5" dirty="0">
                <a:solidFill>
                  <a:srgbClr val="414042"/>
                </a:solidFill>
                <a:latin typeface="Trebuchet MS"/>
                <a:cs typeface="Trebuchet MS"/>
              </a:rPr>
              <a:t> </a:t>
            </a:r>
            <a:r>
              <a:rPr sz="550" dirty="0">
                <a:solidFill>
                  <a:srgbClr val="414042"/>
                </a:solidFill>
                <a:latin typeface="Trebuchet MS"/>
                <a:cs typeface="Trebuchet MS"/>
              </a:rPr>
              <a:t>applied</a:t>
            </a:r>
            <a:r>
              <a:rPr sz="550" spc="-5" dirty="0">
                <a:solidFill>
                  <a:srgbClr val="414042"/>
                </a:solidFill>
                <a:latin typeface="Trebuchet MS"/>
                <a:cs typeface="Trebuchet MS"/>
              </a:rPr>
              <a:t> </a:t>
            </a:r>
            <a:r>
              <a:rPr sz="550" spc="-25" dirty="0">
                <a:solidFill>
                  <a:srgbClr val="414042"/>
                </a:solidFill>
                <a:latin typeface="Trebuchet MS"/>
                <a:cs typeface="Trebuchet MS"/>
              </a:rPr>
              <a:t>to</a:t>
            </a:r>
            <a:r>
              <a:rPr sz="550" spc="500" dirty="0">
                <a:solidFill>
                  <a:srgbClr val="414042"/>
                </a:solidFill>
                <a:latin typeface="Trebuchet MS"/>
                <a:cs typeface="Trebuchet MS"/>
              </a:rPr>
              <a:t> </a:t>
            </a:r>
            <a:r>
              <a:rPr sz="550" dirty="0">
                <a:solidFill>
                  <a:srgbClr val="414042"/>
                </a:solidFill>
                <a:latin typeface="Trebuchet MS"/>
                <a:cs typeface="Trebuchet MS"/>
              </a:rPr>
              <a:t>non-EU</a:t>
            </a:r>
            <a:r>
              <a:rPr sz="550" spc="20" dirty="0">
                <a:solidFill>
                  <a:srgbClr val="414042"/>
                </a:solidFill>
                <a:latin typeface="Trebuchet MS"/>
                <a:cs typeface="Trebuchet MS"/>
              </a:rPr>
              <a:t> </a:t>
            </a:r>
            <a:r>
              <a:rPr sz="550" dirty="0">
                <a:solidFill>
                  <a:srgbClr val="414042"/>
                </a:solidFill>
                <a:latin typeface="Trebuchet MS"/>
                <a:cs typeface="Trebuchet MS"/>
              </a:rPr>
              <a:t>silver</a:t>
            </a:r>
            <a:r>
              <a:rPr sz="550" spc="20" dirty="0">
                <a:solidFill>
                  <a:srgbClr val="414042"/>
                </a:solidFill>
                <a:latin typeface="Trebuchet MS"/>
                <a:cs typeface="Trebuchet MS"/>
              </a:rPr>
              <a:t> </a:t>
            </a:r>
            <a:r>
              <a:rPr sz="550" spc="-10" dirty="0">
                <a:solidFill>
                  <a:srgbClr val="414042"/>
                </a:solidFill>
                <a:latin typeface="Trebuchet MS"/>
                <a:cs typeface="Trebuchet MS"/>
              </a:rPr>
              <a:t>bullion</a:t>
            </a:r>
            <a:r>
              <a:rPr sz="550" spc="20" dirty="0">
                <a:solidFill>
                  <a:srgbClr val="414042"/>
                </a:solidFill>
                <a:latin typeface="Trebuchet MS"/>
                <a:cs typeface="Trebuchet MS"/>
              </a:rPr>
              <a:t> </a:t>
            </a:r>
            <a:r>
              <a:rPr sz="550" spc="-10" dirty="0">
                <a:solidFill>
                  <a:srgbClr val="414042"/>
                </a:solidFill>
                <a:latin typeface="Trebuchet MS"/>
                <a:cs typeface="Trebuchet MS"/>
              </a:rPr>
              <a:t>coins</a:t>
            </a:r>
            <a:endParaRPr sz="550">
              <a:latin typeface="Trebuchet MS"/>
              <a:cs typeface="Trebuchet MS"/>
            </a:endParaRPr>
          </a:p>
        </p:txBody>
      </p:sp>
      <p:sp>
        <p:nvSpPr>
          <p:cNvPr id="1126" name="object 134">
            <a:extLst>
              <a:ext uri="{FF2B5EF4-FFF2-40B4-BE49-F238E27FC236}">
                <a16:creationId xmlns:a16="http://schemas.microsoft.com/office/drawing/2014/main" id="{16C95068-2D45-347B-38CD-62F04D6CFFDD}"/>
              </a:ext>
            </a:extLst>
          </p:cNvPr>
          <p:cNvSpPr txBox="1"/>
          <p:nvPr/>
        </p:nvSpPr>
        <p:spPr>
          <a:xfrm rot="5400000">
            <a:off x="6028538" y="1258421"/>
            <a:ext cx="266700" cy="7054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fourth</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27" name="object 135">
            <a:extLst>
              <a:ext uri="{FF2B5EF4-FFF2-40B4-BE49-F238E27FC236}">
                <a16:creationId xmlns:a16="http://schemas.microsoft.com/office/drawing/2014/main" id="{8E4BA54E-A0C3-8550-4282-002818070B74}"/>
              </a:ext>
            </a:extLst>
          </p:cNvPr>
          <p:cNvSpPr txBox="1"/>
          <p:nvPr/>
        </p:nvSpPr>
        <p:spPr>
          <a:xfrm rot="5400000">
            <a:off x="6577344" y="4112253"/>
            <a:ext cx="182880" cy="53276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China</a:t>
            </a:r>
            <a:r>
              <a:rPr sz="550" spc="-5" dirty="0">
                <a:solidFill>
                  <a:srgbClr val="414042"/>
                </a:solidFill>
                <a:latin typeface="Trebuchet MS"/>
                <a:cs typeface="Trebuchet MS"/>
              </a:rPr>
              <a:t> </a:t>
            </a:r>
            <a:r>
              <a:rPr sz="550" dirty="0">
                <a:solidFill>
                  <a:srgbClr val="414042"/>
                </a:solidFill>
                <a:latin typeface="Trebuchet MS"/>
                <a:cs typeface="Trebuchet MS"/>
              </a:rPr>
              <a:t>exits </a:t>
            </a:r>
            <a:r>
              <a:rPr sz="550" spc="-20" dirty="0">
                <a:solidFill>
                  <a:srgbClr val="414042"/>
                </a:solidFill>
                <a:latin typeface="Trebuchet MS"/>
                <a:cs typeface="Trebuchet MS"/>
              </a:rPr>
              <a:t>zero</a:t>
            </a:r>
            <a:endParaRPr sz="550">
              <a:latin typeface="Trebuchet MS"/>
              <a:cs typeface="Trebuchet MS"/>
            </a:endParaRPr>
          </a:p>
          <a:p>
            <a:pPr marL="12700">
              <a:lnSpc>
                <a:spcPct val="100000"/>
              </a:lnSpc>
            </a:pPr>
            <a:r>
              <a:rPr sz="550" dirty="0">
                <a:solidFill>
                  <a:srgbClr val="414042"/>
                </a:solidFill>
                <a:latin typeface="Trebuchet MS"/>
                <a:cs typeface="Trebuchet MS"/>
              </a:rPr>
              <a:t>COVID</a:t>
            </a:r>
            <a:r>
              <a:rPr sz="550" spc="140" dirty="0">
                <a:solidFill>
                  <a:srgbClr val="414042"/>
                </a:solidFill>
                <a:latin typeface="Trebuchet MS"/>
                <a:cs typeface="Trebuchet MS"/>
              </a:rPr>
              <a:t> </a:t>
            </a:r>
            <a:r>
              <a:rPr sz="550" spc="-10" dirty="0">
                <a:solidFill>
                  <a:srgbClr val="414042"/>
                </a:solidFill>
                <a:latin typeface="Trebuchet MS"/>
                <a:cs typeface="Trebuchet MS"/>
              </a:rPr>
              <a:t>policy</a:t>
            </a:r>
            <a:endParaRPr sz="550">
              <a:latin typeface="Trebuchet MS"/>
              <a:cs typeface="Trebuchet MS"/>
            </a:endParaRPr>
          </a:p>
        </p:txBody>
      </p:sp>
      <p:sp>
        <p:nvSpPr>
          <p:cNvPr id="1128" name="object 136">
            <a:extLst>
              <a:ext uri="{FF2B5EF4-FFF2-40B4-BE49-F238E27FC236}">
                <a16:creationId xmlns:a16="http://schemas.microsoft.com/office/drawing/2014/main" id="{5F7CECA7-B3AC-A21B-276D-8F96728801B6}"/>
              </a:ext>
            </a:extLst>
          </p:cNvPr>
          <p:cNvSpPr txBox="1"/>
          <p:nvPr/>
        </p:nvSpPr>
        <p:spPr>
          <a:xfrm rot="5400000">
            <a:off x="5554191" y="5243111"/>
            <a:ext cx="266700" cy="100076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Indian</a:t>
            </a:r>
            <a:r>
              <a:rPr sz="550" spc="-15" dirty="0">
                <a:solidFill>
                  <a:srgbClr val="414042"/>
                </a:solidFill>
                <a:latin typeface="Trebuchet MS"/>
                <a:cs typeface="Trebuchet MS"/>
              </a:rPr>
              <a:t> </a:t>
            </a:r>
            <a:r>
              <a:rPr sz="550" spc="-10" dirty="0">
                <a:solidFill>
                  <a:srgbClr val="414042"/>
                </a:solidFill>
                <a:latin typeface="Trebuchet MS"/>
                <a:cs typeface="Trebuchet MS"/>
              </a:rPr>
              <a:t>bullion market</a:t>
            </a:r>
            <a:endParaRPr sz="550">
              <a:latin typeface="Trebuchet MS"/>
              <a:cs typeface="Trebuchet MS"/>
            </a:endParaRPr>
          </a:p>
          <a:p>
            <a:pPr marL="12700">
              <a:lnSpc>
                <a:spcPct val="100000"/>
              </a:lnSpc>
            </a:pPr>
            <a:r>
              <a:rPr sz="550" dirty="0">
                <a:solidFill>
                  <a:srgbClr val="414042"/>
                </a:solidFill>
                <a:latin typeface="Trebuchet MS"/>
                <a:cs typeface="Trebuchet MS"/>
              </a:rPr>
              <a:t>trades</a:t>
            </a:r>
            <a:r>
              <a:rPr sz="550" spc="-15" dirty="0">
                <a:solidFill>
                  <a:srgbClr val="414042"/>
                </a:solidFill>
                <a:latin typeface="Trebuchet MS"/>
                <a:cs typeface="Trebuchet MS"/>
              </a:rPr>
              <a:t> </a:t>
            </a:r>
            <a:r>
              <a:rPr sz="550" spc="-10" dirty="0">
                <a:solidFill>
                  <a:srgbClr val="414042"/>
                </a:solidFill>
                <a:latin typeface="Trebuchet MS"/>
                <a:cs typeface="Trebuchet MS"/>
              </a:rPr>
              <a:t>at</a:t>
            </a:r>
            <a:r>
              <a:rPr sz="550" spc="-15" dirty="0">
                <a:solidFill>
                  <a:srgbClr val="414042"/>
                </a:solidFill>
                <a:latin typeface="Trebuchet MS"/>
                <a:cs typeface="Trebuchet MS"/>
              </a:rPr>
              <a:t> </a:t>
            </a:r>
            <a:r>
              <a:rPr sz="550" dirty="0">
                <a:solidFill>
                  <a:srgbClr val="414042"/>
                </a:solidFill>
                <a:latin typeface="Trebuchet MS"/>
                <a:cs typeface="Trebuchet MS"/>
              </a:rPr>
              <a:t>premium</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5" dirty="0">
                <a:solidFill>
                  <a:srgbClr val="414042"/>
                </a:solidFill>
                <a:latin typeface="Trebuchet MS"/>
                <a:cs typeface="Trebuchet MS"/>
              </a:rPr>
              <a:t> </a:t>
            </a:r>
            <a:r>
              <a:rPr sz="550" spc="-10" dirty="0">
                <a:solidFill>
                  <a:srgbClr val="414042"/>
                </a:solidFill>
                <a:latin typeface="Trebuchet MS"/>
                <a:cs typeface="Trebuchet MS"/>
              </a:rPr>
              <a:t>$1.01/oz,</a:t>
            </a:r>
            <a:endParaRPr sz="550">
              <a:latin typeface="Trebuchet MS"/>
              <a:cs typeface="Trebuchet MS"/>
            </a:endParaRPr>
          </a:p>
          <a:p>
            <a:pPr marL="12700">
              <a:lnSpc>
                <a:spcPct val="100000"/>
              </a:lnSpc>
            </a:pPr>
            <a:r>
              <a:rPr sz="550" dirty="0">
                <a:solidFill>
                  <a:srgbClr val="414042"/>
                </a:solidFill>
                <a:latin typeface="Trebuchet MS"/>
                <a:cs typeface="Trebuchet MS"/>
              </a:rPr>
              <a:t>its</a:t>
            </a:r>
            <a:r>
              <a:rPr sz="550" spc="35" dirty="0">
                <a:solidFill>
                  <a:srgbClr val="414042"/>
                </a:solidFill>
                <a:latin typeface="Trebuchet MS"/>
                <a:cs typeface="Trebuchet MS"/>
              </a:rPr>
              <a:t> </a:t>
            </a:r>
            <a:r>
              <a:rPr sz="550" dirty="0">
                <a:solidFill>
                  <a:srgbClr val="414042"/>
                </a:solidFill>
                <a:latin typeface="Trebuchet MS"/>
                <a:cs typeface="Trebuchet MS"/>
              </a:rPr>
              <a:t>highest</a:t>
            </a:r>
            <a:r>
              <a:rPr sz="550" spc="35" dirty="0">
                <a:solidFill>
                  <a:srgbClr val="414042"/>
                </a:solidFill>
                <a:latin typeface="Trebuchet MS"/>
                <a:cs typeface="Trebuchet MS"/>
              </a:rPr>
              <a:t> </a:t>
            </a:r>
            <a:r>
              <a:rPr sz="550" dirty="0">
                <a:solidFill>
                  <a:srgbClr val="414042"/>
                </a:solidFill>
                <a:latin typeface="Trebuchet MS"/>
                <a:cs typeface="Trebuchet MS"/>
              </a:rPr>
              <a:t>since</a:t>
            </a:r>
            <a:r>
              <a:rPr sz="550" spc="35" dirty="0">
                <a:solidFill>
                  <a:srgbClr val="414042"/>
                </a:solidFill>
                <a:latin typeface="Trebuchet MS"/>
                <a:cs typeface="Trebuchet MS"/>
              </a:rPr>
              <a:t> </a:t>
            </a:r>
            <a:r>
              <a:rPr sz="550" dirty="0">
                <a:solidFill>
                  <a:srgbClr val="414042"/>
                </a:solidFill>
                <a:latin typeface="Trebuchet MS"/>
                <a:cs typeface="Trebuchet MS"/>
              </a:rPr>
              <a:t>March</a:t>
            </a:r>
            <a:r>
              <a:rPr sz="550" spc="35" dirty="0">
                <a:solidFill>
                  <a:srgbClr val="414042"/>
                </a:solidFill>
                <a:latin typeface="Trebuchet MS"/>
                <a:cs typeface="Trebuchet MS"/>
              </a:rPr>
              <a:t> </a:t>
            </a:r>
            <a:r>
              <a:rPr sz="550" spc="-20" dirty="0">
                <a:solidFill>
                  <a:srgbClr val="414042"/>
                </a:solidFill>
                <a:latin typeface="Trebuchet MS"/>
                <a:cs typeface="Trebuchet MS"/>
              </a:rPr>
              <a:t>2020</a:t>
            </a:r>
            <a:endParaRPr sz="550">
              <a:latin typeface="Trebuchet MS"/>
              <a:cs typeface="Trebuchet MS"/>
            </a:endParaRPr>
          </a:p>
        </p:txBody>
      </p:sp>
      <p:sp>
        <p:nvSpPr>
          <p:cNvPr id="1129" name="object 137">
            <a:extLst>
              <a:ext uri="{FF2B5EF4-FFF2-40B4-BE49-F238E27FC236}">
                <a16:creationId xmlns:a16="http://schemas.microsoft.com/office/drawing/2014/main" id="{2196F4D4-AAB4-4D92-FE8E-59251B651D01}"/>
              </a:ext>
            </a:extLst>
          </p:cNvPr>
          <p:cNvSpPr txBox="1"/>
          <p:nvPr/>
        </p:nvSpPr>
        <p:spPr>
          <a:xfrm rot="5400000">
            <a:off x="6167960" y="4473280"/>
            <a:ext cx="350520" cy="79375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Indian</a:t>
            </a:r>
            <a:r>
              <a:rPr sz="550" spc="-35" dirty="0">
                <a:solidFill>
                  <a:srgbClr val="414042"/>
                </a:solidFill>
                <a:latin typeface="Trebuchet MS"/>
                <a:cs typeface="Trebuchet MS"/>
              </a:rPr>
              <a:t> </a:t>
            </a:r>
            <a:r>
              <a:rPr sz="550" dirty="0">
                <a:solidFill>
                  <a:srgbClr val="414042"/>
                </a:solidFill>
                <a:latin typeface="Trebuchet MS"/>
                <a:cs typeface="Trebuchet MS"/>
              </a:rPr>
              <a:t>ytd</a:t>
            </a:r>
            <a:r>
              <a:rPr sz="550" spc="-30" dirty="0">
                <a:solidFill>
                  <a:srgbClr val="414042"/>
                </a:solidFill>
                <a:latin typeface="Trebuchet MS"/>
                <a:cs typeface="Trebuchet MS"/>
              </a:rPr>
              <a:t> </a:t>
            </a:r>
            <a:r>
              <a:rPr sz="550" dirty="0">
                <a:solidFill>
                  <a:srgbClr val="414042"/>
                </a:solidFill>
                <a:latin typeface="Trebuchet MS"/>
                <a:cs typeface="Trebuchet MS"/>
              </a:rPr>
              <a:t>silver</a:t>
            </a:r>
            <a:r>
              <a:rPr sz="550" spc="-35" dirty="0">
                <a:solidFill>
                  <a:srgbClr val="414042"/>
                </a:solidFill>
                <a:latin typeface="Trebuchet MS"/>
                <a:cs typeface="Trebuchet MS"/>
              </a:rPr>
              <a:t> </a:t>
            </a:r>
            <a:r>
              <a:rPr sz="550" spc="-10" dirty="0">
                <a:solidFill>
                  <a:srgbClr val="414042"/>
                </a:solidFill>
                <a:latin typeface="Trebuchet MS"/>
                <a:cs typeface="Trebuchet MS"/>
              </a:rPr>
              <a:t>imports</a:t>
            </a:r>
            <a:endParaRPr sz="550">
              <a:latin typeface="Trebuchet MS"/>
              <a:cs typeface="Trebuchet MS"/>
            </a:endParaRPr>
          </a:p>
          <a:p>
            <a:pPr marL="12700" marR="215265">
              <a:lnSpc>
                <a:spcPct val="100000"/>
              </a:lnSpc>
            </a:pPr>
            <a:r>
              <a:rPr sz="550" dirty="0">
                <a:solidFill>
                  <a:srgbClr val="414042"/>
                </a:solidFill>
                <a:latin typeface="Trebuchet MS"/>
                <a:cs typeface="Trebuchet MS"/>
              </a:rPr>
              <a:t>by</a:t>
            </a:r>
            <a:r>
              <a:rPr sz="550" spc="70" dirty="0">
                <a:solidFill>
                  <a:srgbClr val="414042"/>
                </a:solidFill>
                <a:latin typeface="Trebuchet MS"/>
                <a:cs typeface="Trebuchet MS"/>
              </a:rPr>
              <a:t> </a:t>
            </a:r>
            <a:r>
              <a:rPr sz="550" dirty="0">
                <a:solidFill>
                  <a:srgbClr val="414042"/>
                </a:solidFill>
                <a:latin typeface="Trebuchet MS"/>
                <a:cs typeface="Trebuchet MS"/>
              </a:rPr>
              <a:t>end-</a:t>
            </a:r>
            <a:r>
              <a:rPr sz="550" spc="-10" dirty="0">
                <a:solidFill>
                  <a:srgbClr val="414042"/>
                </a:solidFill>
                <a:latin typeface="Trebuchet MS"/>
                <a:cs typeface="Trebuchet MS"/>
              </a:rPr>
              <a:t>October</a:t>
            </a:r>
            <a:r>
              <a:rPr sz="550" spc="500" dirty="0">
                <a:solidFill>
                  <a:srgbClr val="414042"/>
                </a:solidFill>
                <a:latin typeface="Trebuchet MS"/>
                <a:cs typeface="Trebuchet MS"/>
              </a:rPr>
              <a:t> </a:t>
            </a:r>
            <a:r>
              <a:rPr sz="550" dirty="0">
                <a:solidFill>
                  <a:srgbClr val="414042"/>
                </a:solidFill>
                <a:latin typeface="Trebuchet MS"/>
                <a:cs typeface="Trebuchet MS"/>
              </a:rPr>
              <a:t>reached</a:t>
            </a:r>
            <a:r>
              <a:rPr sz="550" spc="45" dirty="0">
                <a:solidFill>
                  <a:srgbClr val="414042"/>
                </a:solidFill>
                <a:latin typeface="Trebuchet MS"/>
                <a:cs typeface="Trebuchet MS"/>
              </a:rPr>
              <a:t> </a:t>
            </a:r>
            <a:r>
              <a:rPr sz="550" spc="-10" dirty="0">
                <a:solidFill>
                  <a:srgbClr val="414042"/>
                </a:solidFill>
                <a:latin typeface="Trebuchet MS"/>
                <a:cs typeface="Trebuchet MS"/>
              </a:rPr>
              <a:t>288Moz,</a:t>
            </a:r>
            <a:r>
              <a:rPr sz="550" spc="50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dirty="0">
                <a:solidFill>
                  <a:srgbClr val="414042"/>
                </a:solidFill>
                <a:latin typeface="Trebuchet MS"/>
                <a:cs typeface="Trebuchet MS"/>
              </a:rPr>
              <a:t>record</a:t>
            </a:r>
            <a:r>
              <a:rPr sz="550" spc="-15" dirty="0">
                <a:solidFill>
                  <a:srgbClr val="414042"/>
                </a:solidFill>
                <a:latin typeface="Trebuchet MS"/>
                <a:cs typeface="Trebuchet MS"/>
              </a:rPr>
              <a:t> </a:t>
            </a:r>
            <a:r>
              <a:rPr sz="550" spc="-20" dirty="0">
                <a:solidFill>
                  <a:srgbClr val="414042"/>
                </a:solidFill>
                <a:latin typeface="Trebuchet MS"/>
                <a:cs typeface="Trebuchet MS"/>
              </a:rPr>
              <a:t>high</a:t>
            </a:r>
            <a:endParaRPr sz="550">
              <a:latin typeface="Trebuchet MS"/>
              <a:cs typeface="Trebuchet MS"/>
            </a:endParaRPr>
          </a:p>
        </p:txBody>
      </p:sp>
      <p:grpSp>
        <p:nvGrpSpPr>
          <p:cNvPr id="1130" name="object 138">
            <a:extLst>
              <a:ext uri="{FF2B5EF4-FFF2-40B4-BE49-F238E27FC236}">
                <a16:creationId xmlns:a16="http://schemas.microsoft.com/office/drawing/2014/main" id="{E020FFC6-9AC9-8A7E-25FE-EB9DD5E92E1F}"/>
              </a:ext>
            </a:extLst>
          </p:cNvPr>
          <p:cNvGrpSpPr/>
          <p:nvPr/>
        </p:nvGrpSpPr>
        <p:grpSpPr>
          <a:xfrm rot="5400000">
            <a:off x="3188916" y="1505362"/>
            <a:ext cx="290195" cy="73660"/>
            <a:chOff x="1573898" y="6191110"/>
            <a:chExt cx="290195" cy="73660"/>
          </a:xfrm>
        </p:grpSpPr>
        <p:sp>
          <p:nvSpPr>
            <p:cNvPr id="1131" name="object 139">
              <a:extLst>
                <a:ext uri="{FF2B5EF4-FFF2-40B4-BE49-F238E27FC236}">
                  <a16:creationId xmlns:a16="http://schemas.microsoft.com/office/drawing/2014/main" id="{0D2EC869-6383-FD35-6D0B-CCC45FA9B528}"/>
                </a:ext>
              </a:extLst>
            </p:cNvPr>
            <p:cNvSpPr/>
            <p:nvPr/>
          </p:nvSpPr>
          <p:spPr>
            <a:xfrm>
              <a:off x="1681556" y="6215850"/>
              <a:ext cx="182245" cy="1270"/>
            </a:xfrm>
            <a:custGeom>
              <a:avLst/>
              <a:gdLst/>
              <a:ahLst/>
              <a:cxnLst/>
              <a:rect l="l" t="t" r="r" b="b"/>
              <a:pathLst>
                <a:path w="182244" h="1270">
                  <a:moveTo>
                    <a:pt x="182194" y="0"/>
                  </a:moveTo>
                  <a:lnTo>
                    <a:pt x="0" y="901"/>
                  </a:lnTo>
                </a:path>
              </a:pathLst>
            </a:custGeom>
            <a:solidFill>
              <a:srgbClr val="6D6E71"/>
            </a:solidFill>
          </p:spPr>
          <p:txBody>
            <a:bodyPr wrap="square" lIns="0" tIns="0" rIns="0" bIns="0" rtlCol="0"/>
            <a:lstStyle/>
            <a:p>
              <a:endParaRPr/>
            </a:p>
          </p:txBody>
        </p:sp>
        <p:sp>
          <p:nvSpPr>
            <p:cNvPr id="1132" name="object 140">
              <a:extLst>
                <a:ext uri="{FF2B5EF4-FFF2-40B4-BE49-F238E27FC236}">
                  <a16:creationId xmlns:a16="http://schemas.microsoft.com/office/drawing/2014/main" id="{61D46EF0-5157-0B3C-C7E4-CA842A3AF9FF}"/>
                </a:ext>
              </a:extLst>
            </p:cNvPr>
            <p:cNvSpPr/>
            <p:nvPr/>
          </p:nvSpPr>
          <p:spPr>
            <a:xfrm>
              <a:off x="1681556" y="6216053"/>
              <a:ext cx="139065" cy="1270"/>
            </a:xfrm>
            <a:custGeom>
              <a:avLst/>
              <a:gdLst/>
              <a:ahLst/>
              <a:cxnLst/>
              <a:rect l="l" t="t" r="r" b="b"/>
              <a:pathLst>
                <a:path w="139064" h="1270">
                  <a:moveTo>
                    <a:pt x="0" y="698"/>
                  </a:moveTo>
                  <a:lnTo>
                    <a:pt x="138696" y="0"/>
                  </a:lnTo>
                </a:path>
              </a:pathLst>
            </a:custGeom>
            <a:ln w="6159">
              <a:solidFill>
                <a:srgbClr val="777B7D"/>
              </a:solidFill>
            </a:ln>
          </p:spPr>
          <p:txBody>
            <a:bodyPr wrap="square" lIns="0" tIns="0" rIns="0" bIns="0" rtlCol="0"/>
            <a:lstStyle/>
            <a:p>
              <a:endParaRPr/>
            </a:p>
          </p:txBody>
        </p:sp>
        <p:sp>
          <p:nvSpPr>
            <p:cNvPr id="1133" name="object 141">
              <a:extLst>
                <a:ext uri="{FF2B5EF4-FFF2-40B4-BE49-F238E27FC236}">
                  <a16:creationId xmlns:a16="http://schemas.microsoft.com/office/drawing/2014/main" id="{F9453711-F88B-5D8E-51A2-3F6EDCAD5320}"/>
                </a:ext>
              </a:extLst>
            </p:cNvPr>
            <p:cNvSpPr/>
            <p:nvPr/>
          </p:nvSpPr>
          <p:spPr>
            <a:xfrm>
              <a:off x="1802345" y="6191110"/>
              <a:ext cx="61594" cy="50165"/>
            </a:xfrm>
            <a:custGeom>
              <a:avLst/>
              <a:gdLst/>
              <a:ahLst/>
              <a:cxnLst/>
              <a:rect l="l" t="t" r="r" b="b"/>
              <a:pathLst>
                <a:path w="61594" h="50164">
                  <a:moveTo>
                    <a:pt x="0" y="0"/>
                  </a:moveTo>
                  <a:lnTo>
                    <a:pt x="14668" y="24955"/>
                  </a:lnTo>
                  <a:lnTo>
                    <a:pt x="254" y="50076"/>
                  </a:lnTo>
                  <a:lnTo>
                    <a:pt x="61404" y="24726"/>
                  </a:lnTo>
                  <a:lnTo>
                    <a:pt x="0" y="0"/>
                  </a:lnTo>
                  <a:close/>
                </a:path>
              </a:pathLst>
            </a:custGeom>
            <a:solidFill>
              <a:srgbClr val="777B7D"/>
            </a:solidFill>
          </p:spPr>
          <p:txBody>
            <a:bodyPr wrap="square" lIns="0" tIns="0" rIns="0" bIns="0" rtlCol="0"/>
            <a:lstStyle/>
            <a:p>
              <a:endParaRPr/>
            </a:p>
          </p:txBody>
        </p:sp>
        <p:sp>
          <p:nvSpPr>
            <p:cNvPr id="1134" name="object 142">
              <a:extLst>
                <a:ext uri="{FF2B5EF4-FFF2-40B4-BE49-F238E27FC236}">
                  <a16:creationId xmlns:a16="http://schemas.microsoft.com/office/drawing/2014/main" id="{B8FB391D-9D39-BBA3-C53B-A15271C189E8}"/>
                </a:ext>
              </a:extLst>
            </p:cNvPr>
            <p:cNvSpPr/>
            <p:nvPr/>
          </p:nvSpPr>
          <p:spPr>
            <a:xfrm>
              <a:off x="1580057" y="620943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35" name="object 143">
              <a:extLst>
                <a:ext uri="{FF2B5EF4-FFF2-40B4-BE49-F238E27FC236}">
                  <a16:creationId xmlns:a16="http://schemas.microsoft.com/office/drawing/2014/main" id="{9C19416B-6547-1FD3-17CB-B81B18F5A326}"/>
                </a:ext>
              </a:extLst>
            </p:cNvPr>
            <p:cNvSpPr/>
            <p:nvPr/>
          </p:nvSpPr>
          <p:spPr>
            <a:xfrm>
              <a:off x="1580057" y="620943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36" name="object 144">
              <a:extLst>
                <a:ext uri="{FF2B5EF4-FFF2-40B4-BE49-F238E27FC236}">
                  <a16:creationId xmlns:a16="http://schemas.microsoft.com/office/drawing/2014/main" id="{D9599C14-3293-A7AC-74E6-2D380B4B09A4}"/>
                </a:ext>
              </a:extLst>
            </p:cNvPr>
            <p:cNvSpPr/>
            <p:nvPr/>
          </p:nvSpPr>
          <p:spPr>
            <a:xfrm>
              <a:off x="1580057" y="6209436"/>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37" name="object 145">
            <a:extLst>
              <a:ext uri="{FF2B5EF4-FFF2-40B4-BE49-F238E27FC236}">
                <a16:creationId xmlns:a16="http://schemas.microsoft.com/office/drawing/2014/main" id="{CAC93828-9267-F2CC-459C-F33BB7B640A8}"/>
              </a:ext>
            </a:extLst>
          </p:cNvPr>
          <p:cNvGrpSpPr/>
          <p:nvPr/>
        </p:nvGrpSpPr>
        <p:grpSpPr>
          <a:xfrm rot="5400000">
            <a:off x="3903405" y="1517744"/>
            <a:ext cx="314960" cy="73660"/>
            <a:chOff x="1573898" y="5464238"/>
            <a:chExt cx="314960" cy="73660"/>
          </a:xfrm>
        </p:grpSpPr>
        <p:sp>
          <p:nvSpPr>
            <p:cNvPr id="1138" name="object 146">
              <a:extLst>
                <a:ext uri="{FF2B5EF4-FFF2-40B4-BE49-F238E27FC236}">
                  <a16:creationId xmlns:a16="http://schemas.microsoft.com/office/drawing/2014/main" id="{3627AFC5-B09A-9C96-AED7-1B3B7A0ABED3}"/>
                </a:ext>
              </a:extLst>
            </p:cNvPr>
            <p:cNvSpPr/>
            <p:nvPr/>
          </p:nvSpPr>
          <p:spPr>
            <a:xfrm>
              <a:off x="1669237" y="5489028"/>
              <a:ext cx="219710" cy="1270"/>
            </a:xfrm>
            <a:custGeom>
              <a:avLst/>
              <a:gdLst/>
              <a:ahLst/>
              <a:cxnLst/>
              <a:rect l="l" t="t" r="r" b="b"/>
              <a:pathLst>
                <a:path w="219710" h="1270">
                  <a:moveTo>
                    <a:pt x="219151" y="0"/>
                  </a:moveTo>
                  <a:lnTo>
                    <a:pt x="0" y="901"/>
                  </a:lnTo>
                </a:path>
              </a:pathLst>
            </a:custGeom>
            <a:solidFill>
              <a:srgbClr val="6D6E71"/>
            </a:solidFill>
          </p:spPr>
          <p:txBody>
            <a:bodyPr wrap="square" lIns="0" tIns="0" rIns="0" bIns="0" rtlCol="0"/>
            <a:lstStyle/>
            <a:p>
              <a:endParaRPr/>
            </a:p>
          </p:txBody>
        </p:sp>
        <p:sp>
          <p:nvSpPr>
            <p:cNvPr id="1139" name="object 147">
              <a:extLst>
                <a:ext uri="{FF2B5EF4-FFF2-40B4-BE49-F238E27FC236}">
                  <a16:creationId xmlns:a16="http://schemas.microsoft.com/office/drawing/2014/main" id="{6D7F152D-2531-0F93-43A0-B91E8659BCA7}"/>
                </a:ext>
              </a:extLst>
            </p:cNvPr>
            <p:cNvSpPr/>
            <p:nvPr/>
          </p:nvSpPr>
          <p:spPr>
            <a:xfrm>
              <a:off x="1669237" y="5489194"/>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40" name="object 148">
              <a:extLst>
                <a:ext uri="{FF2B5EF4-FFF2-40B4-BE49-F238E27FC236}">
                  <a16:creationId xmlns:a16="http://schemas.microsoft.com/office/drawing/2014/main" id="{A2A51C2E-575C-A5C0-1781-EED87AF31D9F}"/>
                </a:ext>
              </a:extLst>
            </p:cNvPr>
            <p:cNvSpPr/>
            <p:nvPr/>
          </p:nvSpPr>
          <p:spPr>
            <a:xfrm>
              <a:off x="1827009" y="5464238"/>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41" name="object 149">
              <a:extLst>
                <a:ext uri="{FF2B5EF4-FFF2-40B4-BE49-F238E27FC236}">
                  <a16:creationId xmlns:a16="http://schemas.microsoft.com/office/drawing/2014/main" id="{2F3529CA-8E8E-B9B6-9CE9-41C507698462}"/>
                </a:ext>
              </a:extLst>
            </p:cNvPr>
            <p:cNvSpPr/>
            <p:nvPr/>
          </p:nvSpPr>
          <p:spPr>
            <a:xfrm>
              <a:off x="1580057" y="548317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42" name="object 150">
              <a:extLst>
                <a:ext uri="{FF2B5EF4-FFF2-40B4-BE49-F238E27FC236}">
                  <a16:creationId xmlns:a16="http://schemas.microsoft.com/office/drawing/2014/main" id="{56FB76FD-42D8-5751-136B-F1F433FCA988}"/>
                </a:ext>
              </a:extLst>
            </p:cNvPr>
            <p:cNvSpPr/>
            <p:nvPr/>
          </p:nvSpPr>
          <p:spPr>
            <a:xfrm>
              <a:off x="1580057" y="548317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43" name="object 151">
              <a:extLst>
                <a:ext uri="{FF2B5EF4-FFF2-40B4-BE49-F238E27FC236}">
                  <a16:creationId xmlns:a16="http://schemas.microsoft.com/office/drawing/2014/main" id="{8912CBD3-E10D-0CF8-CEF6-A9E1CEABB5D8}"/>
                </a:ext>
              </a:extLst>
            </p:cNvPr>
            <p:cNvSpPr/>
            <p:nvPr/>
          </p:nvSpPr>
          <p:spPr>
            <a:xfrm>
              <a:off x="1580057" y="5483174"/>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44" name="object 152">
            <a:extLst>
              <a:ext uri="{FF2B5EF4-FFF2-40B4-BE49-F238E27FC236}">
                <a16:creationId xmlns:a16="http://schemas.microsoft.com/office/drawing/2014/main" id="{11C61997-49BA-F593-B3FA-7A4E032DBEFD}"/>
              </a:ext>
            </a:extLst>
          </p:cNvPr>
          <p:cNvGrpSpPr/>
          <p:nvPr/>
        </p:nvGrpSpPr>
        <p:grpSpPr>
          <a:xfrm rot="5400000">
            <a:off x="4867780" y="1521237"/>
            <a:ext cx="314960" cy="66675"/>
            <a:chOff x="1573898" y="4503356"/>
            <a:chExt cx="314960" cy="66675"/>
          </a:xfrm>
        </p:grpSpPr>
        <p:sp>
          <p:nvSpPr>
            <p:cNvPr id="1145" name="object 153">
              <a:extLst>
                <a:ext uri="{FF2B5EF4-FFF2-40B4-BE49-F238E27FC236}">
                  <a16:creationId xmlns:a16="http://schemas.microsoft.com/office/drawing/2014/main" id="{CA10500A-D291-990F-021E-6FAAA16949FB}"/>
                </a:ext>
              </a:extLst>
            </p:cNvPr>
            <p:cNvSpPr/>
            <p:nvPr/>
          </p:nvSpPr>
          <p:spPr>
            <a:xfrm>
              <a:off x="1669237" y="4528146"/>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146" name="object 154">
              <a:extLst>
                <a:ext uri="{FF2B5EF4-FFF2-40B4-BE49-F238E27FC236}">
                  <a16:creationId xmlns:a16="http://schemas.microsoft.com/office/drawing/2014/main" id="{C30EECF6-950C-3F83-DCD1-975938F304C5}"/>
                </a:ext>
              </a:extLst>
            </p:cNvPr>
            <p:cNvSpPr/>
            <p:nvPr/>
          </p:nvSpPr>
          <p:spPr>
            <a:xfrm>
              <a:off x="1669237" y="4528312"/>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47" name="object 155">
              <a:extLst>
                <a:ext uri="{FF2B5EF4-FFF2-40B4-BE49-F238E27FC236}">
                  <a16:creationId xmlns:a16="http://schemas.microsoft.com/office/drawing/2014/main" id="{1AECEA24-5644-9BDC-99D6-F59FF060A314}"/>
                </a:ext>
              </a:extLst>
            </p:cNvPr>
            <p:cNvSpPr/>
            <p:nvPr/>
          </p:nvSpPr>
          <p:spPr>
            <a:xfrm>
              <a:off x="1827009" y="4503356"/>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48" name="object 156">
              <a:extLst>
                <a:ext uri="{FF2B5EF4-FFF2-40B4-BE49-F238E27FC236}">
                  <a16:creationId xmlns:a16="http://schemas.microsoft.com/office/drawing/2014/main" id="{D8B885B0-2F59-A306-3131-31835EC5BB43}"/>
                </a:ext>
              </a:extLst>
            </p:cNvPr>
            <p:cNvSpPr/>
            <p:nvPr/>
          </p:nvSpPr>
          <p:spPr>
            <a:xfrm>
              <a:off x="1580057" y="451515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49" name="object 157">
              <a:extLst>
                <a:ext uri="{FF2B5EF4-FFF2-40B4-BE49-F238E27FC236}">
                  <a16:creationId xmlns:a16="http://schemas.microsoft.com/office/drawing/2014/main" id="{EFE2A15A-3535-F388-BC43-A59BC1C5B7EF}"/>
                </a:ext>
              </a:extLst>
            </p:cNvPr>
            <p:cNvSpPr/>
            <p:nvPr/>
          </p:nvSpPr>
          <p:spPr>
            <a:xfrm>
              <a:off x="1580057" y="451515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50" name="object 158">
              <a:extLst>
                <a:ext uri="{FF2B5EF4-FFF2-40B4-BE49-F238E27FC236}">
                  <a16:creationId xmlns:a16="http://schemas.microsoft.com/office/drawing/2014/main" id="{35909062-A66B-DCA1-D222-1EF9EC0D25C7}"/>
                </a:ext>
              </a:extLst>
            </p:cNvPr>
            <p:cNvSpPr/>
            <p:nvPr/>
          </p:nvSpPr>
          <p:spPr>
            <a:xfrm>
              <a:off x="1580057" y="4515154"/>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51" name="object 159">
            <a:extLst>
              <a:ext uri="{FF2B5EF4-FFF2-40B4-BE49-F238E27FC236}">
                <a16:creationId xmlns:a16="http://schemas.microsoft.com/office/drawing/2014/main" id="{1AFAD3CB-C0C8-085F-E182-DA9B4BBC0980}"/>
              </a:ext>
            </a:extLst>
          </p:cNvPr>
          <p:cNvGrpSpPr/>
          <p:nvPr/>
        </p:nvGrpSpPr>
        <p:grpSpPr>
          <a:xfrm rot="5400000">
            <a:off x="5600252" y="1514569"/>
            <a:ext cx="314960" cy="80010"/>
            <a:chOff x="1573898" y="3764216"/>
            <a:chExt cx="314960" cy="80010"/>
          </a:xfrm>
        </p:grpSpPr>
        <p:sp>
          <p:nvSpPr>
            <p:cNvPr id="1152" name="object 160">
              <a:extLst>
                <a:ext uri="{FF2B5EF4-FFF2-40B4-BE49-F238E27FC236}">
                  <a16:creationId xmlns:a16="http://schemas.microsoft.com/office/drawing/2014/main" id="{FC09CCA3-FB2D-A87F-84F4-7BB9A07351EB}"/>
                </a:ext>
              </a:extLst>
            </p:cNvPr>
            <p:cNvSpPr/>
            <p:nvPr/>
          </p:nvSpPr>
          <p:spPr>
            <a:xfrm>
              <a:off x="1669237" y="3788994"/>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153" name="object 161">
              <a:extLst>
                <a:ext uri="{FF2B5EF4-FFF2-40B4-BE49-F238E27FC236}">
                  <a16:creationId xmlns:a16="http://schemas.microsoft.com/office/drawing/2014/main" id="{314DC67C-1A9D-F075-4FD9-3A094BE64826}"/>
                </a:ext>
              </a:extLst>
            </p:cNvPr>
            <p:cNvSpPr/>
            <p:nvPr/>
          </p:nvSpPr>
          <p:spPr>
            <a:xfrm>
              <a:off x="1669237" y="3789171"/>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54" name="object 162">
              <a:extLst>
                <a:ext uri="{FF2B5EF4-FFF2-40B4-BE49-F238E27FC236}">
                  <a16:creationId xmlns:a16="http://schemas.microsoft.com/office/drawing/2014/main" id="{8102EDC1-0C47-F602-48EE-19343370E41D}"/>
                </a:ext>
              </a:extLst>
            </p:cNvPr>
            <p:cNvSpPr/>
            <p:nvPr/>
          </p:nvSpPr>
          <p:spPr>
            <a:xfrm>
              <a:off x="1827009" y="3764216"/>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55" name="object 163">
              <a:extLst>
                <a:ext uri="{FF2B5EF4-FFF2-40B4-BE49-F238E27FC236}">
                  <a16:creationId xmlns:a16="http://schemas.microsoft.com/office/drawing/2014/main" id="{33159794-356B-F407-9786-7E948E60B334}"/>
                </a:ext>
              </a:extLst>
            </p:cNvPr>
            <p:cNvSpPr/>
            <p:nvPr/>
          </p:nvSpPr>
          <p:spPr>
            <a:xfrm>
              <a:off x="1580057" y="3788892"/>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56" name="object 164">
              <a:extLst>
                <a:ext uri="{FF2B5EF4-FFF2-40B4-BE49-F238E27FC236}">
                  <a16:creationId xmlns:a16="http://schemas.microsoft.com/office/drawing/2014/main" id="{F547EAF6-06C8-0CCA-38CD-A7E311144A1C}"/>
                </a:ext>
              </a:extLst>
            </p:cNvPr>
            <p:cNvSpPr/>
            <p:nvPr/>
          </p:nvSpPr>
          <p:spPr>
            <a:xfrm>
              <a:off x="1580057" y="3788892"/>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57" name="object 165">
              <a:extLst>
                <a:ext uri="{FF2B5EF4-FFF2-40B4-BE49-F238E27FC236}">
                  <a16:creationId xmlns:a16="http://schemas.microsoft.com/office/drawing/2014/main" id="{A244A345-5C36-B38F-B167-62E4F1441812}"/>
                </a:ext>
              </a:extLst>
            </p:cNvPr>
            <p:cNvSpPr/>
            <p:nvPr/>
          </p:nvSpPr>
          <p:spPr>
            <a:xfrm>
              <a:off x="1580057" y="3788892"/>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58" name="object 166">
            <a:extLst>
              <a:ext uri="{FF2B5EF4-FFF2-40B4-BE49-F238E27FC236}">
                <a16:creationId xmlns:a16="http://schemas.microsoft.com/office/drawing/2014/main" id="{F7EE362E-C083-59E7-EACD-855714318141}"/>
              </a:ext>
            </a:extLst>
          </p:cNvPr>
          <p:cNvGrpSpPr/>
          <p:nvPr/>
        </p:nvGrpSpPr>
        <p:grpSpPr>
          <a:xfrm rot="5400000">
            <a:off x="7188908" y="1499012"/>
            <a:ext cx="279400" cy="75565"/>
            <a:chOff x="1573898" y="2195563"/>
            <a:chExt cx="279400" cy="75565"/>
          </a:xfrm>
        </p:grpSpPr>
        <p:sp>
          <p:nvSpPr>
            <p:cNvPr id="1159" name="object 167">
              <a:extLst>
                <a:ext uri="{FF2B5EF4-FFF2-40B4-BE49-F238E27FC236}">
                  <a16:creationId xmlns:a16="http://schemas.microsoft.com/office/drawing/2014/main" id="{08B59CB2-17C0-40F6-87E8-A10D2B236DAD}"/>
                </a:ext>
              </a:extLst>
            </p:cNvPr>
            <p:cNvSpPr/>
            <p:nvPr/>
          </p:nvSpPr>
          <p:spPr>
            <a:xfrm>
              <a:off x="1670621" y="2220302"/>
              <a:ext cx="182245" cy="1270"/>
            </a:xfrm>
            <a:custGeom>
              <a:avLst/>
              <a:gdLst/>
              <a:ahLst/>
              <a:cxnLst/>
              <a:rect l="l" t="t" r="r" b="b"/>
              <a:pathLst>
                <a:path w="182244" h="1269">
                  <a:moveTo>
                    <a:pt x="182181" y="0"/>
                  </a:moveTo>
                  <a:lnTo>
                    <a:pt x="0" y="901"/>
                  </a:lnTo>
                </a:path>
              </a:pathLst>
            </a:custGeom>
            <a:solidFill>
              <a:srgbClr val="6D6E71"/>
            </a:solidFill>
          </p:spPr>
          <p:txBody>
            <a:bodyPr wrap="square" lIns="0" tIns="0" rIns="0" bIns="0" rtlCol="0"/>
            <a:lstStyle/>
            <a:p>
              <a:endParaRPr/>
            </a:p>
          </p:txBody>
        </p:sp>
        <p:sp>
          <p:nvSpPr>
            <p:cNvPr id="1160" name="object 168">
              <a:extLst>
                <a:ext uri="{FF2B5EF4-FFF2-40B4-BE49-F238E27FC236}">
                  <a16:creationId xmlns:a16="http://schemas.microsoft.com/office/drawing/2014/main" id="{0A9D50C7-A0F7-0457-52A9-85311E260C29}"/>
                </a:ext>
              </a:extLst>
            </p:cNvPr>
            <p:cNvSpPr/>
            <p:nvPr/>
          </p:nvSpPr>
          <p:spPr>
            <a:xfrm>
              <a:off x="1670621" y="2220506"/>
              <a:ext cx="139065" cy="1270"/>
            </a:xfrm>
            <a:custGeom>
              <a:avLst/>
              <a:gdLst/>
              <a:ahLst/>
              <a:cxnLst/>
              <a:rect l="l" t="t" r="r" b="b"/>
              <a:pathLst>
                <a:path w="139064" h="1269">
                  <a:moveTo>
                    <a:pt x="0" y="698"/>
                  </a:moveTo>
                  <a:lnTo>
                    <a:pt x="138696" y="0"/>
                  </a:lnTo>
                </a:path>
              </a:pathLst>
            </a:custGeom>
            <a:ln w="6159">
              <a:solidFill>
                <a:srgbClr val="777B7D"/>
              </a:solidFill>
            </a:ln>
          </p:spPr>
          <p:txBody>
            <a:bodyPr wrap="square" lIns="0" tIns="0" rIns="0" bIns="0" rtlCol="0"/>
            <a:lstStyle/>
            <a:p>
              <a:endParaRPr/>
            </a:p>
          </p:txBody>
        </p:sp>
        <p:sp>
          <p:nvSpPr>
            <p:cNvPr id="1161" name="object 169">
              <a:extLst>
                <a:ext uri="{FF2B5EF4-FFF2-40B4-BE49-F238E27FC236}">
                  <a16:creationId xmlns:a16="http://schemas.microsoft.com/office/drawing/2014/main" id="{7CBB879F-59BC-17AF-0AAD-9E6829B9A983}"/>
                </a:ext>
              </a:extLst>
            </p:cNvPr>
            <p:cNvSpPr/>
            <p:nvPr/>
          </p:nvSpPr>
          <p:spPr>
            <a:xfrm>
              <a:off x="1791398" y="2195563"/>
              <a:ext cx="61594" cy="50165"/>
            </a:xfrm>
            <a:custGeom>
              <a:avLst/>
              <a:gdLst/>
              <a:ahLst/>
              <a:cxnLst/>
              <a:rect l="l" t="t" r="r" b="b"/>
              <a:pathLst>
                <a:path w="61594" h="50164">
                  <a:moveTo>
                    <a:pt x="0" y="0"/>
                  </a:moveTo>
                  <a:lnTo>
                    <a:pt x="14668" y="24955"/>
                  </a:lnTo>
                  <a:lnTo>
                    <a:pt x="254" y="50076"/>
                  </a:lnTo>
                  <a:lnTo>
                    <a:pt x="61404" y="24726"/>
                  </a:lnTo>
                  <a:lnTo>
                    <a:pt x="0" y="0"/>
                  </a:lnTo>
                  <a:close/>
                </a:path>
              </a:pathLst>
            </a:custGeom>
            <a:solidFill>
              <a:srgbClr val="777B7D"/>
            </a:solidFill>
          </p:spPr>
          <p:txBody>
            <a:bodyPr wrap="square" lIns="0" tIns="0" rIns="0" bIns="0" rtlCol="0"/>
            <a:lstStyle/>
            <a:p>
              <a:endParaRPr/>
            </a:p>
          </p:txBody>
        </p:sp>
        <p:sp>
          <p:nvSpPr>
            <p:cNvPr id="1162" name="object 170">
              <a:extLst>
                <a:ext uri="{FF2B5EF4-FFF2-40B4-BE49-F238E27FC236}">
                  <a16:creationId xmlns:a16="http://schemas.microsoft.com/office/drawing/2014/main" id="{A9D719A6-4BCF-0023-78BD-F29946F1CB8D}"/>
                </a:ext>
              </a:extLst>
            </p:cNvPr>
            <p:cNvSpPr/>
            <p:nvPr/>
          </p:nvSpPr>
          <p:spPr>
            <a:xfrm>
              <a:off x="1580057" y="2215972"/>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63" name="object 171">
              <a:extLst>
                <a:ext uri="{FF2B5EF4-FFF2-40B4-BE49-F238E27FC236}">
                  <a16:creationId xmlns:a16="http://schemas.microsoft.com/office/drawing/2014/main" id="{EF7A9CFC-8253-1F16-A734-8880263DFCF2}"/>
                </a:ext>
              </a:extLst>
            </p:cNvPr>
            <p:cNvSpPr/>
            <p:nvPr/>
          </p:nvSpPr>
          <p:spPr>
            <a:xfrm>
              <a:off x="1580057" y="2215972"/>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64" name="object 172">
              <a:extLst>
                <a:ext uri="{FF2B5EF4-FFF2-40B4-BE49-F238E27FC236}">
                  <a16:creationId xmlns:a16="http://schemas.microsoft.com/office/drawing/2014/main" id="{9ED3E6D5-ECAE-2B94-B090-7EF7A8862259}"/>
                </a:ext>
              </a:extLst>
            </p:cNvPr>
            <p:cNvSpPr/>
            <p:nvPr/>
          </p:nvSpPr>
          <p:spPr>
            <a:xfrm>
              <a:off x="1580057" y="2215972"/>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sp>
        <p:nvSpPr>
          <p:cNvPr id="1165" name="object 173">
            <a:extLst>
              <a:ext uri="{FF2B5EF4-FFF2-40B4-BE49-F238E27FC236}">
                <a16:creationId xmlns:a16="http://schemas.microsoft.com/office/drawing/2014/main" id="{041EDC77-3973-0F00-FB61-81BECAA7B4BA}"/>
              </a:ext>
            </a:extLst>
          </p:cNvPr>
          <p:cNvSpPr txBox="1"/>
          <p:nvPr/>
        </p:nvSpPr>
        <p:spPr>
          <a:xfrm rot="5400000">
            <a:off x="7311632" y="4629490"/>
            <a:ext cx="182880" cy="129984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Credit</a:t>
            </a:r>
            <a:r>
              <a:rPr sz="550" spc="65" dirty="0">
                <a:solidFill>
                  <a:srgbClr val="414042"/>
                </a:solidFill>
                <a:latin typeface="Trebuchet MS"/>
                <a:cs typeface="Trebuchet MS"/>
              </a:rPr>
              <a:t> </a:t>
            </a:r>
            <a:r>
              <a:rPr sz="550" dirty="0">
                <a:solidFill>
                  <a:srgbClr val="414042"/>
                </a:solidFill>
                <a:latin typeface="Trebuchet MS"/>
                <a:cs typeface="Trebuchet MS"/>
              </a:rPr>
              <a:t>Suisse</a:t>
            </a:r>
            <a:r>
              <a:rPr sz="550" spc="65" dirty="0">
                <a:solidFill>
                  <a:srgbClr val="414042"/>
                </a:solidFill>
                <a:latin typeface="Trebuchet MS"/>
                <a:cs typeface="Trebuchet MS"/>
              </a:rPr>
              <a:t> </a:t>
            </a:r>
            <a:r>
              <a:rPr sz="550" dirty="0">
                <a:solidFill>
                  <a:srgbClr val="414042"/>
                </a:solidFill>
                <a:latin typeface="Trebuchet MS"/>
                <a:cs typeface="Trebuchet MS"/>
              </a:rPr>
              <a:t>given</a:t>
            </a:r>
            <a:r>
              <a:rPr sz="550" spc="65" dirty="0">
                <a:solidFill>
                  <a:srgbClr val="414042"/>
                </a:solidFill>
                <a:latin typeface="Trebuchet MS"/>
                <a:cs typeface="Trebuchet MS"/>
              </a:rPr>
              <a:t> </a:t>
            </a:r>
            <a:r>
              <a:rPr sz="550" dirty="0">
                <a:solidFill>
                  <a:srgbClr val="414042"/>
                </a:solidFill>
                <a:latin typeface="Trebuchet MS"/>
                <a:cs typeface="Trebuchet MS"/>
              </a:rPr>
              <a:t>emergency</a:t>
            </a:r>
            <a:r>
              <a:rPr sz="550" spc="65" dirty="0">
                <a:solidFill>
                  <a:srgbClr val="414042"/>
                </a:solidFill>
                <a:latin typeface="Trebuchet MS"/>
                <a:cs typeface="Trebuchet MS"/>
              </a:rPr>
              <a:t> </a:t>
            </a:r>
            <a:r>
              <a:rPr sz="550" spc="-10" dirty="0">
                <a:solidFill>
                  <a:srgbClr val="414042"/>
                </a:solidFill>
                <a:latin typeface="Trebuchet MS"/>
                <a:cs typeface="Trebuchet MS"/>
              </a:rPr>
              <a:t>funding</a:t>
            </a:r>
            <a:endParaRPr sz="550">
              <a:latin typeface="Trebuchet MS"/>
              <a:cs typeface="Trebuchet MS"/>
            </a:endParaRPr>
          </a:p>
          <a:p>
            <a:pPr marR="5080" algn="r">
              <a:lnSpc>
                <a:spcPct val="100000"/>
              </a:lnSpc>
            </a:pP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dirty="0">
                <a:solidFill>
                  <a:srgbClr val="414042"/>
                </a:solidFill>
                <a:latin typeface="Trebuchet MS"/>
                <a:cs typeface="Trebuchet MS"/>
              </a:rPr>
              <a:t>$54bn</a:t>
            </a:r>
            <a:r>
              <a:rPr sz="550" spc="25" dirty="0">
                <a:solidFill>
                  <a:srgbClr val="414042"/>
                </a:solidFill>
                <a:latin typeface="Trebuchet MS"/>
                <a:cs typeface="Trebuchet MS"/>
              </a:rPr>
              <a:t> </a:t>
            </a:r>
            <a:r>
              <a:rPr sz="550" dirty="0">
                <a:solidFill>
                  <a:srgbClr val="414042"/>
                </a:solidFill>
                <a:latin typeface="Trebuchet MS"/>
                <a:cs typeface="Trebuchet MS"/>
              </a:rPr>
              <a:t>from</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25" dirty="0">
                <a:solidFill>
                  <a:srgbClr val="414042"/>
                </a:solidFill>
                <a:latin typeface="Trebuchet MS"/>
                <a:cs typeface="Trebuchet MS"/>
              </a:rPr>
              <a:t> </a:t>
            </a:r>
            <a:r>
              <a:rPr sz="550" dirty="0">
                <a:solidFill>
                  <a:srgbClr val="414042"/>
                </a:solidFill>
                <a:latin typeface="Trebuchet MS"/>
                <a:cs typeface="Trebuchet MS"/>
              </a:rPr>
              <a:t>Swiss</a:t>
            </a:r>
            <a:r>
              <a:rPr sz="550" spc="25" dirty="0">
                <a:solidFill>
                  <a:srgbClr val="414042"/>
                </a:solidFill>
                <a:latin typeface="Trebuchet MS"/>
                <a:cs typeface="Trebuchet MS"/>
              </a:rPr>
              <a:t> </a:t>
            </a:r>
            <a:r>
              <a:rPr sz="550" dirty="0">
                <a:solidFill>
                  <a:srgbClr val="414042"/>
                </a:solidFill>
                <a:latin typeface="Trebuchet MS"/>
                <a:cs typeface="Trebuchet MS"/>
              </a:rPr>
              <a:t>Central</a:t>
            </a:r>
            <a:r>
              <a:rPr sz="550" spc="30" dirty="0">
                <a:solidFill>
                  <a:srgbClr val="414042"/>
                </a:solidFill>
                <a:latin typeface="Trebuchet MS"/>
                <a:cs typeface="Trebuchet MS"/>
              </a:rPr>
              <a:t> </a:t>
            </a:r>
            <a:r>
              <a:rPr sz="550" spc="-20" dirty="0">
                <a:solidFill>
                  <a:srgbClr val="414042"/>
                </a:solidFill>
                <a:latin typeface="Trebuchet MS"/>
                <a:cs typeface="Trebuchet MS"/>
              </a:rPr>
              <a:t>Bank</a:t>
            </a:r>
            <a:endParaRPr sz="550">
              <a:latin typeface="Trebuchet MS"/>
              <a:cs typeface="Trebuchet MS"/>
            </a:endParaRPr>
          </a:p>
        </p:txBody>
      </p:sp>
      <p:sp>
        <p:nvSpPr>
          <p:cNvPr id="1166" name="object 174">
            <a:extLst>
              <a:ext uri="{FF2B5EF4-FFF2-40B4-BE49-F238E27FC236}">
                <a16:creationId xmlns:a16="http://schemas.microsoft.com/office/drawing/2014/main" id="{BBD39A81-590F-5597-E44C-49194D51A356}"/>
              </a:ext>
            </a:extLst>
          </p:cNvPr>
          <p:cNvSpPr txBox="1"/>
          <p:nvPr/>
        </p:nvSpPr>
        <p:spPr>
          <a:xfrm rot="5400000">
            <a:off x="7737063" y="1245642"/>
            <a:ext cx="182880" cy="643890"/>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0.25</a:t>
            </a:r>
            <a:r>
              <a:rPr sz="550" spc="-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167" name="object 175">
            <a:extLst>
              <a:ext uri="{FF2B5EF4-FFF2-40B4-BE49-F238E27FC236}">
                <a16:creationId xmlns:a16="http://schemas.microsoft.com/office/drawing/2014/main" id="{5E1496A2-516A-5103-16E6-22BA35FCACDD}"/>
              </a:ext>
            </a:extLst>
          </p:cNvPr>
          <p:cNvGrpSpPr/>
          <p:nvPr/>
        </p:nvGrpSpPr>
        <p:grpSpPr>
          <a:xfrm rot="5400000">
            <a:off x="8084106" y="1557343"/>
            <a:ext cx="185420" cy="50165"/>
            <a:chOff x="1666519" y="1360055"/>
            <a:chExt cx="185420" cy="50165"/>
          </a:xfrm>
        </p:grpSpPr>
        <p:sp>
          <p:nvSpPr>
            <p:cNvPr id="1168" name="object 176">
              <a:extLst>
                <a:ext uri="{FF2B5EF4-FFF2-40B4-BE49-F238E27FC236}">
                  <a16:creationId xmlns:a16="http://schemas.microsoft.com/office/drawing/2014/main" id="{3C5C7B88-9D5B-F63F-1485-A8DC6B881378}"/>
                </a:ext>
              </a:extLst>
            </p:cNvPr>
            <p:cNvSpPr/>
            <p:nvPr/>
          </p:nvSpPr>
          <p:spPr>
            <a:xfrm>
              <a:off x="1669694" y="1384782"/>
              <a:ext cx="182245" cy="1270"/>
            </a:xfrm>
            <a:custGeom>
              <a:avLst/>
              <a:gdLst/>
              <a:ahLst/>
              <a:cxnLst/>
              <a:rect l="l" t="t" r="r" b="b"/>
              <a:pathLst>
                <a:path w="182244" h="1269">
                  <a:moveTo>
                    <a:pt x="182181" y="0"/>
                  </a:moveTo>
                  <a:lnTo>
                    <a:pt x="0" y="914"/>
                  </a:lnTo>
                </a:path>
              </a:pathLst>
            </a:custGeom>
            <a:solidFill>
              <a:srgbClr val="6D6E71"/>
            </a:solidFill>
          </p:spPr>
          <p:txBody>
            <a:bodyPr wrap="square" lIns="0" tIns="0" rIns="0" bIns="0" rtlCol="0"/>
            <a:lstStyle/>
            <a:p>
              <a:endParaRPr/>
            </a:p>
          </p:txBody>
        </p:sp>
        <p:sp>
          <p:nvSpPr>
            <p:cNvPr id="1169" name="object 177">
              <a:extLst>
                <a:ext uri="{FF2B5EF4-FFF2-40B4-BE49-F238E27FC236}">
                  <a16:creationId xmlns:a16="http://schemas.microsoft.com/office/drawing/2014/main" id="{32EA1549-21E9-9430-094E-12804E1383CA}"/>
                </a:ext>
              </a:extLst>
            </p:cNvPr>
            <p:cNvSpPr/>
            <p:nvPr/>
          </p:nvSpPr>
          <p:spPr>
            <a:xfrm>
              <a:off x="1669694" y="1384998"/>
              <a:ext cx="139065" cy="1270"/>
            </a:xfrm>
            <a:custGeom>
              <a:avLst/>
              <a:gdLst/>
              <a:ahLst/>
              <a:cxnLst/>
              <a:rect l="l" t="t" r="r" b="b"/>
              <a:pathLst>
                <a:path w="139064" h="1269">
                  <a:moveTo>
                    <a:pt x="0" y="698"/>
                  </a:moveTo>
                  <a:lnTo>
                    <a:pt x="138696" y="0"/>
                  </a:lnTo>
                </a:path>
              </a:pathLst>
            </a:custGeom>
            <a:ln w="6159">
              <a:solidFill>
                <a:srgbClr val="777B7D"/>
              </a:solidFill>
            </a:ln>
          </p:spPr>
          <p:txBody>
            <a:bodyPr wrap="square" lIns="0" tIns="0" rIns="0" bIns="0" rtlCol="0"/>
            <a:lstStyle/>
            <a:p>
              <a:endParaRPr/>
            </a:p>
          </p:txBody>
        </p:sp>
        <p:sp>
          <p:nvSpPr>
            <p:cNvPr id="1170" name="object 178">
              <a:extLst>
                <a:ext uri="{FF2B5EF4-FFF2-40B4-BE49-F238E27FC236}">
                  <a16:creationId xmlns:a16="http://schemas.microsoft.com/office/drawing/2014/main" id="{7A48C605-85CB-6BCD-F23E-5B447AE5B75E}"/>
                </a:ext>
              </a:extLst>
            </p:cNvPr>
            <p:cNvSpPr/>
            <p:nvPr/>
          </p:nvSpPr>
          <p:spPr>
            <a:xfrm>
              <a:off x="1790471" y="1360055"/>
              <a:ext cx="61594" cy="50165"/>
            </a:xfrm>
            <a:custGeom>
              <a:avLst/>
              <a:gdLst/>
              <a:ahLst/>
              <a:cxnLst/>
              <a:rect l="l" t="t" r="r" b="b"/>
              <a:pathLst>
                <a:path w="61594" h="50165">
                  <a:moveTo>
                    <a:pt x="0" y="0"/>
                  </a:moveTo>
                  <a:lnTo>
                    <a:pt x="14668" y="24968"/>
                  </a:lnTo>
                  <a:lnTo>
                    <a:pt x="254" y="50076"/>
                  </a:lnTo>
                  <a:lnTo>
                    <a:pt x="61404" y="24726"/>
                  </a:lnTo>
                  <a:lnTo>
                    <a:pt x="0" y="0"/>
                  </a:lnTo>
                  <a:close/>
                </a:path>
              </a:pathLst>
            </a:custGeom>
            <a:solidFill>
              <a:srgbClr val="777B7D"/>
            </a:solidFill>
          </p:spPr>
          <p:txBody>
            <a:bodyPr wrap="square" lIns="0" tIns="0" rIns="0" bIns="0" rtlCol="0"/>
            <a:lstStyle/>
            <a:p>
              <a:endParaRPr/>
            </a:p>
          </p:txBody>
        </p:sp>
      </p:grpSp>
      <p:sp>
        <p:nvSpPr>
          <p:cNvPr id="1171" name="object 179">
            <a:extLst>
              <a:ext uri="{FF2B5EF4-FFF2-40B4-BE49-F238E27FC236}">
                <a16:creationId xmlns:a16="http://schemas.microsoft.com/office/drawing/2014/main" id="{696EE3C7-2F69-E60D-F8DD-49BB274D389C}"/>
              </a:ext>
            </a:extLst>
          </p:cNvPr>
          <p:cNvSpPr txBox="1"/>
          <p:nvPr/>
        </p:nvSpPr>
        <p:spPr>
          <a:xfrm rot="5400000">
            <a:off x="7680531" y="5364579"/>
            <a:ext cx="246221" cy="635635"/>
          </a:xfrm>
          <a:prstGeom prst="rect">
            <a:avLst/>
          </a:prstGeom>
        </p:spPr>
        <p:txBody>
          <a:bodyPr vert="vert270" wrap="square" lIns="0" tIns="0" rIns="0" bIns="0" rtlCol="0">
            <a:spAutoFit/>
          </a:bodyPr>
          <a:lstStyle/>
          <a:p>
            <a:pPr marR="20320" algn="r">
              <a:lnSpc>
                <a:spcPts val="625"/>
              </a:lnSpc>
            </a:pPr>
            <a:r>
              <a:rPr sz="550" spc="50" dirty="0">
                <a:latin typeface="Trebuchet MS"/>
                <a:cs typeface="Trebuchet MS"/>
              </a:rPr>
              <a:t>UBS</a:t>
            </a:r>
            <a:r>
              <a:rPr sz="550" dirty="0">
                <a:latin typeface="Trebuchet MS"/>
                <a:cs typeface="Trebuchet MS"/>
              </a:rPr>
              <a:t> agrees</a:t>
            </a:r>
            <a:r>
              <a:rPr sz="550" spc="5" dirty="0">
                <a:latin typeface="Trebuchet MS"/>
                <a:cs typeface="Trebuchet MS"/>
              </a:rPr>
              <a:t> </a:t>
            </a:r>
            <a:r>
              <a:rPr sz="550" dirty="0">
                <a:latin typeface="Trebuchet MS"/>
                <a:cs typeface="Trebuchet MS"/>
              </a:rPr>
              <a:t>to </a:t>
            </a:r>
            <a:r>
              <a:rPr sz="550" spc="-25" dirty="0">
                <a:latin typeface="Trebuchet MS"/>
                <a:cs typeface="Trebuchet MS"/>
              </a:rPr>
              <a:t>buy</a:t>
            </a:r>
            <a:endParaRPr sz="550" dirty="0">
              <a:latin typeface="Trebuchet MS"/>
              <a:cs typeface="Trebuchet MS"/>
            </a:endParaRPr>
          </a:p>
          <a:p>
            <a:pPr marL="64135" marR="5080" indent="114300" algn="r">
              <a:lnSpc>
                <a:spcPct val="100000"/>
              </a:lnSpc>
            </a:pPr>
            <a:r>
              <a:rPr sz="550" dirty="0">
                <a:latin typeface="Trebuchet MS"/>
                <a:cs typeface="Trebuchet MS"/>
              </a:rPr>
              <a:t>Credit</a:t>
            </a:r>
            <a:r>
              <a:rPr sz="550" spc="-35" dirty="0">
                <a:latin typeface="Trebuchet MS"/>
                <a:cs typeface="Trebuchet MS"/>
              </a:rPr>
              <a:t> </a:t>
            </a:r>
            <a:r>
              <a:rPr sz="550" spc="-10" dirty="0">
                <a:latin typeface="Trebuchet MS"/>
                <a:cs typeface="Trebuchet MS"/>
              </a:rPr>
              <a:t>Suisse</a:t>
            </a:r>
            <a:r>
              <a:rPr sz="550" spc="500" dirty="0">
                <a:latin typeface="Trebuchet MS"/>
                <a:cs typeface="Trebuchet MS"/>
              </a:rPr>
              <a:t> </a:t>
            </a:r>
            <a:r>
              <a:rPr sz="550" spc="-10" dirty="0">
                <a:latin typeface="Trebuchet MS"/>
                <a:cs typeface="Trebuchet MS"/>
              </a:rPr>
              <a:t>for</a:t>
            </a:r>
            <a:r>
              <a:rPr sz="550" spc="-5" dirty="0">
                <a:latin typeface="Trebuchet MS"/>
                <a:cs typeface="Trebuchet MS"/>
              </a:rPr>
              <a:t> </a:t>
            </a:r>
            <a:r>
              <a:rPr sz="550" dirty="0">
                <a:latin typeface="Trebuchet MS"/>
                <a:cs typeface="Trebuchet MS"/>
              </a:rPr>
              <a:t>around </a:t>
            </a:r>
            <a:r>
              <a:rPr sz="550" spc="-20" dirty="0">
                <a:latin typeface="Trebuchet MS"/>
                <a:cs typeface="Trebuchet MS"/>
              </a:rPr>
              <a:t>$3bbn</a:t>
            </a:r>
            <a:endParaRPr sz="550" dirty="0">
              <a:latin typeface="Trebuchet MS"/>
              <a:cs typeface="Trebuchet MS"/>
            </a:endParaRPr>
          </a:p>
        </p:txBody>
      </p:sp>
      <p:grpSp>
        <p:nvGrpSpPr>
          <p:cNvPr id="1172" name="object 180">
            <a:extLst>
              <a:ext uri="{FF2B5EF4-FFF2-40B4-BE49-F238E27FC236}">
                <a16:creationId xmlns:a16="http://schemas.microsoft.com/office/drawing/2014/main" id="{C8991E15-3975-54BC-355F-AE8659AA26CD}"/>
              </a:ext>
            </a:extLst>
          </p:cNvPr>
          <p:cNvGrpSpPr/>
          <p:nvPr/>
        </p:nvGrpSpPr>
        <p:grpSpPr>
          <a:xfrm rot="5400000">
            <a:off x="8031845" y="5649244"/>
            <a:ext cx="246379" cy="50165"/>
            <a:chOff x="5727941" y="1381836"/>
            <a:chExt cx="246379" cy="50165"/>
          </a:xfrm>
        </p:grpSpPr>
        <p:sp>
          <p:nvSpPr>
            <p:cNvPr id="1173" name="object 181">
              <a:extLst>
                <a:ext uri="{FF2B5EF4-FFF2-40B4-BE49-F238E27FC236}">
                  <a16:creationId xmlns:a16="http://schemas.microsoft.com/office/drawing/2014/main" id="{EB1B128C-49F3-E06A-067F-2DC095110151}"/>
                </a:ext>
              </a:extLst>
            </p:cNvPr>
            <p:cNvSpPr/>
            <p:nvPr/>
          </p:nvSpPr>
          <p:spPr>
            <a:xfrm>
              <a:off x="5727941" y="1406880"/>
              <a:ext cx="246379" cy="0"/>
            </a:xfrm>
            <a:custGeom>
              <a:avLst/>
              <a:gdLst/>
              <a:ahLst/>
              <a:cxnLst/>
              <a:rect l="l" t="t" r="r" b="b"/>
              <a:pathLst>
                <a:path w="246379">
                  <a:moveTo>
                    <a:pt x="245783" y="0"/>
                  </a:moveTo>
                  <a:lnTo>
                    <a:pt x="0" y="0"/>
                  </a:lnTo>
                </a:path>
              </a:pathLst>
            </a:custGeom>
            <a:solidFill>
              <a:srgbClr val="6D6E71"/>
            </a:solidFill>
          </p:spPr>
          <p:txBody>
            <a:bodyPr wrap="square" lIns="0" tIns="0" rIns="0" bIns="0" rtlCol="0"/>
            <a:lstStyle/>
            <a:p>
              <a:endParaRPr/>
            </a:p>
          </p:txBody>
        </p:sp>
        <p:sp>
          <p:nvSpPr>
            <p:cNvPr id="1174" name="object 182">
              <a:extLst>
                <a:ext uri="{FF2B5EF4-FFF2-40B4-BE49-F238E27FC236}">
                  <a16:creationId xmlns:a16="http://schemas.microsoft.com/office/drawing/2014/main" id="{D0E48506-CE2A-9018-C918-7A539BB88903}"/>
                </a:ext>
              </a:extLst>
            </p:cNvPr>
            <p:cNvSpPr/>
            <p:nvPr/>
          </p:nvSpPr>
          <p:spPr>
            <a:xfrm>
              <a:off x="5771438" y="1406880"/>
              <a:ext cx="202565" cy="0"/>
            </a:xfrm>
            <a:custGeom>
              <a:avLst/>
              <a:gdLst/>
              <a:ahLst/>
              <a:cxnLst/>
              <a:rect l="l" t="t" r="r" b="b"/>
              <a:pathLst>
                <a:path w="202564">
                  <a:moveTo>
                    <a:pt x="202272" y="0"/>
                  </a:moveTo>
                  <a:lnTo>
                    <a:pt x="0" y="0"/>
                  </a:lnTo>
                </a:path>
              </a:pathLst>
            </a:custGeom>
            <a:ln w="6159">
              <a:solidFill>
                <a:srgbClr val="777B7D"/>
              </a:solidFill>
            </a:ln>
          </p:spPr>
          <p:txBody>
            <a:bodyPr wrap="square" lIns="0" tIns="0" rIns="0" bIns="0" rtlCol="0"/>
            <a:lstStyle/>
            <a:p>
              <a:endParaRPr/>
            </a:p>
          </p:txBody>
        </p:sp>
        <p:sp>
          <p:nvSpPr>
            <p:cNvPr id="1175" name="object 183">
              <a:extLst>
                <a:ext uri="{FF2B5EF4-FFF2-40B4-BE49-F238E27FC236}">
                  <a16:creationId xmlns:a16="http://schemas.microsoft.com/office/drawing/2014/main" id="{0442233B-11EE-2E75-FE81-1E8186CA6BEF}"/>
                </a:ext>
              </a:extLst>
            </p:cNvPr>
            <p:cNvSpPr/>
            <p:nvPr/>
          </p:nvSpPr>
          <p:spPr>
            <a:xfrm>
              <a:off x="5727941" y="1381836"/>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176" name="object 184">
            <a:extLst>
              <a:ext uri="{FF2B5EF4-FFF2-40B4-BE49-F238E27FC236}">
                <a16:creationId xmlns:a16="http://schemas.microsoft.com/office/drawing/2014/main" id="{2D340568-6206-E8AB-1620-30326A299065}"/>
              </a:ext>
            </a:extLst>
          </p:cNvPr>
          <p:cNvGrpSpPr/>
          <p:nvPr/>
        </p:nvGrpSpPr>
        <p:grpSpPr>
          <a:xfrm rot="5400000">
            <a:off x="8007461" y="5248623"/>
            <a:ext cx="147320" cy="50165"/>
            <a:chOff x="5376849" y="1455750"/>
            <a:chExt cx="147320" cy="50165"/>
          </a:xfrm>
        </p:grpSpPr>
        <p:sp>
          <p:nvSpPr>
            <p:cNvPr id="1177" name="object 185">
              <a:extLst>
                <a:ext uri="{FF2B5EF4-FFF2-40B4-BE49-F238E27FC236}">
                  <a16:creationId xmlns:a16="http://schemas.microsoft.com/office/drawing/2014/main" id="{9EFE7948-7413-0A15-499D-39DB45C7D832}"/>
                </a:ext>
              </a:extLst>
            </p:cNvPr>
            <p:cNvSpPr/>
            <p:nvPr/>
          </p:nvSpPr>
          <p:spPr>
            <a:xfrm>
              <a:off x="5376849" y="1480794"/>
              <a:ext cx="147320" cy="0"/>
            </a:xfrm>
            <a:custGeom>
              <a:avLst/>
              <a:gdLst/>
              <a:ahLst/>
              <a:cxnLst/>
              <a:rect l="l" t="t" r="r" b="b"/>
              <a:pathLst>
                <a:path w="147320">
                  <a:moveTo>
                    <a:pt x="147218" y="0"/>
                  </a:moveTo>
                  <a:lnTo>
                    <a:pt x="0" y="0"/>
                  </a:lnTo>
                </a:path>
              </a:pathLst>
            </a:custGeom>
            <a:solidFill>
              <a:srgbClr val="6D6E71"/>
            </a:solidFill>
          </p:spPr>
          <p:txBody>
            <a:bodyPr wrap="square" lIns="0" tIns="0" rIns="0" bIns="0" rtlCol="0"/>
            <a:lstStyle/>
            <a:p>
              <a:endParaRPr/>
            </a:p>
          </p:txBody>
        </p:sp>
        <p:sp>
          <p:nvSpPr>
            <p:cNvPr id="1178" name="object 186">
              <a:extLst>
                <a:ext uri="{FF2B5EF4-FFF2-40B4-BE49-F238E27FC236}">
                  <a16:creationId xmlns:a16="http://schemas.microsoft.com/office/drawing/2014/main" id="{1CE397EC-FC8E-4654-7F11-4688295DAB00}"/>
                </a:ext>
              </a:extLst>
            </p:cNvPr>
            <p:cNvSpPr/>
            <p:nvPr/>
          </p:nvSpPr>
          <p:spPr>
            <a:xfrm>
              <a:off x="5420347" y="1480794"/>
              <a:ext cx="104139" cy="0"/>
            </a:xfrm>
            <a:custGeom>
              <a:avLst/>
              <a:gdLst/>
              <a:ahLst/>
              <a:cxnLst/>
              <a:rect l="l" t="t" r="r" b="b"/>
              <a:pathLst>
                <a:path w="104139">
                  <a:moveTo>
                    <a:pt x="103720" y="0"/>
                  </a:moveTo>
                  <a:lnTo>
                    <a:pt x="0" y="0"/>
                  </a:lnTo>
                </a:path>
              </a:pathLst>
            </a:custGeom>
            <a:ln w="6159">
              <a:solidFill>
                <a:srgbClr val="777B7D"/>
              </a:solidFill>
            </a:ln>
          </p:spPr>
          <p:txBody>
            <a:bodyPr wrap="square" lIns="0" tIns="0" rIns="0" bIns="0" rtlCol="0"/>
            <a:lstStyle/>
            <a:p>
              <a:endParaRPr/>
            </a:p>
          </p:txBody>
        </p:sp>
        <p:sp>
          <p:nvSpPr>
            <p:cNvPr id="1179" name="object 187">
              <a:extLst>
                <a:ext uri="{FF2B5EF4-FFF2-40B4-BE49-F238E27FC236}">
                  <a16:creationId xmlns:a16="http://schemas.microsoft.com/office/drawing/2014/main" id="{30D7A168-BCB0-F71D-A96D-D09308BD96C9}"/>
                </a:ext>
              </a:extLst>
            </p:cNvPr>
            <p:cNvSpPr/>
            <p:nvPr/>
          </p:nvSpPr>
          <p:spPr>
            <a:xfrm>
              <a:off x="5376849" y="1455750"/>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180" name="object 188">
            <a:extLst>
              <a:ext uri="{FF2B5EF4-FFF2-40B4-BE49-F238E27FC236}">
                <a16:creationId xmlns:a16="http://schemas.microsoft.com/office/drawing/2014/main" id="{3C758701-CCAA-E884-9468-2449BB959463}"/>
              </a:ext>
            </a:extLst>
          </p:cNvPr>
          <p:cNvGrpSpPr/>
          <p:nvPr/>
        </p:nvGrpSpPr>
        <p:grpSpPr>
          <a:xfrm rot="5400000">
            <a:off x="2579011" y="5300756"/>
            <a:ext cx="40640" cy="1064260"/>
            <a:chOff x="5989370" y="6430492"/>
            <a:chExt cx="40640" cy="1064260"/>
          </a:xfrm>
        </p:grpSpPr>
        <p:sp>
          <p:nvSpPr>
            <p:cNvPr id="1181" name="object 189">
              <a:extLst>
                <a:ext uri="{FF2B5EF4-FFF2-40B4-BE49-F238E27FC236}">
                  <a16:creationId xmlns:a16="http://schemas.microsoft.com/office/drawing/2014/main" id="{881B9910-53AC-A27E-9D22-DFE74B773BFE}"/>
                </a:ext>
              </a:extLst>
            </p:cNvPr>
            <p:cNvSpPr/>
            <p:nvPr/>
          </p:nvSpPr>
          <p:spPr>
            <a:xfrm>
              <a:off x="6009398" y="6433566"/>
              <a:ext cx="0" cy="1058545"/>
            </a:xfrm>
            <a:custGeom>
              <a:avLst/>
              <a:gdLst/>
              <a:ahLst/>
              <a:cxnLst/>
              <a:rect l="l" t="t" r="r" b="b"/>
              <a:pathLst>
                <a:path h="1058545">
                  <a:moveTo>
                    <a:pt x="0" y="1058024"/>
                  </a:moveTo>
                  <a:lnTo>
                    <a:pt x="0" y="0"/>
                  </a:lnTo>
                </a:path>
              </a:pathLst>
            </a:custGeom>
            <a:ln w="6159">
              <a:solidFill>
                <a:srgbClr val="777B7D"/>
              </a:solidFill>
            </a:ln>
          </p:spPr>
          <p:txBody>
            <a:bodyPr wrap="square" lIns="0" tIns="0" rIns="0" bIns="0" rtlCol="0"/>
            <a:lstStyle/>
            <a:p>
              <a:endParaRPr/>
            </a:p>
          </p:txBody>
        </p:sp>
        <p:sp>
          <p:nvSpPr>
            <p:cNvPr id="1182" name="object 190">
              <a:extLst>
                <a:ext uri="{FF2B5EF4-FFF2-40B4-BE49-F238E27FC236}">
                  <a16:creationId xmlns:a16="http://schemas.microsoft.com/office/drawing/2014/main" id="{45F68338-2BC1-A05E-7831-41B664A42E49}"/>
                </a:ext>
              </a:extLst>
            </p:cNvPr>
            <p:cNvSpPr/>
            <p:nvPr/>
          </p:nvSpPr>
          <p:spPr>
            <a:xfrm>
              <a:off x="5989371" y="6430492"/>
              <a:ext cx="40640" cy="1064260"/>
            </a:xfrm>
            <a:custGeom>
              <a:avLst/>
              <a:gdLst/>
              <a:ahLst/>
              <a:cxnLst/>
              <a:rect l="l" t="t" r="r" b="b"/>
              <a:pathLst>
                <a:path w="40639" h="1064259">
                  <a:moveTo>
                    <a:pt x="40043" y="1058024"/>
                  </a:moveTo>
                  <a:lnTo>
                    <a:pt x="0" y="1058024"/>
                  </a:lnTo>
                  <a:lnTo>
                    <a:pt x="0" y="1064171"/>
                  </a:lnTo>
                  <a:lnTo>
                    <a:pt x="40043" y="1064171"/>
                  </a:lnTo>
                  <a:lnTo>
                    <a:pt x="40043" y="1058024"/>
                  </a:lnTo>
                  <a:close/>
                </a:path>
                <a:path w="40639" h="1064259">
                  <a:moveTo>
                    <a:pt x="40043" y="0"/>
                  </a:moveTo>
                  <a:lnTo>
                    <a:pt x="0" y="0"/>
                  </a:lnTo>
                  <a:lnTo>
                    <a:pt x="0" y="6146"/>
                  </a:lnTo>
                  <a:lnTo>
                    <a:pt x="40043" y="6146"/>
                  </a:lnTo>
                  <a:lnTo>
                    <a:pt x="40043" y="0"/>
                  </a:lnTo>
                  <a:close/>
                </a:path>
              </a:pathLst>
            </a:custGeom>
            <a:solidFill>
              <a:srgbClr val="777B7D"/>
            </a:solidFill>
          </p:spPr>
          <p:txBody>
            <a:bodyPr wrap="square" lIns="0" tIns="0" rIns="0" bIns="0" rtlCol="0"/>
            <a:lstStyle/>
            <a:p>
              <a:endParaRPr/>
            </a:p>
          </p:txBody>
        </p:sp>
      </p:grpSp>
      <p:grpSp>
        <p:nvGrpSpPr>
          <p:cNvPr id="1183" name="object 191">
            <a:extLst>
              <a:ext uri="{FF2B5EF4-FFF2-40B4-BE49-F238E27FC236}">
                <a16:creationId xmlns:a16="http://schemas.microsoft.com/office/drawing/2014/main" id="{6503C830-25A9-2BC7-AF2E-2FC319DC6477}"/>
              </a:ext>
            </a:extLst>
          </p:cNvPr>
          <p:cNvGrpSpPr/>
          <p:nvPr/>
        </p:nvGrpSpPr>
        <p:grpSpPr>
          <a:xfrm rot="5400000">
            <a:off x="1776117" y="5471686"/>
            <a:ext cx="40640" cy="522605"/>
            <a:chOff x="5889472" y="7504214"/>
            <a:chExt cx="40640" cy="522605"/>
          </a:xfrm>
        </p:grpSpPr>
        <p:sp>
          <p:nvSpPr>
            <p:cNvPr id="1184" name="object 192">
              <a:extLst>
                <a:ext uri="{FF2B5EF4-FFF2-40B4-BE49-F238E27FC236}">
                  <a16:creationId xmlns:a16="http://schemas.microsoft.com/office/drawing/2014/main" id="{9A1325CB-5B16-03A9-57DA-CEE103996C74}"/>
                </a:ext>
              </a:extLst>
            </p:cNvPr>
            <p:cNvSpPr/>
            <p:nvPr/>
          </p:nvSpPr>
          <p:spPr>
            <a:xfrm>
              <a:off x="5909487" y="7507300"/>
              <a:ext cx="0" cy="516255"/>
            </a:xfrm>
            <a:custGeom>
              <a:avLst/>
              <a:gdLst/>
              <a:ahLst/>
              <a:cxnLst/>
              <a:rect l="l" t="t" r="r" b="b"/>
              <a:pathLst>
                <a:path h="516254">
                  <a:moveTo>
                    <a:pt x="0" y="515988"/>
                  </a:moveTo>
                  <a:lnTo>
                    <a:pt x="0" y="0"/>
                  </a:lnTo>
                </a:path>
              </a:pathLst>
            </a:custGeom>
            <a:ln w="6159">
              <a:solidFill>
                <a:srgbClr val="777B7D"/>
              </a:solidFill>
            </a:ln>
          </p:spPr>
          <p:txBody>
            <a:bodyPr wrap="square" lIns="0" tIns="0" rIns="0" bIns="0" rtlCol="0"/>
            <a:lstStyle/>
            <a:p>
              <a:endParaRPr/>
            </a:p>
          </p:txBody>
        </p:sp>
        <p:sp>
          <p:nvSpPr>
            <p:cNvPr id="1185" name="object 193">
              <a:extLst>
                <a:ext uri="{FF2B5EF4-FFF2-40B4-BE49-F238E27FC236}">
                  <a16:creationId xmlns:a16="http://schemas.microsoft.com/office/drawing/2014/main" id="{2285109F-E4AF-F062-C07E-EF5B0F599349}"/>
                </a:ext>
              </a:extLst>
            </p:cNvPr>
            <p:cNvSpPr/>
            <p:nvPr/>
          </p:nvSpPr>
          <p:spPr>
            <a:xfrm>
              <a:off x="5889472" y="7504213"/>
              <a:ext cx="40640" cy="522605"/>
            </a:xfrm>
            <a:custGeom>
              <a:avLst/>
              <a:gdLst/>
              <a:ahLst/>
              <a:cxnLst/>
              <a:rect l="l" t="t" r="r" b="b"/>
              <a:pathLst>
                <a:path w="40639" h="522604">
                  <a:moveTo>
                    <a:pt x="40043" y="515988"/>
                  </a:moveTo>
                  <a:lnTo>
                    <a:pt x="0" y="515988"/>
                  </a:lnTo>
                  <a:lnTo>
                    <a:pt x="0" y="522147"/>
                  </a:lnTo>
                  <a:lnTo>
                    <a:pt x="40043" y="522147"/>
                  </a:lnTo>
                  <a:lnTo>
                    <a:pt x="40043" y="515988"/>
                  </a:lnTo>
                  <a:close/>
                </a:path>
                <a:path w="40639" h="522604">
                  <a:moveTo>
                    <a:pt x="40043" y="0"/>
                  </a:moveTo>
                  <a:lnTo>
                    <a:pt x="0" y="0"/>
                  </a:lnTo>
                  <a:lnTo>
                    <a:pt x="0" y="6159"/>
                  </a:lnTo>
                  <a:lnTo>
                    <a:pt x="40043" y="6159"/>
                  </a:lnTo>
                  <a:lnTo>
                    <a:pt x="40043" y="0"/>
                  </a:lnTo>
                  <a:close/>
                </a:path>
              </a:pathLst>
            </a:custGeom>
            <a:solidFill>
              <a:srgbClr val="777B7D"/>
            </a:solidFill>
          </p:spPr>
          <p:txBody>
            <a:bodyPr wrap="square" lIns="0" tIns="0" rIns="0" bIns="0" rtlCol="0"/>
            <a:lstStyle/>
            <a:p>
              <a:endParaRPr/>
            </a:p>
          </p:txBody>
        </p:sp>
      </p:grpSp>
      <p:sp>
        <p:nvSpPr>
          <p:cNvPr id="1186" name="object 194">
            <a:extLst>
              <a:ext uri="{FF2B5EF4-FFF2-40B4-BE49-F238E27FC236}">
                <a16:creationId xmlns:a16="http://schemas.microsoft.com/office/drawing/2014/main" id="{8580692D-2CC3-8690-E78F-46C98BE62270}"/>
              </a:ext>
            </a:extLst>
          </p:cNvPr>
          <p:cNvSpPr txBox="1"/>
          <p:nvPr/>
        </p:nvSpPr>
        <p:spPr>
          <a:xfrm rot="5400000">
            <a:off x="2038718" y="4791872"/>
            <a:ext cx="292735" cy="1782445"/>
          </a:xfrm>
          <a:prstGeom prst="rect">
            <a:avLst/>
          </a:prstGeom>
        </p:spPr>
        <p:txBody>
          <a:bodyPr vert="vert270" wrap="square" lIns="0" tIns="0" rIns="0" bIns="0" rtlCol="0">
            <a:spAutoFit/>
          </a:bodyPr>
          <a:lstStyle/>
          <a:p>
            <a:pPr marR="770255" algn="ctr">
              <a:lnSpc>
                <a:spcPts val="625"/>
              </a:lnSpc>
            </a:pPr>
            <a:r>
              <a:rPr sz="550" dirty="0">
                <a:solidFill>
                  <a:srgbClr val="414042"/>
                </a:solidFill>
                <a:latin typeface="Trebuchet MS"/>
                <a:cs typeface="Trebuchet MS"/>
              </a:rPr>
              <a:t>Shanghai</a:t>
            </a:r>
            <a:r>
              <a:rPr sz="550" spc="70" dirty="0">
                <a:solidFill>
                  <a:srgbClr val="414042"/>
                </a:solidFill>
                <a:latin typeface="Trebuchet MS"/>
                <a:cs typeface="Trebuchet MS"/>
              </a:rPr>
              <a:t> </a:t>
            </a:r>
            <a:r>
              <a:rPr sz="550" dirty="0">
                <a:solidFill>
                  <a:srgbClr val="414042"/>
                </a:solidFill>
                <a:latin typeface="Trebuchet MS"/>
                <a:cs typeface="Trebuchet MS"/>
              </a:rPr>
              <a:t>under</a:t>
            </a:r>
            <a:r>
              <a:rPr sz="550" spc="70" dirty="0">
                <a:solidFill>
                  <a:srgbClr val="414042"/>
                </a:solidFill>
                <a:latin typeface="Trebuchet MS"/>
                <a:cs typeface="Trebuchet MS"/>
              </a:rPr>
              <a:t> </a:t>
            </a:r>
            <a:r>
              <a:rPr sz="550" spc="-10" dirty="0">
                <a:solidFill>
                  <a:srgbClr val="414042"/>
                </a:solidFill>
                <a:latin typeface="Trebuchet MS"/>
                <a:cs typeface="Trebuchet MS"/>
              </a:rPr>
              <a:t>partial</a:t>
            </a:r>
            <a:endParaRPr sz="550">
              <a:latin typeface="Trebuchet MS"/>
              <a:cs typeface="Trebuchet MS"/>
            </a:endParaRPr>
          </a:p>
          <a:p>
            <a:pPr marR="754380" algn="ctr">
              <a:lnSpc>
                <a:spcPct val="100000"/>
              </a:lnSpc>
            </a:pPr>
            <a:r>
              <a:rPr sz="550" dirty="0">
                <a:solidFill>
                  <a:srgbClr val="414042"/>
                </a:solidFill>
                <a:latin typeface="Trebuchet MS"/>
                <a:cs typeface="Trebuchet MS"/>
              </a:rPr>
              <a:t>lockdown</a:t>
            </a:r>
            <a:r>
              <a:rPr sz="550" spc="45" dirty="0">
                <a:solidFill>
                  <a:srgbClr val="414042"/>
                </a:solidFill>
                <a:latin typeface="Trebuchet MS"/>
                <a:cs typeface="Trebuchet MS"/>
              </a:rPr>
              <a:t> </a:t>
            </a:r>
            <a:r>
              <a:rPr sz="550" dirty="0">
                <a:solidFill>
                  <a:srgbClr val="414042"/>
                </a:solidFill>
                <a:latin typeface="Trebuchet MS"/>
                <a:cs typeface="Trebuchet MS"/>
              </a:rPr>
              <a:t>as</a:t>
            </a:r>
            <a:r>
              <a:rPr sz="550" spc="50" dirty="0">
                <a:solidFill>
                  <a:srgbClr val="414042"/>
                </a:solidFill>
                <a:latin typeface="Trebuchet MS"/>
                <a:cs typeface="Trebuchet MS"/>
              </a:rPr>
              <a:t> </a:t>
            </a:r>
            <a:r>
              <a:rPr sz="550" dirty="0">
                <a:solidFill>
                  <a:srgbClr val="414042"/>
                </a:solidFill>
                <a:latin typeface="Trebuchet MS"/>
                <a:cs typeface="Trebuchet MS"/>
              </a:rPr>
              <a:t>Omicron</a:t>
            </a:r>
            <a:r>
              <a:rPr sz="550" spc="50" dirty="0">
                <a:solidFill>
                  <a:srgbClr val="414042"/>
                </a:solidFill>
                <a:latin typeface="Trebuchet MS"/>
                <a:cs typeface="Trebuchet MS"/>
              </a:rPr>
              <a:t> </a:t>
            </a:r>
            <a:r>
              <a:rPr sz="550" spc="-10" dirty="0">
                <a:solidFill>
                  <a:srgbClr val="414042"/>
                </a:solidFill>
                <a:latin typeface="Trebuchet MS"/>
                <a:cs typeface="Trebuchet MS"/>
              </a:rPr>
              <a:t>emerges</a:t>
            </a:r>
            <a:endParaRPr sz="550">
              <a:latin typeface="Trebuchet MS"/>
              <a:cs typeface="Trebuchet MS"/>
            </a:endParaRPr>
          </a:p>
          <a:p>
            <a:pPr marL="814705" algn="ctr">
              <a:lnSpc>
                <a:spcPct val="100000"/>
              </a:lnSpc>
              <a:spcBef>
                <a:spcPts val="200"/>
              </a:spcBef>
            </a:pPr>
            <a:r>
              <a:rPr sz="550" dirty="0">
                <a:solidFill>
                  <a:srgbClr val="414042"/>
                </a:solidFill>
                <a:latin typeface="Trebuchet MS"/>
                <a:cs typeface="Trebuchet MS"/>
              </a:rPr>
              <a:t>Shanghai</a:t>
            </a:r>
            <a:r>
              <a:rPr sz="550" spc="40" dirty="0">
                <a:solidFill>
                  <a:srgbClr val="414042"/>
                </a:solidFill>
                <a:latin typeface="Trebuchet MS"/>
                <a:cs typeface="Trebuchet MS"/>
              </a:rPr>
              <a:t> </a:t>
            </a:r>
            <a:r>
              <a:rPr sz="550" dirty="0">
                <a:solidFill>
                  <a:srgbClr val="414042"/>
                </a:solidFill>
                <a:latin typeface="Trebuchet MS"/>
                <a:cs typeface="Trebuchet MS"/>
              </a:rPr>
              <a:t>under</a:t>
            </a:r>
            <a:r>
              <a:rPr sz="550" spc="45" dirty="0">
                <a:solidFill>
                  <a:srgbClr val="414042"/>
                </a:solidFill>
                <a:latin typeface="Trebuchet MS"/>
                <a:cs typeface="Trebuchet MS"/>
              </a:rPr>
              <a:t> </a:t>
            </a:r>
            <a:r>
              <a:rPr sz="550" spc="-30" dirty="0">
                <a:solidFill>
                  <a:srgbClr val="414042"/>
                </a:solidFill>
                <a:latin typeface="Trebuchet MS"/>
                <a:cs typeface="Trebuchet MS"/>
              </a:rPr>
              <a:t>full</a:t>
            </a:r>
            <a:r>
              <a:rPr sz="550" spc="45" dirty="0">
                <a:solidFill>
                  <a:srgbClr val="414042"/>
                </a:solidFill>
                <a:latin typeface="Trebuchet MS"/>
                <a:cs typeface="Trebuchet MS"/>
              </a:rPr>
              <a:t> </a:t>
            </a:r>
            <a:r>
              <a:rPr sz="550" spc="-10" dirty="0">
                <a:solidFill>
                  <a:srgbClr val="414042"/>
                </a:solidFill>
                <a:latin typeface="Trebuchet MS"/>
                <a:cs typeface="Trebuchet MS"/>
              </a:rPr>
              <a:t>lockdown</a:t>
            </a:r>
            <a:endParaRPr sz="550">
              <a:latin typeface="Trebuchet MS"/>
              <a:cs typeface="Trebuchet MS"/>
            </a:endParaRPr>
          </a:p>
        </p:txBody>
      </p:sp>
      <p:sp>
        <p:nvSpPr>
          <p:cNvPr id="1187" name="object 195">
            <a:extLst>
              <a:ext uri="{FF2B5EF4-FFF2-40B4-BE49-F238E27FC236}">
                <a16:creationId xmlns:a16="http://schemas.microsoft.com/office/drawing/2014/main" id="{CC1101F6-8156-7F82-952A-90B2DC83589C}"/>
              </a:ext>
            </a:extLst>
          </p:cNvPr>
          <p:cNvSpPr txBox="1"/>
          <p:nvPr/>
        </p:nvSpPr>
        <p:spPr>
          <a:xfrm rot="5400000">
            <a:off x="4901977" y="2112010"/>
            <a:ext cx="182880" cy="156718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25" dirty="0">
                <a:solidFill>
                  <a:srgbClr val="414042"/>
                </a:solidFill>
                <a:latin typeface="Trebuchet MS"/>
                <a:cs typeface="Trebuchet MS"/>
              </a:rPr>
              <a:t> </a:t>
            </a:r>
            <a:r>
              <a:rPr sz="550" dirty="0">
                <a:solidFill>
                  <a:srgbClr val="414042"/>
                </a:solidFill>
                <a:latin typeface="Trebuchet MS"/>
                <a:cs typeface="Trebuchet MS"/>
              </a:rPr>
              <a:t>Speaker</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30" dirty="0">
                <a:solidFill>
                  <a:srgbClr val="414042"/>
                </a:solidFill>
                <a:latin typeface="Trebuchet MS"/>
                <a:cs typeface="Trebuchet MS"/>
              </a:rPr>
              <a:t> </a:t>
            </a:r>
            <a:r>
              <a:rPr sz="550" dirty="0">
                <a:solidFill>
                  <a:srgbClr val="414042"/>
                </a:solidFill>
                <a:latin typeface="Trebuchet MS"/>
                <a:cs typeface="Trebuchet MS"/>
              </a:rPr>
              <a:t>House</a:t>
            </a:r>
            <a:r>
              <a:rPr sz="550" spc="25" dirty="0">
                <a:solidFill>
                  <a:srgbClr val="414042"/>
                </a:solidFill>
                <a:latin typeface="Trebuchet MS"/>
                <a:cs typeface="Trebuchet MS"/>
              </a:rPr>
              <a:t> </a:t>
            </a:r>
            <a:r>
              <a:rPr sz="550" dirty="0">
                <a:solidFill>
                  <a:srgbClr val="414042"/>
                </a:solidFill>
                <a:latin typeface="Trebuchet MS"/>
                <a:cs typeface="Trebuchet MS"/>
              </a:rPr>
              <a:t>Nancy</a:t>
            </a:r>
            <a:r>
              <a:rPr sz="550" spc="25" dirty="0">
                <a:solidFill>
                  <a:srgbClr val="414042"/>
                </a:solidFill>
                <a:latin typeface="Trebuchet MS"/>
                <a:cs typeface="Trebuchet MS"/>
              </a:rPr>
              <a:t> </a:t>
            </a:r>
            <a:r>
              <a:rPr sz="550" dirty="0">
                <a:solidFill>
                  <a:srgbClr val="414042"/>
                </a:solidFill>
                <a:latin typeface="Trebuchet MS"/>
                <a:cs typeface="Trebuchet MS"/>
              </a:rPr>
              <a:t>Pelosi</a:t>
            </a:r>
            <a:r>
              <a:rPr sz="550" spc="30" dirty="0">
                <a:solidFill>
                  <a:srgbClr val="414042"/>
                </a:solidFill>
                <a:latin typeface="Trebuchet MS"/>
                <a:cs typeface="Trebuchet MS"/>
              </a:rPr>
              <a:t> </a:t>
            </a:r>
            <a:r>
              <a:rPr sz="550" dirty="0">
                <a:solidFill>
                  <a:srgbClr val="414042"/>
                </a:solidFill>
                <a:latin typeface="Trebuchet MS"/>
                <a:cs typeface="Trebuchet MS"/>
              </a:rPr>
              <a:t>arrives</a:t>
            </a:r>
            <a:r>
              <a:rPr sz="550" spc="25" dirty="0">
                <a:solidFill>
                  <a:srgbClr val="414042"/>
                </a:solidFill>
                <a:latin typeface="Trebuchet MS"/>
                <a:cs typeface="Trebuchet MS"/>
              </a:rPr>
              <a:t> </a:t>
            </a:r>
            <a:r>
              <a:rPr sz="550" spc="-25" dirty="0">
                <a:solidFill>
                  <a:srgbClr val="414042"/>
                </a:solidFill>
                <a:latin typeface="Trebuchet MS"/>
                <a:cs typeface="Trebuchet MS"/>
              </a:rPr>
              <a:t>in</a:t>
            </a:r>
            <a:endParaRPr sz="550">
              <a:latin typeface="Trebuchet MS"/>
              <a:cs typeface="Trebuchet MS"/>
            </a:endParaRPr>
          </a:p>
          <a:p>
            <a:pPr marL="12700">
              <a:lnSpc>
                <a:spcPct val="100000"/>
              </a:lnSpc>
            </a:pPr>
            <a:r>
              <a:rPr sz="550" spc="-10" dirty="0">
                <a:solidFill>
                  <a:srgbClr val="414042"/>
                </a:solidFill>
                <a:latin typeface="Trebuchet MS"/>
                <a:cs typeface="Trebuchet MS"/>
              </a:rPr>
              <a:t>Taiwan</a:t>
            </a:r>
            <a:r>
              <a:rPr sz="550" spc="-5" dirty="0">
                <a:solidFill>
                  <a:srgbClr val="414042"/>
                </a:solidFill>
                <a:latin typeface="Trebuchet MS"/>
                <a:cs typeface="Trebuchet MS"/>
              </a:rPr>
              <a:t> </a:t>
            </a:r>
            <a:r>
              <a:rPr sz="550" dirty="0">
                <a:solidFill>
                  <a:srgbClr val="414042"/>
                </a:solidFill>
                <a:latin typeface="Trebuchet MS"/>
                <a:cs typeface="Trebuchet MS"/>
              </a:rPr>
              <a:t>as China ratchets up </a:t>
            </a:r>
            <a:r>
              <a:rPr sz="550" spc="-10" dirty="0">
                <a:solidFill>
                  <a:srgbClr val="414042"/>
                </a:solidFill>
                <a:latin typeface="Trebuchet MS"/>
                <a:cs typeface="Trebuchet MS"/>
              </a:rPr>
              <a:t>military</a:t>
            </a:r>
            <a:r>
              <a:rPr sz="550" dirty="0">
                <a:solidFill>
                  <a:srgbClr val="414042"/>
                </a:solidFill>
                <a:latin typeface="Trebuchet MS"/>
                <a:cs typeface="Trebuchet MS"/>
              </a:rPr>
              <a:t> </a:t>
            </a:r>
            <a:r>
              <a:rPr sz="550" spc="-10" dirty="0">
                <a:solidFill>
                  <a:srgbClr val="414042"/>
                </a:solidFill>
                <a:latin typeface="Trebuchet MS"/>
                <a:cs typeface="Trebuchet MS"/>
              </a:rPr>
              <a:t>activity</a:t>
            </a:r>
            <a:endParaRPr sz="550">
              <a:latin typeface="Trebuchet MS"/>
              <a:cs typeface="Trebuchet MS"/>
            </a:endParaRPr>
          </a:p>
        </p:txBody>
      </p:sp>
      <p:grpSp>
        <p:nvGrpSpPr>
          <p:cNvPr id="1188" name="object 196">
            <a:extLst>
              <a:ext uri="{FF2B5EF4-FFF2-40B4-BE49-F238E27FC236}">
                <a16:creationId xmlns:a16="http://schemas.microsoft.com/office/drawing/2014/main" id="{279391E4-4A56-4B4A-48D7-EEF35C0C4A8F}"/>
              </a:ext>
            </a:extLst>
          </p:cNvPr>
          <p:cNvGrpSpPr/>
          <p:nvPr/>
        </p:nvGrpSpPr>
        <p:grpSpPr>
          <a:xfrm rot="5400000">
            <a:off x="4093448" y="2866764"/>
            <a:ext cx="161290" cy="50165"/>
            <a:chOff x="2988005" y="5362778"/>
            <a:chExt cx="161290" cy="50165"/>
          </a:xfrm>
        </p:grpSpPr>
        <p:sp>
          <p:nvSpPr>
            <p:cNvPr id="1189" name="object 197">
              <a:extLst>
                <a:ext uri="{FF2B5EF4-FFF2-40B4-BE49-F238E27FC236}">
                  <a16:creationId xmlns:a16="http://schemas.microsoft.com/office/drawing/2014/main" id="{7A336FF5-BE2A-7E6C-BE12-1766A772CC24}"/>
                </a:ext>
              </a:extLst>
            </p:cNvPr>
            <p:cNvSpPr/>
            <p:nvPr/>
          </p:nvSpPr>
          <p:spPr>
            <a:xfrm>
              <a:off x="2991180" y="5387466"/>
              <a:ext cx="158115" cy="1270"/>
            </a:xfrm>
            <a:custGeom>
              <a:avLst/>
              <a:gdLst/>
              <a:ahLst/>
              <a:cxnLst/>
              <a:rect l="l" t="t" r="r" b="b"/>
              <a:pathLst>
                <a:path w="158114" h="1270">
                  <a:moveTo>
                    <a:pt x="157543" y="0"/>
                  </a:moveTo>
                  <a:lnTo>
                    <a:pt x="0" y="914"/>
                  </a:lnTo>
                </a:path>
              </a:pathLst>
            </a:custGeom>
            <a:solidFill>
              <a:srgbClr val="6D6E71"/>
            </a:solidFill>
          </p:spPr>
          <p:txBody>
            <a:bodyPr wrap="square" lIns="0" tIns="0" rIns="0" bIns="0" rtlCol="0"/>
            <a:lstStyle/>
            <a:p>
              <a:endParaRPr/>
            </a:p>
          </p:txBody>
        </p:sp>
        <p:sp>
          <p:nvSpPr>
            <p:cNvPr id="1190" name="object 198">
              <a:extLst>
                <a:ext uri="{FF2B5EF4-FFF2-40B4-BE49-F238E27FC236}">
                  <a16:creationId xmlns:a16="http://schemas.microsoft.com/office/drawing/2014/main" id="{E1FB832B-BAC9-860B-6E49-2F2B95B5019E}"/>
                </a:ext>
              </a:extLst>
            </p:cNvPr>
            <p:cNvSpPr/>
            <p:nvPr/>
          </p:nvSpPr>
          <p:spPr>
            <a:xfrm>
              <a:off x="2991180" y="5387720"/>
              <a:ext cx="114300" cy="1270"/>
            </a:xfrm>
            <a:custGeom>
              <a:avLst/>
              <a:gdLst/>
              <a:ahLst/>
              <a:cxnLst/>
              <a:rect l="l" t="t" r="r" b="b"/>
              <a:pathLst>
                <a:path w="114300" h="1270">
                  <a:moveTo>
                    <a:pt x="0" y="660"/>
                  </a:moveTo>
                  <a:lnTo>
                    <a:pt x="114058" y="0"/>
                  </a:lnTo>
                </a:path>
              </a:pathLst>
            </a:custGeom>
            <a:ln w="6159">
              <a:solidFill>
                <a:srgbClr val="777B7D"/>
              </a:solidFill>
            </a:ln>
          </p:spPr>
          <p:txBody>
            <a:bodyPr wrap="square" lIns="0" tIns="0" rIns="0" bIns="0" rtlCol="0"/>
            <a:lstStyle/>
            <a:p>
              <a:endParaRPr/>
            </a:p>
          </p:txBody>
        </p:sp>
        <p:sp>
          <p:nvSpPr>
            <p:cNvPr id="1191" name="object 199">
              <a:extLst>
                <a:ext uri="{FF2B5EF4-FFF2-40B4-BE49-F238E27FC236}">
                  <a16:creationId xmlns:a16="http://schemas.microsoft.com/office/drawing/2014/main" id="{07E6D3EE-3A26-7643-7E2D-6FA2ED6E0F92}"/>
                </a:ext>
              </a:extLst>
            </p:cNvPr>
            <p:cNvSpPr/>
            <p:nvPr/>
          </p:nvSpPr>
          <p:spPr>
            <a:xfrm>
              <a:off x="3087306" y="5362778"/>
              <a:ext cx="61594" cy="50165"/>
            </a:xfrm>
            <a:custGeom>
              <a:avLst/>
              <a:gdLst/>
              <a:ahLst/>
              <a:cxnLst/>
              <a:rect l="l" t="t" r="r" b="b"/>
              <a:pathLst>
                <a:path w="61594" h="50164">
                  <a:moveTo>
                    <a:pt x="0" y="0"/>
                  </a:moveTo>
                  <a:lnTo>
                    <a:pt x="14681" y="24942"/>
                  </a:lnTo>
                  <a:lnTo>
                    <a:pt x="279" y="50076"/>
                  </a:lnTo>
                  <a:lnTo>
                    <a:pt x="61417" y="24676"/>
                  </a:lnTo>
                  <a:lnTo>
                    <a:pt x="0" y="0"/>
                  </a:lnTo>
                  <a:close/>
                </a:path>
              </a:pathLst>
            </a:custGeom>
            <a:solidFill>
              <a:srgbClr val="777B7D"/>
            </a:solidFill>
          </p:spPr>
          <p:txBody>
            <a:bodyPr wrap="square" lIns="0" tIns="0" rIns="0" bIns="0" rtlCol="0"/>
            <a:lstStyle/>
            <a:p>
              <a:endParaRPr/>
            </a:p>
          </p:txBody>
        </p:sp>
      </p:grpSp>
      <p:sp>
        <p:nvSpPr>
          <p:cNvPr id="1192" name="object 200">
            <a:extLst>
              <a:ext uri="{FF2B5EF4-FFF2-40B4-BE49-F238E27FC236}">
                <a16:creationId xmlns:a16="http://schemas.microsoft.com/office/drawing/2014/main" id="{50100B2D-4329-DC10-54A2-D2D4C1356B2A}"/>
              </a:ext>
            </a:extLst>
          </p:cNvPr>
          <p:cNvSpPr txBox="1"/>
          <p:nvPr/>
        </p:nvSpPr>
        <p:spPr>
          <a:xfrm rot="5400000">
            <a:off x="5008498" y="2070707"/>
            <a:ext cx="266700" cy="902335"/>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Bank</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30" dirty="0">
                <a:solidFill>
                  <a:srgbClr val="414042"/>
                </a:solidFill>
                <a:latin typeface="Trebuchet MS"/>
                <a:cs typeface="Trebuchet MS"/>
              </a:rPr>
              <a:t> </a:t>
            </a:r>
            <a:r>
              <a:rPr sz="550" dirty="0">
                <a:solidFill>
                  <a:srgbClr val="414042"/>
                </a:solidFill>
                <a:latin typeface="Trebuchet MS"/>
                <a:cs typeface="Trebuchet MS"/>
              </a:rPr>
              <a:t>England</a:t>
            </a:r>
            <a:r>
              <a:rPr sz="550" spc="25" dirty="0">
                <a:solidFill>
                  <a:srgbClr val="414042"/>
                </a:solidFill>
                <a:latin typeface="Trebuchet MS"/>
                <a:cs typeface="Trebuchet MS"/>
              </a:rPr>
              <a:t> </a:t>
            </a:r>
            <a:r>
              <a:rPr sz="550" spc="-10" dirty="0">
                <a:solidFill>
                  <a:srgbClr val="414042"/>
                </a:solidFill>
                <a:latin typeface="Trebuchet MS"/>
                <a:cs typeface="Trebuchet MS"/>
              </a:rPr>
              <a:t>intervenes</a:t>
            </a:r>
            <a:endParaRPr sz="550">
              <a:latin typeface="Trebuchet MS"/>
              <a:cs typeface="Trebuchet MS"/>
            </a:endParaRPr>
          </a:p>
          <a:p>
            <a:pPr marL="178435" marR="170815" indent="-635" algn="ctr">
              <a:lnSpc>
                <a:spcPct val="100000"/>
              </a:lnSpc>
            </a:pP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dirty="0">
                <a:solidFill>
                  <a:srgbClr val="414042"/>
                </a:solidFill>
                <a:latin typeface="Trebuchet MS"/>
                <a:cs typeface="Trebuchet MS"/>
              </a:rPr>
              <a:t>buy</a:t>
            </a:r>
            <a:r>
              <a:rPr sz="550" spc="30" dirty="0">
                <a:solidFill>
                  <a:srgbClr val="414042"/>
                </a:solidFill>
                <a:latin typeface="Trebuchet MS"/>
                <a:cs typeface="Trebuchet MS"/>
              </a:rPr>
              <a:t> </a:t>
            </a:r>
            <a:r>
              <a:rPr sz="550" dirty="0">
                <a:solidFill>
                  <a:srgbClr val="414042"/>
                </a:solidFill>
                <a:latin typeface="Trebuchet MS"/>
                <a:cs typeface="Trebuchet MS"/>
              </a:rPr>
              <a:t>bonds</a:t>
            </a:r>
            <a:r>
              <a:rPr sz="550" spc="30" dirty="0">
                <a:solidFill>
                  <a:srgbClr val="414042"/>
                </a:solidFill>
                <a:latin typeface="Trebuchet MS"/>
                <a:cs typeface="Trebuchet MS"/>
              </a:rPr>
              <a:t> </a:t>
            </a:r>
            <a:r>
              <a:rPr sz="550" spc="-25" dirty="0">
                <a:solidFill>
                  <a:srgbClr val="414042"/>
                </a:solidFill>
                <a:latin typeface="Trebuchet MS"/>
                <a:cs typeface="Trebuchet MS"/>
              </a:rPr>
              <a:t>as</a:t>
            </a:r>
            <a:r>
              <a:rPr sz="550" spc="500" dirty="0">
                <a:solidFill>
                  <a:srgbClr val="414042"/>
                </a:solidFill>
                <a:latin typeface="Trebuchet MS"/>
                <a:cs typeface="Trebuchet MS"/>
              </a:rPr>
              <a:t> </a:t>
            </a:r>
            <a:r>
              <a:rPr sz="550" dirty="0">
                <a:solidFill>
                  <a:srgbClr val="414042"/>
                </a:solidFill>
                <a:latin typeface="Trebuchet MS"/>
                <a:cs typeface="Trebuchet MS"/>
              </a:rPr>
              <a:t>pound</a:t>
            </a:r>
            <a:r>
              <a:rPr sz="550" spc="75" dirty="0">
                <a:solidFill>
                  <a:srgbClr val="414042"/>
                </a:solidFill>
                <a:latin typeface="Trebuchet MS"/>
                <a:cs typeface="Trebuchet MS"/>
              </a:rPr>
              <a:t> </a:t>
            </a:r>
            <a:r>
              <a:rPr sz="550" spc="-10" dirty="0">
                <a:solidFill>
                  <a:srgbClr val="414042"/>
                </a:solidFill>
                <a:latin typeface="Trebuchet MS"/>
                <a:cs typeface="Trebuchet MS"/>
              </a:rPr>
              <a:t>plummets</a:t>
            </a:r>
            <a:endParaRPr sz="550">
              <a:latin typeface="Trebuchet MS"/>
              <a:cs typeface="Trebuchet MS"/>
            </a:endParaRPr>
          </a:p>
        </p:txBody>
      </p:sp>
      <p:grpSp>
        <p:nvGrpSpPr>
          <p:cNvPr id="1193" name="object 201">
            <a:extLst>
              <a:ext uri="{FF2B5EF4-FFF2-40B4-BE49-F238E27FC236}">
                <a16:creationId xmlns:a16="http://schemas.microsoft.com/office/drawing/2014/main" id="{0013C313-EFE0-D470-8E0A-D9800C05E32C}"/>
              </a:ext>
            </a:extLst>
          </p:cNvPr>
          <p:cNvGrpSpPr/>
          <p:nvPr/>
        </p:nvGrpSpPr>
        <p:grpSpPr>
          <a:xfrm rot="5400000">
            <a:off x="4297144" y="2039384"/>
            <a:ext cx="279400" cy="1487805"/>
            <a:chOff x="2820390" y="4381207"/>
            <a:chExt cx="279400" cy="1487805"/>
          </a:xfrm>
        </p:grpSpPr>
        <p:sp>
          <p:nvSpPr>
            <p:cNvPr id="1194" name="object 202">
              <a:extLst>
                <a:ext uri="{FF2B5EF4-FFF2-40B4-BE49-F238E27FC236}">
                  <a16:creationId xmlns:a16="http://schemas.microsoft.com/office/drawing/2014/main" id="{0511CEBD-2028-21C0-9190-2C14415BB626}"/>
                </a:ext>
              </a:extLst>
            </p:cNvPr>
            <p:cNvSpPr/>
            <p:nvPr/>
          </p:nvSpPr>
          <p:spPr>
            <a:xfrm>
              <a:off x="2823578" y="4405718"/>
              <a:ext cx="108585" cy="1270"/>
            </a:xfrm>
            <a:custGeom>
              <a:avLst/>
              <a:gdLst/>
              <a:ahLst/>
              <a:cxnLst/>
              <a:rect l="l" t="t" r="r" b="b"/>
              <a:pathLst>
                <a:path w="108585" h="1270">
                  <a:moveTo>
                    <a:pt x="108267" y="0"/>
                  </a:moveTo>
                  <a:lnTo>
                    <a:pt x="0" y="914"/>
                  </a:lnTo>
                </a:path>
              </a:pathLst>
            </a:custGeom>
            <a:solidFill>
              <a:srgbClr val="6D6E71"/>
            </a:solidFill>
          </p:spPr>
          <p:txBody>
            <a:bodyPr wrap="square" lIns="0" tIns="0" rIns="0" bIns="0" rtlCol="0"/>
            <a:lstStyle/>
            <a:p>
              <a:endParaRPr/>
            </a:p>
          </p:txBody>
        </p:sp>
        <p:sp>
          <p:nvSpPr>
            <p:cNvPr id="1195" name="object 203">
              <a:extLst>
                <a:ext uri="{FF2B5EF4-FFF2-40B4-BE49-F238E27FC236}">
                  <a16:creationId xmlns:a16="http://schemas.microsoft.com/office/drawing/2014/main" id="{DD9A61EB-6812-3B09-9921-2F298B3909DF}"/>
                </a:ext>
              </a:extLst>
            </p:cNvPr>
            <p:cNvSpPr/>
            <p:nvPr/>
          </p:nvSpPr>
          <p:spPr>
            <a:xfrm>
              <a:off x="2823565" y="4406087"/>
              <a:ext cx="65405" cy="635"/>
            </a:xfrm>
            <a:custGeom>
              <a:avLst/>
              <a:gdLst/>
              <a:ahLst/>
              <a:cxnLst/>
              <a:rect l="l" t="t" r="r" b="b"/>
              <a:pathLst>
                <a:path w="65405" h="635">
                  <a:moveTo>
                    <a:pt x="0" y="546"/>
                  </a:moveTo>
                  <a:lnTo>
                    <a:pt x="64782" y="0"/>
                  </a:lnTo>
                </a:path>
              </a:pathLst>
            </a:custGeom>
            <a:ln w="6159">
              <a:solidFill>
                <a:srgbClr val="777B7D"/>
              </a:solidFill>
            </a:ln>
          </p:spPr>
          <p:txBody>
            <a:bodyPr wrap="square" lIns="0" tIns="0" rIns="0" bIns="0" rtlCol="0"/>
            <a:lstStyle/>
            <a:p>
              <a:endParaRPr/>
            </a:p>
          </p:txBody>
        </p:sp>
        <p:sp>
          <p:nvSpPr>
            <p:cNvPr id="1196" name="object 204">
              <a:extLst>
                <a:ext uri="{FF2B5EF4-FFF2-40B4-BE49-F238E27FC236}">
                  <a16:creationId xmlns:a16="http://schemas.microsoft.com/office/drawing/2014/main" id="{60280955-E411-E2D1-2358-5ECC3357765C}"/>
                </a:ext>
              </a:extLst>
            </p:cNvPr>
            <p:cNvSpPr/>
            <p:nvPr/>
          </p:nvSpPr>
          <p:spPr>
            <a:xfrm>
              <a:off x="2870352" y="4381207"/>
              <a:ext cx="61594" cy="50165"/>
            </a:xfrm>
            <a:custGeom>
              <a:avLst/>
              <a:gdLst/>
              <a:ahLst/>
              <a:cxnLst/>
              <a:rect l="l" t="t" r="r" b="b"/>
              <a:pathLst>
                <a:path w="61594" h="50164">
                  <a:moveTo>
                    <a:pt x="0" y="0"/>
                  </a:moveTo>
                  <a:lnTo>
                    <a:pt x="14757" y="24904"/>
                  </a:lnTo>
                  <a:lnTo>
                    <a:pt x="431" y="50076"/>
                  </a:lnTo>
                  <a:lnTo>
                    <a:pt x="61493" y="24511"/>
                  </a:lnTo>
                  <a:lnTo>
                    <a:pt x="0" y="0"/>
                  </a:lnTo>
                  <a:close/>
                </a:path>
              </a:pathLst>
            </a:custGeom>
            <a:solidFill>
              <a:srgbClr val="777B7D"/>
            </a:solidFill>
          </p:spPr>
          <p:txBody>
            <a:bodyPr wrap="square" lIns="0" tIns="0" rIns="0" bIns="0" rtlCol="0"/>
            <a:lstStyle/>
            <a:p>
              <a:endParaRPr/>
            </a:p>
          </p:txBody>
        </p:sp>
        <p:sp>
          <p:nvSpPr>
            <p:cNvPr id="1197" name="object 205">
              <a:extLst>
                <a:ext uri="{FF2B5EF4-FFF2-40B4-BE49-F238E27FC236}">
                  <a16:creationId xmlns:a16="http://schemas.microsoft.com/office/drawing/2014/main" id="{E707F5A3-7398-35BB-E9B1-7E233232BC4D}"/>
                </a:ext>
              </a:extLst>
            </p:cNvPr>
            <p:cNvSpPr/>
            <p:nvPr/>
          </p:nvSpPr>
          <p:spPr>
            <a:xfrm>
              <a:off x="2867990" y="5843269"/>
              <a:ext cx="231775" cy="1270"/>
            </a:xfrm>
            <a:custGeom>
              <a:avLst/>
              <a:gdLst/>
              <a:ahLst/>
              <a:cxnLst/>
              <a:rect l="l" t="t" r="r" b="b"/>
              <a:pathLst>
                <a:path w="231775" h="1270">
                  <a:moveTo>
                    <a:pt x="231457" y="0"/>
                  </a:moveTo>
                  <a:lnTo>
                    <a:pt x="0" y="914"/>
                  </a:lnTo>
                </a:path>
              </a:pathLst>
            </a:custGeom>
            <a:solidFill>
              <a:srgbClr val="6D6E71"/>
            </a:solidFill>
          </p:spPr>
          <p:txBody>
            <a:bodyPr wrap="square" lIns="0" tIns="0" rIns="0" bIns="0" rtlCol="0"/>
            <a:lstStyle/>
            <a:p>
              <a:endParaRPr/>
            </a:p>
          </p:txBody>
        </p:sp>
        <p:sp>
          <p:nvSpPr>
            <p:cNvPr id="1198" name="object 206">
              <a:extLst>
                <a:ext uri="{FF2B5EF4-FFF2-40B4-BE49-F238E27FC236}">
                  <a16:creationId xmlns:a16="http://schemas.microsoft.com/office/drawing/2014/main" id="{1A2E677E-28B1-83CB-DDC5-386D637DB404}"/>
                </a:ext>
              </a:extLst>
            </p:cNvPr>
            <p:cNvSpPr/>
            <p:nvPr/>
          </p:nvSpPr>
          <p:spPr>
            <a:xfrm>
              <a:off x="2867990" y="5843447"/>
              <a:ext cx="188595" cy="1270"/>
            </a:xfrm>
            <a:custGeom>
              <a:avLst/>
              <a:gdLst/>
              <a:ahLst/>
              <a:cxnLst/>
              <a:rect l="l" t="t" r="r" b="b"/>
              <a:pathLst>
                <a:path w="188594" h="1270">
                  <a:moveTo>
                    <a:pt x="0" y="736"/>
                  </a:moveTo>
                  <a:lnTo>
                    <a:pt x="187972" y="0"/>
                  </a:lnTo>
                </a:path>
              </a:pathLst>
            </a:custGeom>
            <a:ln w="6159">
              <a:solidFill>
                <a:srgbClr val="777B7D"/>
              </a:solidFill>
            </a:ln>
          </p:spPr>
          <p:txBody>
            <a:bodyPr wrap="square" lIns="0" tIns="0" rIns="0" bIns="0" rtlCol="0"/>
            <a:lstStyle/>
            <a:p>
              <a:endParaRPr/>
            </a:p>
          </p:txBody>
        </p:sp>
        <p:sp>
          <p:nvSpPr>
            <p:cNvPr id="1199" name="object 207">
              <a:extLst>
                <a:ext uri="{FF2B5EF4-FFF2-40B4-BE49-F238E27FC236}">
                  <a16:creationId xmlns:a16="http://schemas.microsoft.com/office/drawing/2014/main" id="{A32F384A-8093-1E98-A53A-69F7186DFC4B}"/>
                </a:ext>
              </a:extLst>
            </p:cNvPr>
            <p:cNvSpPr/>
            <p:nvPr/>
          </p:nvSpPr>
          <p:spPr>
            <a:xfrm>
              <a:off x="3038068" y="5818466"/>
              <a:ext cx="61594" cy="50165"/>
            </a:xfrm>
            <a:custGeom>
              <a:avLst/>
              <a:gdLst/>
              <a:ahLst/>
              <a:cxnLst/>
              <a:rect l="l" t="t" r="r" b="b"/>
              <a:pathLst>
                <a:path w="61594" h="50164">
                  <a:moveTo>
                    <a:pt x="0" y="0"/>
                  </a:moveTo>
                  <a:lnTo>
                    <a:pt x="14643" y="24993"/>
                  </a:lnTo>
                  <a:lnTo>
                    <a:pt x="190" y="50076"/>
                  </a:lnTo>
                  <a:lnTo>
                    <a:pt x="61379" y="24803"/>
                  </a:lnTo>
                  <a:lnTo>
                    <a:pt x="0" y="0"/>
                  </a:lnTo>
                  <a:close/>
                </a:path>
              </a:pathLst>
            </a:custGeom>
            <a:solidFill>
              <a:srgbClr val="777B7D"/>
            </a:solidFill>
          </p:spPr>
          <p:txBody>
            <a:bodyPr wrap="square" lIns="0" tIns="0" rIns="0" bIns="0" rtlCol="0"/>
            <a:lstStyle/>
            <a:p>
              <a:endParaRPr/>
            </a:p>
          </p:txBody>
        </p:sp>
      </p:grpSp>
      <p:sp>
        <p:nvSpPr>
          <p:cNvPr id="1200" name="object 208">
            <a:extLst>
              <a:ext uri="{FF2B5EF4-FFF2-40B4-BE49-F238E27FC236}">
                <a16:creationId xmlns:a16="http://schemas.microsoft.com/office/drawing/2014/main" id="{169CE6F1-AE1F-BD6C-43AD-9016543B9A4A}"/>
              </a:ext>
            </a:extLst>
          </p:cNvPr>
          <p:cNvSpPr txBox="1"/>
          <p:nvPr/>
        </p:nvSpPr>
        <p:spPr>
          <a:xfrm rot="5400000">
            <a:off x="3326172" y="4875185"/>
            <a:ext cx="182880" cy="956944"/>
          </a:xfrm>
          <a:prstGeom prst="rect">
            <a:avLst/>
          </a:prstGeom>
        </p:spPr>
        <p:txBody>
          <a:bodyPr vert="vert270" wrap="square" lIns="0" tIns="0" rIns="0" bIns="0" rtlCol="0">
            <a:spAutoFit/>
          </a:bodyPr>
          <a:lstStyle/>
          <a:p>
            <a:pPr marR="5080" algn="r">
              <a:lnSpc>
                <a:spcPts val="625"/>
              </a:lnSpc>
            </a:pPr>
            <a:r>
              <a:rPr sz="550" dirty="0">
                <a:solidFill>
                  <a:srgbClr val="414042"/>
                </a:solidFill>
                <a:latin typeface="Trebuchet MS"/>
                <a:cs typeface="Trebuchet MS"/>
              </a:rPr>
              <a:t>China’s</a:t>
            </a:r>
            <a:r>
              <a:rPr sz="550" spc="5" dirty="0">
                <a:solidFill>
                  <a:srgbClr val="414042"/>
                </a:solidFill>
                <a:latin typeface="Trebuchet MS"/>
                <a:cs typeface="Trebuchet MS"/>
              </a:rPr>
              <a:t> </a:t>
            </a:r>
            <a:r>
              <a:rPr sz="550" dirty="0">
                <a:solidFill>
                  <a:srgbClr val="414042"/>
                </a:solidFill>
                <a:latin typeface="Trebuchet MS"/>
                <a:cs typeface="Trebuchet MS"/>
              </a:rPr>
              <a:t>solar</a:t>
            </a:r>
            <a:r>
              <a:rPr sz="550" spc="10" dirty="0">
                <a:solidFill>
                  <a:srgbClr val="414042"/>
                </a:solidFill>
                <a:latin typeface="Trebuchet MS"/>
                <a:cs typeface="Trebuchet MS"/>
              </a:rPr>
              <a:t> </a:t>
            </a:r>
            <a:r>
              <a:rPr sz="550" dirty="0">
                <a:solidFill>
                  <a:srgbClr val="414042"/>
                </a:solidFill>
                <a:latin typeface="Trebuchet MS"/>
                <a:cs typeface="Trebuchet MS"/>
              </a:rPr>
              <a:t>module</a:t>
            </a:r>
            <a:r>
              <a:rPr sz="550" spc="10" dirty="0">
                <a:solidFill>
                  <a:srgbClr val="414042"/>
                </a:solidFill>
                <a:latin typeface="Trebuchet MS"/>
                <a:cs typeface="Trebuchet MS"/>
              </a:rPr>
              <a:t> </a:t>
            </a:r>
            <a:r>
              <a:rPr sz="550" spc="-10" dirty="0">
                <a:solidFill>
                  <a:srgbClr val="414042"/>
                </a:solidFill>
                <a:latin typeface="Trebuchet MS"/>
                <a:cs typeface="Trebuchet MS"/>
              </a:rPr>
              <a:t>exports</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jump</a:t>
            </a:r>
            <a:r>
              <a:rPr sz="550" spc="-35" dirty="0">
                <a:solidFill>
                  <a:srgbClr val="414042"/>
                </a:solidFill>
                <a:latin typeface="Trebuchet MS"/>
                <a:cs typeface="Trebuchet MS"/>
              </a:rPr>
              <a:t> </a:t>
            </a:r>
            <a:r>
              <a:rPr sz="550" spc="85" dirty="0">
                <a:solidFill>
                  <a:srgbClr val="414042"/>
                </a:solidFill>
                <a:latin typeface="Trebuchet MS"/>
                <a:cs typeface="Trebuchet MS"/>
              </a:rPr>
              <a:t>74%</a:t>
            </a:r>
            <a:r>
              <a:rPr sz="550" spc="-35" dirty="0">
                <a:solidFill>
                  <a:srgbClr val="414042"/>
                </a:solidFill>
                <a:latin typeface="Trebuchet MS"/>
                <a:cs typeface="Trebuchet MS"/>
              </a:rPr>
              <a:t> </a:t>
            </a:r>
            <a:r>
              <a:rPr sz="550" spc="-40" dirty="0">
                <a:solidFill>
                  <a:srgbClr val="414042"/>
                </a:solidFill>
                <a:latin typeface="Trebuchet MS"/>
                <a:cs typeface="Trebuchet MS"/>
              </a:rPr>
              <a:t>y/y</a:t>
            </a:r>
            <a:r>
              <a:rPr sz="550" spc="-30" dirty="0">
                <a:solidFill>
                  <a:srgbClr val="414042"/>
                </a:solidFill>
                <a:latin typeface="Trebuchet MS"/>
                <a:cs typeface="Trebuchet MS"/>
              </a:rPr>
              <a:t> </a:t>
            </a:r>
            <a:r>
              <a:rPr sz="550" spc="-10" dirty="0">
                <a:solidFill>
                  <a:srgbClr val="414042"/>
                </a:solidFill>
                <a:latin typeface="Trebuchet MS"/>
                <a:cs typeface="Trebuchet MS"/>
              </a:rPr>
              <a:t>in</a:t>
            </a:r>
            <a:r>
              <a:rPr sz="550" spc="-35" dirty="0">
                <a:solidFill>
                  <a:srgbClr val="414042"/>
                </a:solidFill>
                <a:latin typeface="Trebuchet MS"/>
                <a:cs typeface="Trebuchet MS"/>
              </a:rPr>
              <a:t> </a:t>
            </a:r>
            <a:r>
              <a:rPr sz="550" spc="-10" dirty="0">
                <a:solidFill>
                  <a:srgbClr val="414042"/>
                </a:solidFill>
                <a:latin typeface="Trebuchet MS"/>
                <a:cs typeface="Trebuchet MS"/>
              </a:rPr>
              <a:t>H1.22</a:t>
            </a:r>
            <a:endParaRPr sz="550">
              <a:latin typeface="Trebuchet MS"/>
              <a:cs typeface="Trebuchet MS"/>
            </a:endParaRPr>
          </a:p>
        </p:txBody>
      </p:sp>
      <p:grpSp>
        <p:nvGrpSpPr>
          <p:cNvPr id="1201" name="object 209">
            <a:extLst>
              <a:ext uri="{FF2B5EF4-FFF2-40B4-BE49-F238E27FC236}">
                <a16:creationId xmlns:a16="http://schemas.microsoft.com/office/drawing/2014/main" id="{3D507C5B-A7C3-8432-2760-191D2B143E5A}"/>
              </a:ext>
            </a:extLst>
          </p:cNvPr>
          <p:cNvGrpSpPr/>
          <p:nvPr/>
        </p:nvGrpSpPr>
        <p:grpSpPr>
          <a:xfrm rot="5400000">
            <a:off x="3859108" y="5333066"/>
            <a:ext cx="162560" cy="50165"/>
            <a:chOff x="5453672" y="5596483"/>
            <a:chExt cx="162560" cy="50165"/>
          </a:xfrm>
        </p:grpSpPr>
        <p:sp>
          <p:nvSpPr>
            <p:cNvPr id="1202" name="object 210">
              <a:extLst>
                <a:ext uri="{FF2B5EF4-FFF2-40B4-BE49-F238E27FC236}">
                  <a16:creationId xmlns:a16="http://schemas.microsoft.com/office/drawing/2014/main" id="{EACF676D-8B7D-717C-2744-DF87874A572C}"/>
                </a:ext>
              </a:extLst>
            </p:cNvPr>
            <p:cNvSpPr/>
            <p:nvPr/>
          </p:nvSpPr>
          <p:spPr>
            <a:xfrm>
              <a:off x="5453684" y="5621527"/>
              <a:ext cx="162560" cy="0"/>
            </a:xfrm>
            <a:custGeom>
              <a:avLst/>
              <a:gdLst/>
              <a:ahLst/>
              <a:cxnLst/>
              <a:rect l="l" t="t" r="r" b="b"/>
              <a:pathLst>
                <a:path w="162560">
                  <a:moveTo>
                    <a:pt x="162090" y="0"/>
                  </a:moveTo>
                  <a:lnTo>
                    <a:pt x="0" y="0"/>
                  </a:lnTo>
                </a:path>
              </a:pathLst>
            </a:custGeom>
            <a:solidFill>
              <a:srgbClr val="6D6E71"/>
            </a:solidFill>
          </p:spPr>
          <p:txBody>
            <a:bodyPr wrap="square" lIns="0" tIns="0" rIns="0" bIns="0" rtlCol="0"/>
            <a:lstStyle/>
            <a:p>
              <a:endParaRPr/>
            </a:p>
          </p:txBody>
        </p:sp>
        <p:sp>
          <p:nvSpPr>
            <p:cNvPr id="1203" name="object 211">
              <a:extLst>
                <a:ext uri="{FF2B5EF4-FFF2-40B4-BE49-F238E27FC236}">
                  <a16:creationId xmlns:a16="http://schemas.microsoft.com/office/drawing/2014/main" id="{9AE5FDB3-2355-2368-A7F1-EC7F5D5002C5}"/>
                </a:ext>
              </a:extLst>
            </p:cNvPr>
            <p:cNvSpPr/>
            <p:nvPr/>
          </p:nvSpPr>
          <p:spPr>
            <a:xfrm>
              <a:off x="5497169" y="5621527"/>
              <a:ext cx="118745" cy="0"/>
            </a:xfrm>
            <a:custGeom>
              <a:avLst/>
              <a:gdLst/>
              <a:ahLst/>
              <a:cxnLst/>
              <a:rect l="l" t="t" r="r" b="b"/>
              <a:pathLst>
                <a:path w="118745">
                  <a:moveTo>
                    <a:pt x="118605" y="0"/>
                  </a:moveTo>
                  <a:lnTo>
                    <a:pt x="0" y="0"/>
                  </a:lnTo>
                </a:path>
              </a:pathLst>
            </a:custGeom>
            <a:ln w="6159">
              <a:solidFill>
                <a:srgbClr val="777B7D"/>
              </a:solidFill>
            </a:ln>
          </p:spPr>
          <p:txBody>
            <a:bodyPr wrap="square" lIns="0" tIns="0" rIns="0" bIns="0" rtlCol="0"/>
            <a:lstStyle/>
            <a:p>
              <a:endParaRPr/>
            </a:p>
          </p:txBody>
        </p:sp>
        <p:sp>
          <p:nvSpPr>
            <p:cNvPr id="1204" name="object 212">
              <a:extLst>
                <a:ext uri="{FF2B5EF4-FFF2-40B4-BE49-F238E27FC236}">
                  <a16:creationId xmlns:a16="http://schemas.microsoft.com/office/drawing/2014/main" id="{86F71243-F66D-FA5A-B590-EAF721F5202D}"/>
                </a:ext>
              </a:extLst>
            </p:cNvPr>
            <p:cNvSpPr/>
            <p:nvPr/>
          </p:nvSpPr>
          <p:spPr>
            <a:xfrm>
              <a:off x="5453672" y="5596483"/>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05" name="object 213">
            <a:extLst>
              <a:ext uri="{FF2B5EF4-FFF2-40B4-BE49-F238E27FC236}">
                <a16:creationId xmlns:a16="http://schemas.microsoft.com/office/drawing/2014/main" id="{E032B2B4-0855-4EE8-7CF8-756242C37EB4}"/>
              </a:ext>
            </a:extLst>
          </p:cNvPr>
          <p:cNvSpPr txBox="1"/>
          <p:nvPr/>
        </p:nvSpPr>
        <p:spPr>
          <a:xfrm rot="5400000">
            <a:off x="5551004" y="5029146"/>
            <a:ext cx="266700" cy="68897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IEA</a:t>
            </a:r>
            <a:r>
              <a:rPr sz="550" spc="20" dirty="0">
                <a:solidFill>
                  <a:srgbClr val="414042"/>
                </a:solidFill>
                <a:latin typeface="Trebuchet MS"/>
                <a:cs typeface="Trebuchet MS"/>
              </a:rPr>
              <a:t> </a:t>
            </a:r>
            <a:r>
              <a:rPr sz="550" dirty="0">
                <a:solidFill>
                  <a:srgbClr val="414042"/>
                </a:solidFill>
                <a:latin typeface="Trebuchet MS"/>
                <a:cs typeface="Trebuchet MS"/>
              </a:rPr>
              <a:t>updates</a:t>
            </a:r>
            <a:r>
              <a:rPr sz="550" spc="20" dirty="0">
                <a:solidFill>
                  <a:srgbClr val="414042"/>
                </a:solidFill>
                <a:latin typeface="Trebuchet MS"/>
                <a:cs typeface="Trebuchet MS"/>
              </a:rPr>
              <a:t> </a:t>
            </a:r>
            <a:r>
              <a:rPr sz="550" dirty="0">
                <a:solidFill>
                  <a:srgbClr val="414042"/>
                </a:solidFill>
                <a:latin typeface="Trebuchet MS"/>
                <a:cs typeface="Trebuchet MS"/>
              </a:rPr>
              <a:t>net</a:t>
            </a:r>
            <a:r>
              <a:rPr sz="550" spc="25" dirty="0">
                <a:solidFill>
                  <a:srgbClr val="414042"/>
                </a:solidFill>
                <a:latin typeface="Trebuchet MS"/>
                <a:cs typeface="Trebuchet MS"/>
              </a:rPr>
              <a:t> </a:t>
            </a:r>
            <a:r>
              <a:rPr sz="550" spc="-20" dirty="0">
                <a:solidFill>
                  <a:srgbClr val="414042"/>
                </a:solidFill>
                <a:latin typeface="Trebuchet MS"/>
                <a:cs typeface="Trebuchet MS"/>
              </a:rPr>
              <a:t>zero</a:t>
            </a:r>
            <a:endParaRPr sz="550">
              <a:latin typeface="Trebuchet MS"/>
              <a:cs typeface="Trebuchet MS"/>
            </a:endParaRPr>
          </a:p>
          <a:p>
            <a:pPr marL="130175" marR="38100" indent="-85090">
              <a:lnSpc>
                <a:spcPct val="100000"/>
              </a:lnSpc>
            </a:pPr>
            <a:r>
              <a:rPr sz="550" dirty="0">
                <a:solidFill>
                  <a:srgbClr val="414042"/>
                </a:solidFill>
                <a:latin typeface="Trebuchet MS"/>
                <a:cs typeface="Trebuchet MS"/>
              </a:rPr>
              <a:t>roadmap</a:t>
            </a:r>
            <a:r>
              <a:rPr sz="550" spc="-5" dirty="0">
                <a:solidFill>
                  <a:srgbClr val="414042"/>
                </a:solidFill>
                <a:latin typeface="Trebuchet MS"/>
                <a:cs typeface="Trebuchet MS"/>
              </a:rPr>
              <a:t> </a:t>
            </a:r>
            <a:r>
              <a:rPr sz="550" spc="-10" dirty="0">
                <a:solidFill>
                  <a:srgbClr val="414042"/>
                </a:solidFill>
                <a:latin typeface="Trebuchet MS"/>
                <a:cs typeface="Trebuchet MS"/>
              </a:rPr>
              <a:t>in</a:t>
            </a:r>
            <a:r>
              <a:rPr sz="550" dirty="0">
                <a:solidFill>
                  <a:srgbClr val="414042"/>
                </a:solidFill>
                <a:latin typeface="Trebuchet MS"/>
                <a:cs typeface="Trebuchet MS"/>
              </a:rPr>
              <a:t> </a:t>
            </a:r>
            <a:r>
              <a:rPr sz="550" spc="-10" dirty="0">
                <a:solidFill>
                  <a:srgbClr val="414042"/>
                </a:solidFill>
                <a:latin typeface="Trebuchet MS"/>
                <a:cs typeface="Trebuchet MS"/>
              </a:rPr>
              <a:t>light</a:t>
            </a:r>
            <a:r>
              <a:rPr sz="550" dirty="0">
                <a:solidFill>
                  <a:srgbClr val="414042"/>
                </a:solidFill>
                <a:latin typeface="Trebuchet MS"/>
                <a:cs typeface="Trebuchet MS"/>
              </a:rPr>
              <a:t> </a:t>
            </a:r>
            <a:r>
              <a:rPr sz="550" spc="-25" dirty="0">
                <a:solidFill>
                  <a:srgbClr val="414042"/>
                </a:solidFill>
                <a:latin typeface="Trebuchet MS"/>
                <a:cs typeface="Trebuchet MS"/>
              </a:rPr>
              <a:t>of</a:t>
            </a:r>
            <a:r>
              <a:rPr sz="550" spc="500" dirty="0">
                <a:solidFill>
                  <a:srgbClr val="414042"/>
                </a:solidFill>
                <a:latin typeface="Trebuchet MS"/>
                <a:cs typeface="Trebuchet MS"/>
              </a:rPr>
              <a:t> </a:t>
            </a:r>
            <a:r>
              <a:rPr sz="550" dirty="0">
                <a:solidFill>
                  <a:srgbClr val="414042"/>
                </a:solidFill>
                <a:latin typeface="Trebuchet MS"/>
                <a:cs typeface="Trebuchet MS"/>
              </a:rPr>
              <a:t>energy</a:t>
            </a:r>
            <a:r>
              <a:rPr sz="550" spc="35" dirty="0">
                <a:solidFill>
                  <a:srgbClr val="414042"/>
                </a:solidFill>
                <a:latin typeface="Trebuchet MS"/>
                <a:cs typeface="Trebuchet MS"/>
              </a:rPr>
              <a:t> </a:t>
            </a:r>
            <a:r>
              <a:rPr sz="550" spc="-10" dirty="0">
                <a:solidFill>
                  <a:srgbClr val="414042"/>
                </a:solidFill>
                <a:latin typeface="Trebuchet MS"/>
                <a:cs typeface="Trebuchet MS"/>
              </a:rPr>
              <a:t>crisis</a:t>
            </a:r>
            <a:endParaRPr sz="550">
              <a:latin typeface="Trebuchet MS"/>
              <a:cs typeface="Trebuchet MS"/>
            </a:endParaRPr>
          </a:p>
        </p:txBody>
      </p:sp>
      <p:grpSp>
        <p:nvGrpSpPr>
          <p:cNvPr id="1206" name="object 214">
            <a:extLst>
              <a:ext uri="{FF2B5EF4-FFF2-40B4-BE49-F238E27FC236}">
                <a16:creationId xmlns:a16="http://schemas.microsoft.com/office/drawing/2014/main" id="{CF14E1F8-DF63-567E-7326-AE38383C5ED4}"/>
              </a:ext>
            </a:extLst>
          </p:cNvPr>
          <p:cNvGrpSpPr/>
          <p:nvPr/>
        </p:nvGrpSpPr>
        <p:grpSpPr>
          <a:xfrm rot="5400000">
            <a:off x="5572528" y="5141092"/>
            <a:ext cx="135255" cy="50165"/>
            <a:chOff x="5275351" y="3896715"/>
            <a:chExt cx="135255" cy="50165"/>
          </a:xfrm>
        </p:grpSpPr>
        <p:sp>
          <p:nvSpPr>
            <p:cNvPr id="1207" name="object 215">
              <a:extLst>
                <a:ext uri="{FF2B5EF4-FFF2-40B4-BE49-F238E27FC236}">
                  <a16:creationId xmlns:a16="http://schemas.microsoft.com/office/drawing/2014/main" id="{DF30C301-D372-FAC2-0CD3-0D505EF687D4}"/>
                </a:ext>
              </a:extLst>
            </p:cNvPr>
            <p:cNvSpPr/>
            <p:nvPr/>
          </p:nvSpPr>
          <p:spPr>
            <a:xfrm>
              <a:off x="5275351" y="3921760"/>
              <a:ext cx="135255" cy="0"/>
            </a:xfrm>
            <a:custGeom>
              <a:avLst/>
              <a:gdLst/>
              <a:ahLst/>
              <a:cxnLst/>
              <a:rect l="l" t="t" r="r" b="b"/>
              <a:pathLst>
                <a:path w="135254">
                  <a:moveTo>
                    <a:pt x="134912" y="0"/>
                  </a:moveTo>
                  <a:lnTo>
                    <a:pt x="0" y="0"/>
                  </a:lnTo>
                </a:path>
              </a:pathLst>
            </a:custGeom>
            <a:solidFill>
              <a:srgbClr val="6D6E71"/>
            </a:solidFill>
          </p:spPr>
          <p:txBody>
            <a:bodyPr wrap="square" lIns="0" tIns="0" rIns="0" bIns="0" rtlCol="0"/>
            <a:lstStyle/>
            <a:p>
              <a:endParaRPr/>
            </a:p>
          </p:txBody>
        </p:sp>
        <p:sp>
          <p:nvSpPr>
            <p:cNvPr id="1208" name="object 216">
              <a:extLst>
                <a:ext uri="{FF2B5EF4-FFF2-40B4-BE49-F238E27FC236}">
                  <a16:creationId xmlns:a16="http://schemas.microsoft.com/office/drawing/2014/main" id="{8481D115-55B1-9F8E-FE59-29ADAFF32120}"/>
                </a:ext>
              </a:extLst>
            </p:cNvPr>
            <p:cNvSpPr/>
            <p:nvPr/>
          </p:nvSpPr>
          <p:spPr>
            <a:xfrm>
              <a:off x="5318861" y="3921760"/>
              <a:ext cx="91440" cy="0"/>
            </a:xfrm>
            <a:custGeom>
              <a:avLst/>
              <a:gdLst/>
              <a:ahLst/>
              <a:cxnLst/>
              <a:rect l="l" t="t" r="r" b="b"/>
              <a:pathLst>
                <a:path w="91439">
                  <a:moveTo>
                    <a:pt x="91401" y="0"/>
                  </a:moveTo>
                  <a:lnTo>
                    <a:pt x="0" y="0"/>
                  </a:lnTo>
                </a:path>
              </a:pathLst>
            </a:custGeom>
            <a:ln w="6159">
              <a:solidFill>
                <a:srgbClr val="777B7D"/>
              </a:solidFill>
            </a:ln>
          </p:spPr>
          <p:txBody>
            <a:bodyPr wrap="square" lIns="0" tIns="0" rIns="0" bIns="0" rtlCol="0"/>
            <a:lstStyle/>
            <a:p>
              <a:endParaRPr/>
            </a:p>
          </p:txBody>
        </p:sp>
        <p:sp>
          <p:nvSpPr>
            <p:cNvPr id="1209" name="object 217">
              <a:extLst>
                <a:ext uri="{FF2B5EF4-FFF2-40B4-BE49-F238E27FC236}">
                  <a16:creationId xmlns:a16="http://schemas.microsoft.com/office/drawing/2014/main" id="{476D69BC-BB20-7024-3C86-FBD40D6BD042}"/>
                </a:ext>
              </a:extLst>
            </p:cNvPr>
            <p:cNvSpPr/>
            <p:nvPr/>
          </p:nvSpPr>
          <p:spPr>
            <a:xfrm>
              <a:off x="5275363" y="3896715"/>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10" name="object 218">
            <a:extLst>
              <a:ext uri="{FF2B5EF4-FFF2-40B4-BE49-F238E27FC236}">
                <a16:creationId xmlns:a16="http://schemas.microsoft.com/office/drawing/2014/main" id="{74077671-8DD4-7D5E-F230-8479337992BF}"/>
              </a:ext>
            </a:extLst>
          </p:cNvPr>
          <p:cNvSpPr txBox="1"/>
          <p:nvPr/>
        </p:nvSpPr>
        <p:spPr>
          <a:xfrm rot="5400000">
            <a:off x="4469095" y="5045885"/>
            <a:ext cx="182880" cy="643255"/>
          </a:xfrm>
          <a:prstGeom prst="rect">
            <a:avLst/>
          </a:prstGeom>
        </p:spPr>
        <p:txBody>
          <a:bodyPr vert="vert270" wrap="square" lIns="0" tIns="0" rIns="0" bIns="0" rtlCol="0">
            <a:spAutoFit/>
          </a:bodyPr>
          <a:lstStyle/>
          <a:p>
            <a:pPr marR="5080" algn="r">
              <a:lnSpc>
                <a:spcPts val="625"/>
              </a:lnSpc>
            </a:pPr>
            <a:r>
              <a:rPr sz="550" dirty="0">
                <a:solidFill>
                  <a:srgbClr val="414042"/>
                </a:solidFill>
                <a:latin typeface="Trebuchet MS"/>
                <a:cs typeface="Trebuchet MS"/>
              </a:rPr>
              <a:t>ECB</a:t>
            </a:r>
            <a:r>
              <a:rPr sz="550" spc="40" dirty="0">
                <a:solidFill>
                  <a:srgbClr val="414042"/>
                </a:solidFill>
                <a:latin typeface="Trebuchet MS"/>
                <a:cs typeface="Trebuchet MS"/>
              </a:rPr>
              <a:t> </a:t>
            </a:r>
            <a:r>
              <a:rPr sz="550" dirty="0">
                <a:solidFill>
                  <a:srgbClr val="414042"/>
                </a:solidFill>
                <a:latin typeface="Trebuchet MS"/>
                <a:cs typeface="Trebuchet MS"/>
              </a:rPr>
              <a:t>raises</a:t>
            </a:r>
            <a:r>
              <a:rPr sz="550" spc="45" dirty="0">
                <a:solidFill>
                  <a:srgbClr val="414042"/>
                </a:solidFill>
                <a:latin typeface="Trebuchet MS"/>
                <a:cs typeface="Trebuchet MS"/>
              </a:rPr>
              <a:t> </a:t>
            </a:r>
            <a:r>
              <a:rPr sz="550" dirty="0">
                <a:solidFill>
                  <a:srgbClr val="414042"/>
                </a:solidFill>
                <a:latin typeface="Trebuchet MS"/>
                <a:cs typeface="Trebuchet MS"/>
              </a:rPr>
              <a:t>rates</a:t>
            </a:r>
            <a:r>
              <a:rPr sz="550" spc="4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75</a:t>
            </a:r>
            <a:r>
              <a:rPr sz="550" spc="60" dirty="0">
                <a:solidFill>
                  <a:srgbClr val="414042"/>
                </a:solidFill>
                <a:latin typeface="Trebuchet MS"/>
                <a:cs typeface="Trebuchet MS"/>
              </a:rPr>
              <a:t> </a:t>
            </a:r>
            <a:r>
              <a:rPr sz="550" dirty="0">
                <a:solidFill>
                  <a:srgbClr val="414042"/>
                </a:solidFill>
                <a:latin typeface="Trebuchet MS"/>
                <a:cs typeface="Trebuchet MS"/>
              </a:rPr>
              <a:t>basis</a:t>
            </a:r>
            <a:r>
              <a:rPr sz="550" spc="60"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211" name="object 219">
            <a:extLst>
              <a:ext uri="{FF2B5EF4-FFF2-40B4-BE49-F238E27FC236}">
                <a16:creationId xmlns:a16="http://schemas.microsoft.com/office/drawing/2014/main" id="{65746690-7607-F989-A15D-4632F224F790}"/>
              </a:ext>
            </a:extLst>
          </p:cNvPr>
          <p:cNvGrpSpPr/>
          <p:nvPr/>
        </p:nvGrpSpPr>
        <p:grpSpPr>
          <a:xfrm rot="5400000">
            <a:off x="4838976" y="5331948"/>
            <a:ext cx="173355" cy="50165"/>
            <a:chOff x="5447157" y="4611217"/>
            <a:chExt cx="173355" cy="50165"/>
          </a:xfrm>
        </p:grpSpPr>
        <p:sp>
          <p:nvSpPr>
            <p:cNvPr id="1212" name="object 220">
              <a:extLst>
                <a:ext uri="{FF2B5EF4-FFF2-40B4-BE49-F238E27FC236}">
                  <a16:creationId xmlns:a16="http://schemas.microsoft.com/office/drawing/2014/main" id="{94FDC247-5717-1A03-DF1E-1B1E2B1749D8}"/>
                </a:ext>
              </a:extLst>
            </p:cNvPr>
            <p:cNvSpPr/>
            <p:nvPr/>
          </p:nvSpPr>
          <p:spPr>
            <a:xfrm>
              <a:off x="5447169" y="4636262"/>
              <a:ext cx="173355" cy="0"/>
            </a:xfrm>
            <a:custGeom>
              <a:avLst/>
              <a:gdLst/>
              <a:ahLst/>
              <a:cxnLst/>
              <a:rect l="l" t="t" r="r" b="b"/>
              <a:pathLst>
                <a:path w="173354">
                  <a:moveTo>
                    <a:pt x="173177" y="0"/>
                  </a:moveTo>
                  <a:lnTo>
                    <a:pt x="0" y="0"/>
                  </a:lnTo>
                </a:path>
              </a:pathLst>
            </a:custGeom>
            <a:solidFill>
              <a:srgbClr val="6D6E71"/>
            </a:solidFill>
          </p:spPr>
          <p:txBody>
            <a:bodyPr wrap="square" lIns="0" tIns="0" rIns="0" bIns="0" rtlCol="0"/>
            <a:lstStyle/>
            <a:p>
              <a:endParaRPr/>
            </a:p>
          </p:txBody>
        </p:sp>
        <p:sp>
          <p:nvSpPr>
            <p:cNvPr id="1213" name="object 221">
              <a:extLst>
                <a:ext uri="{FF2B5EF4-FFF2-40B4-BE49-F238E27FC236}">
                  <a16:creationId xmlns:a16="http://schemas.microsoft.com/office/drawing/2014/main" id="{B07EE03E-61AC-0D79-A672-BE76E154D97D}"/>
                </a:ext>
              </a:extLst>
            </p:cNvPr>
            <p:cNvSpPr/>
            <p:nvPr/>
          </p:nvSpPr>
          <p:spPr>
            <a:xfrm>
              <a:off x="5490654" y="4636262"/>
              <a:ext cx="130175" cy="0"/>
            </a:xfrm>
            <a:custGeom>
              <a:avLst/>
              <a:gdLst/>
              <a:ahLst/>
              <a:cxnLst/>
              <a:rect l="l" t="t" r="r" b="b"/>
              <a:pathLst>
                <a:path w="130175">
                  <a:moveTo>
                    <a:pt x="129692" y="0"/>
                  </a:moveTo>
                  <a:lnTo>
                    <a:pt x="0" y="0"/>
                  </a:lnTo>
                </a:path>
              </a:pathLst>
            </a:custGeom>
            <a:ln w="6159">
              <a:solidFill>
                <a:srgbClr val="777B7D"/>
              </a:solidFill>
            </a:ln>
          </p:spPr>
          <p:txBody>
            <a:bodyPr wrap="square" lIns="0" tIns="0" rIns="0" bIns="0" rtlCol="0"/>
            <a:lstStyle/>
            <a:p>
              <a:endParaRPr/>
            </a:p>
          </p:txBody>
        </p:sp>
        <p:sp>
          <p:nvSpPr>
            <p:cNvPr id="1214" name="object 222">
              <a:extLst>
                <a:ext uri="{FF2B5EF4-FFF2-40B4-BE49-F238E27FC236}">
                  <a16:creationId xmlns:a16="http://schemas.microsoft.com/office/drawing/2014/main" id="{B7A5B4EF-1404-FC07-D67B-75E310754D3A}"/>
                </a:ext>
              </a:extLst>
            </p:cNvPr>
            <p:cNvSpPr/>
            <p:nvPr/>
          </p:nvSpPr>
          <p:spPr>
            <a:xfrm>
              <a:off x="5447157" y="4611217"/>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15" name="object 223">
            <a:extLst>
              <a:ext uri="{FF2B5EF4-FFF2-40B4-BE49-F238E27FC236}">
                <a16:creationId xmlns:a16="http://schemas.microsoft.com/office/drawing/2014/main" id="{114778D1-034E-267F-3CF5-6B2F53AFB0AB}"/>
              </a:ext>
            </a:extLst>
          </p:cNvPr>
          <p:cNvSpPr txBox="1"/>
          <p:nvPr/>
        </p:nvSpPr>
        <p:spPr>
          <a:xfrm rot="5400000">
            <a:off x="2801146" y="4184952"/>
            <a:ext cx="266700" cy="88011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Silver</a:t>
            </a:r>
            <a:r>
              <a:rPr sz="550" spc="50" dirty="0">
                <a:solidFill>
                  <a:srgbClr val="414042"/>
                </a:solidFill>
                <a:latin typeface="Trebuchet MS"/>
                <a:cs typeface="Trebuchet MS"/>
              </a:rPr>
              <a:t> </a:t>
            </a:r>
            <a:r>
              <a:rPr sz="550" dirty="0">
                <a:solidFill>
                  <a:srgbClr val="414042"/>
                </a:solidFill>
                <a:latin typeface="Trebuchet MS"/>
                <a:cs typeface="Trebuchet MS"/>
              </a:rPr>
              <a:t>managed</a:t>
            </a:r>
            <a:r>
              <a:rPr sz="550" spc="50" dirty="0">
                <a:solidFill>
                  <a:srgbClr val="414042"/>
                </a:solidFill>
                <a:latin typeface="Trebuchet MS"/>
                <a:cs typeface="Trebuchet MS"/>
              </a:rPr>
              <a:t> </a:t>
            </a:r>
            <a:r>
              <a:rPr sz="550" dirty="0">
                <a:solidFill>
                  <a:srgbClr val="414042"/>
                </a:solidFill>
                <a:latin typeface="Trebuchet MS"/>
                <a:cs typeface="Trebuchet MS"/>
              </a:rPr>
              <a:t>money</a:t>
            </a:r>
            <a:r>
              <a:rPr sz="550" spc="55" dirty="0">
                <a:solidFill>
                  <a:srgbClr val="414042"/>
                </a:solidFill>
                <a:latin typeface="Trebuchet MS"/>
                <a:cs typeface="Trebuchet MS"/>
              </a:rPr>
              <a:t> </a:t>
            </a:r>
            <a:r>
              <a:rPr sz="550" spc="-25" dirty="0">
                <a:solidFill>
                  <a:srgbClr val="414042"/>
                </a:solidFill>
                <a:latin typeface="Trebuchet MS"/>
                <a:cs typeface="Trebuchet MS"/>
              </a:rPr>
              <a:t>net</a:t>
            </a:r>
            <a:endParaRPr sz="550">
              <a:latin typeface="Trebuchet MS"/>
              <a:cs typeface="Trebuchet MS"/>
            </a:endParaRPr>
          </a:p>
          <a:p>
            <a:pPr marL="12700" marR="18415">
              <a:lnSpc>
                <a:spcPct val="100000"/>
              </a:lnSpc>
            </a:pPr>
            <a:r>
              <a:rPr sz="550" dirty="0">
                <a:solidFill>
                  <a:srgbClr val="414042"/>
                </a:solidFill>
                <a:latin typeface="Trebuchet MS"/>
                <a:cs typeface="Trebuchet MS"/>
              </a:rPr>
              <a:t>long</a:t>
            </a:r>
            <a:r>
              <a:rPr sz="550" spc="10" dirty="0">
                <a:solidFill>
                  <a:srgbClr val="414042"/>
                </a:solidFill>
                <a:latin typeface="Trebuchet MS"/>
                <a:cs typeface="Trebuchet MS"/>
              </a:rPr>
              <a:t> </a:t>
            </a:r>
            <a:r>
              <a:rPr sz="550" dirty="0">
                <a:solidFill>
                  <a:srgbClr val="414042"/>
                </a:solidFill>
                <a:latin typeface="Trebuchet MS"/>
                <a:cs typeface="Trebuchet MS"/>
              </a:rPr>
              <a:t>position</a:t>
            </a:r>
            <a:r>
              <a:rPr sz="550" spc="10" dirty="0">
                <a:solidFill>
                  <a:srgbClr val="414042"/>
                </a:solidFill>
                <a:latin typeface="Trebuchet MS"/>
                <a:cs typeface="Trebuchet MS"/>
              </a:rPr>
              <a:t> </a:t>
            </a:r>
            <a:r>
              <a:rPr sz="550" spc="-10" dirty="0">
                <a:solidFill>
                  <a:srgbClr val="414042"/>
                </a:solidFill>
                <a:latin typeface="Trebuchet MS"/>
                <a:cs typeface="Trebuchet MS"/>
              </a:rPr>
              <a:t>falls</a:t>
            </a:r>
            <a:r>
              <a:rPr sz="550" spc="10" dirty="0">
                <a:solidFill>
                  <a:srgbClr val="414042"/>
                </a:solidFill>
                <a:latin typeface="Trebuchet MS"/>
                <a:cs typeface="Trebuchet MS"/>
              </a:rPr>
              <a:t> </a:t>
            </a:r>
            <a:r>
              <a:rPr sz="550" dirty="0">
                <a:solidFill>
                  <a:srgbClr val="414042"/>
                </a:solidFill>
                <a:latin typeface="Trebuchet MS"/>
                <a:cs typeface="Trebuchet MS"/>
              </a:rPr>
              <a:t>by</a:t>
            </a:r>
            <a:r>
              <a:rPr sz="550" spc="10" dirty="0">
                <a:solidFill>
                  <a:srgbClr val="414042"/>
                </a:solidFill>
                <a:latin typeface="Trebuchet MS"/>
                <a:cs typeface="Trebuchet MS"/>
              </a:rPr>
              <a:t> </a:t>
            </a:r>
            <a:r>
              <a:rPr sz="550" spc="-20" dirty="0">
                <a:solidFill>
                  <a:srgbClr val="414042"/>
                </a:solidFill>
                <a:latin typeface="Trebuchet MS"/>
                <a:cs typeface="Trebuchet MS"/>
              </a:rPr>
              <a:t>more</a:t>
            </a:r>
            <a:r>
              <a:rPr sz="550" spc="500" dirty="0">
                <a:solidFill>
                  <a:srgbClr val="414042"/>
                </a:solidFill>
                <a:latin typeface="Trebuchet MS"/>
                <a:cs typeface="Trebuchet MS"/>
              </a:rPr>
              <a:t> </a:t>
            </a:r>
            <a:r>
              <a:rPr sz="550" dirty="0">
                <a:solidFill>
                  <a:srgbClr val="414042"/>
                </a:solidFill>
                <a:latin typeface="Trebuchet MS"/>
                <a:cs typeface="Trebuchet MS"/>
              </a:rPr>
              <a:t>than</a:t>
            </a:r>
            <a:r>
              <a:rPr sz="550" spc="-5" dirty="0">
                <a:solidFill>
                  <a:srgbClr val="414042"/>
                </a:solidFill>
                <a:latin typeface="Trebuchet MS"/>
                <a:cs typeface="Trebuchet MS"/>
              </a:rPr>
              <a:t> </a:t>
            </a:r>
            <a:r>
              <a:rPr sz="550" dirty="0">
                <a:solidFill>
                  <a:srgbClr val="414042"/>
                </a:solidFill>
                <a:latin typeface="Trebuchet MS"/>
                <a:cs typeface="Trebuchet MS"/>
              </a:rPr>
              <a:t>71</a:t>
            </a:r>
            <a:r>
              <a:rPr sz="550" spc="-5" dirty="0">
                <a:solidFill>
                  <a:srgbClr val="414042"/>
                </a:solidFill>
                <a:latin typeface="Trebuchet MS"/>
                <a:cs typeface="Trebuchet MS"/>
              </a:rPr>
              <a:t> </a:t>
            </a:r>
            <a:r>
              <a:rPr sz="550" dirty="0">
                <a:solidFill>
                  <a:srgbClr val="414042"/>
                </a:solidFill>
                <a:latin typeface="Trebuchet MS"/>
                <a:cs typeface="Trebuchet MS"/>
              </a:rPr>
              <a:t>Moz</a:t>
            </a:r>
            <a:r>
              <a:rPr sz="550" spc="-5"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a </a:t>
            </a:r>
            <a:r>
              <a:rPr sz="550" spc="-20" dirty="0">
                <a:solidFill>
                  <a:srgbClr val="414042"/>
                </a:solidFill>
                <a:latin typeface="Trebuchet MS"/>
                <a:cs typeface="Trebuchet MS"/>
              </a:rPr>
              <a:t>week</a:t>
            </a:r>
            <a:endParaRPr sz="550">
              <a:latin typeface="Trebuchet MS"/>
              <a:cs typeface="Trebuchet MS"/>
            </a:endParaRPr>
          </a:p>
        </p:txBody>
      </p:sp>
      <p:grpSp>
        <p:nvGrpSpPr>
          <p:cNvPr id="1216" name="object 224">
            <a:extLst>
              <a:ext uri="{FF2B5EF4-FFF2-40B4-BE49-F238E27FC236}">
                <a16:creationId xmlns:a16="http://schemas.microsoft.com/office/drawing/2014/main" id="{60AB4EC6-0859-0ED5-6640-9E7AFAB40917}"/>
              </a:ext>
            </a:extLst>
          </p:cNvPr>
          <p:cNvGrpSpPr/>
          <p:nvPr/>
        </p:nvGrpSpPr>
        <p:grpSpPr>
          <a:xfrm rot="5400000">
            <a:off x="2331044" y="4600644"/>
            <a:ext cx="261620" cy="50165"/>
            <a:chOff x="4671720" y="7075017"/>
            <a:chExt cx="261620" cy="50165"/>
          </a:xfrm>
        </p:grpSpPr>
        <p:sp>
          <p:nvSpPr>
            <p:cNvPr id="1217" name="object 225">
              <a:extLst>
                <a:ext uri="{FF2B5EF4-FFF2-40B4-BE49-F238E27FC236}">
                  <a16:creationId xmlns:a16="http://schemas.microsoft.com/office/drawing/2014/main" id="{CCBFBDAF-79A5-A287-7FB2-BB5B66B2AF98}"/>
                </a:ext>
              </a:extLst>
            </p:cNvPr>
            <p:cNvSpPr/>
            <p:nvPr/>
          </p:nvSpPr>
          <p:spPr>
            <a:xfrm>
              <a:off x="4671720" y="7100062"/>
              <a:ext cx="258445" cy="0"/>
            </a:xfrm>
            <a:custGeom>
              <a:avLst/>
              <a:gdLst/>
              <a:ahLst/>
              <a:cxnLst/>
              <a:rect l="l" t="t" r="r" b="b"/>
              <a:pathLst>
                <a:path w="258445">
                  <a:moveTo>
                    <a:pt x="258089" y="0"/>
                  </a:moveTo>
                  <a:lnTo>
                    <a:pt x="0" y="0"/>
                  </a:lnTo>
                </a:path>
              </a:pathLst>
            </a:custGeom>
            <a:solidFill>
              <a:srgbClr val="6D6E71"/>
            </a:solidFill>
          </p:spPr>
          <p:txBody>
            <a:bodyPr wrap="square" lIns="0" tIns="0" rIns="0" bIns="0" rtlCol="0"/>
            <a:lstStyle/>
            <a:p>
              <a:endParaRPr/>
            </a:p>
          </p:txBody>
        </p:sp>
        <p:sp>
          <p:nvSpPr>
            <p:cNvPr id="1218" name="object 226">
              <a:extLst>
                <a:ext uri="{FF2B5EF4-FFF2-40B4-BE49-F238E27FC236}">
                  <a16:creationId xmlns:a16="http://schemas.microsoft.com/office/drawing/2014/main" id="{426F0301-98C4-0860-D83F-09A3590E6892}"/>
                </a:ext>
              </a:extLst>
            </p:cNvPr>
            <p:cNvSpPr/>
            <p:nvPr/>
          </p:nvSpPr>
          <p:spPr>
            <a:xfrm>
              <a:off x="4715230" y="7100062"/>
              <a:ext cx="214629" cy="0"/>
            </a:xfrm>
            <a:custGeom>
              <a:avLst/>
              <a:gdLst/>
              <a:ahLst/>
              <a:cxnLst/>
              <a:rect l="l" t="t" r="r" b="b"/>
              <a:pathLst>
                <a:path w="214629">
                  <a:moveTo>
                    <a:pt x="214591" y="0"/>
                  </a:moveTo>
                  <a:lnTo>
                    <a:pt x="0" y="0"/>
                  </a:lnTo>
                </a:path>
              </a:pathLst>
            </a:custGeom>
            <a:ln w="6159">
              <a:solidFill>
                <a:srgbClr val="777B7D"/>
              </a:solidFill>
            </a:ln>
          </p:spPr>
          <p:txBody>
            <a:bodyPr wrap="square" lIns="0" tIns="0" rIns="0" bIns="0" rtlCol="0"/>
            <a:lstStyle/>
            <a:p>
              <a:endParaRPr/>
            </a:p>
          </p:txBody>
        </p:sp>
        <p:sp>
          <p:nvSpPr>
            <p:cNvPr id="1219" name="object 227">
              <a:extLst>
                <a:ext uri="{FF2B5EF4-FFF2-40B4-BE49-F238E27FC236}">
                  <a16:creationId xmlns:a16="http://schemas.microsoft.com/office/drawing/2014/main" id="{A4A4A301-B182-A7A1-0DF8-F51D2A2E44BA}"/>
                </a:ext>
              </a:extLst>
            </p:cNvPr>
            <p:cNvSpPr/>
            <p:nvPr/>
          </p:nvSpPr>
          <p:spPr>
            <a:xfrm>
              <a:off x="4671732" y="7075017"/>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20" name="object 228">
            <a:extLst>
              <a:ext uri="{FF2B5EF4-FFF2-40B4-BE49-F238E27FC236}">
                <a16:creationId xmlns:a16="http://schemas.microsoft.com/office/drawing/2014/main" id="{24FC6631-A83F-ABC6-51CA-02EB06889F12}"/>
              </a:ext>
            </a:extLst>
          </p:cNvPr>
          <p:cNvSpPr txBox="1"/>
          <p:nvPr/>
        </p:nvSpPr>
        <p:spPr>
          <a:xfrm rot="5400000">
            <a:off x="6820147" y="5274104"/>
            <a:ext cx="182880" cy="87312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India</a:t>
            </a:r>
            <a:r>
              <a:rPr sz="550" spc="-5" dirty="0">
                <a:solidFill>
                  <a:srgbClr val="414042"/>
                </a:solidFill>
                <a:latin typeface="Trebuchet MS"/>
                <a:cs typeface="Trebuchet MS"/>
              </a:rPr>
              <a:t> </a:t>
            </a:r>
            <a:r>
              <a:rPr sz="550" dirty="0">
                <a:solidFill>
                  <a:srgbClr val="414042"/>
                </a:solidFill>
                <a:latin typeface="Trebuchet MS"/>
                <a:cs typeface="Trebuchet MS"/>
              </a:rPr>
              <a:t>raises</a:t>
            </a:r>
            <a:r>
              <a:rPr sz="550" spc="-5" dirty="0">
                <a:solidFill>
                  <a:srgbClr val="414042"/>
                </a:solidFill>
                <a:latin typeface="Trebuchet MS"/>
                <a:cs typeface="Trebuchet MS"/>
              </a:rPr>
              <a:t> </a:t>
            </a:r>
            <a:r>
              <a:rPr sz="550" dirty="0">
                <a:solidFill>
                  <a:srgbClr val="414042"/>
                </a:solidFill>
                <a:latin typeface="Trebuchet MS"/>
                <a:cs typeface="Trebuchet MS"/>
              </a:rPr>
              <a:t>import</a:t>
            </a:r>
            <a:r>
              <a:rPr sz="550" spc="-5" dirty="0">
                <a:solidFill>
                  <a:srgbClr val="414042"/>
                </a:solidFill>
                <a:latin typeface="Trebuchet MS"/>
                <a:cs typeface="Trebuchet MS"/>
              </a:rPr>
              <a:t> </a:t>
            </a:r>
            <a:r>
              <a:rPr sz="550" spc="-20" dirty="0">
                <a:solidFill>
                  <a:srgbClr val="414042"/>
                </a:solidFill>
                <a:latin typeface="Trebuchet MS"/>
                <a:cs typeface="Trebuchet MS"/>
              </a:rPr>
              <a:t>duty</a:t>
            </a:r>
            <a:endParaRPr sz="550">
              <a:latin typeface="Trebuchet MS"/>
              <a:cs typeface="Trebuchet MS"/>
            </a:endParaRPr>
          </a:p>
          <a:p>
            <a:pPr marR="5080" algn="r">
              <a:lnSpc>
                <a:spcPct val="100000"/>
              </a:lnSpc>
            </a:pPr>
            <a:r>
              <a:rPr sz="550" dirty="0">
                <a:solidFill>
                  <a:srgbClr val="414042"/>
                </a:solidFill>
                <a:latin typeface="Trebuchet MS"/>
                <a:cs typeface="Trebuchet MS"/>
              </a:rPr>
              <a:t>on</a:t>
            </a:r>
            <a:r>
              <a:rPr sz="550" spc="-30" dirty="0">
                <a:solidFill>
                  <a:srgbClr val="414042"/>
                </a:solidFill>
                <a:latin typeface="Trebuchet MS"/>
                <a:cs typeface="Trebuchet MS"/>
              </a:rPr>
              <a:t> </a:t>
            </a:r>
            <a:r>
              <a:rPr sz="550" dirty="0">
                <a:solidFill>
                  <a:srgbClr val="414042"/>
                </a:solidFill>
                <a:latin typeface="Trebuchet MS"/>
                <a:cs typeface="Trebuchet MS"/>
              </a:rPr>
              <a:t>silver</a:t>
            </a:r>
            <a:r>
              <a:rPr sz="550" spc="-30" dirty="0">
                <a:solidFill>
                  <a:srgbClr val="414042"/>
                </a:solidFill>
                <a:latin typeface="Trebuchet MS"/>
                <a:cs typeface="Trebuchet MS"/>
              </a:rPr>
              <a:t> </a:t>
            </a:r>
            <a:r>
              <a:rPr sz="550" dirty="0">
                <a:solidFill>
                  <a:srgbClr val="414042"/>
                </a:solidFill>
                <a:latin typeface="Trebuchet MS"/>
                <a:cs typeface="Trebuchet MS"/>
              </a:rPr>
              <a:t>from</a:t>
            </a:r>
            <a:r>
              <a:rPr sz="550" spc="-30" dirty="0">
                <a:solidFill>
                  <a:srgbClr val="414042"/>
                </a:solidFill>
                <a:latin typeface="Trebuchet MS"/>
                <a:cs typeface="Trebuchet MS"/>
              </a:rPr>
              <a:t> </a:t>
            </a:r>
            <a:r>
              <a:rPr sz="550" spc="85" dirty="0">
                <a:solidFill>
                  <a:srgbClr val="414042"/>
                </a:solidFill>
                <a:latin typeface="Trebuchet MS"/>
                <a:cs typeface="Trebuchet MS"/>
              </a:rPr>
              <a:t>11%</a:t>
            </a:r>
            <a:r>
              <a:rPr sz="550" spc="-30" dirty="0">
                <a:solidFill>
                  <a:srgbClr val="414042"/>
                </a:solidFill>
                <a:latin typeface="Trebuchet MS"/>
                <a:cs typeface="Trebuchet MS"/>
              </a:rPr>
              <a:t> </a:t>
            </a: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60" dirty="0">
                <a:solidFill>
                  <a:srgbClr val="414042"/>
                </a:solidFill>
                <a:latin typeface="Trebuchet MS"/>
                <a:cs typeface="Trebuchet MS"/>
              </a:rPr>
              <a:t>15%</a:t>
            </a:r>
            <a:endParaRPr sz="550">
              <a:latin typeface="Trebuchet MS"/>
              <a:cs typeface="Trebuchet MS"/>
            </a:endParaRPr>
          </a:p>
        </p:txBody>
      </p:sp>
      <p:grpSp>
        <p:nvGrpSpPr>
          <p:cNvPr id="1221" name="object 229">
            <a:extLst>
              <a:ext uri="{FF2B5EF4-FFF2-40B4-BE49-F238E27FC236}">
                <a16:creationId xmlns:a16="http://schemas.microsoft.com/office/drawing/2014/main" id="{035B7C6F-7A2D-E751-CB7E-014875E8ACE2}"/>
              </a:ext>
            </a:extLst>
          </p:cNvPr>
          <p:cNvGrpSpPr/>
          <p:nvPr/>
        </p:nvGrpSpPr>
        <p:grpSpPr>
          <a:xfrm rot="5400000">
            <a:off x="7296274" y="5673908"/>
            <a:ext cx="160020" cy="50165"/>
            <a:chOff x="5795784" y="2160587"/>
            <a:chExt cx="160020" cy="50165"/>
          </a:xfrm>
        </p:grpSpPr>
        <p:sp>
          <p:nvSpPr>
            <p:cNvPr id="1222" name="object 230">
              <a:extLst>
                <a:ext uri="{FF2B5EF4-FFF2-40B4-BE49-F238E27FC236}">
                  <a16:creationId xmlns:a16="http://schemas.microsoft.com/office/drawing/2014/main" id="{C3711382-7AB4-D12E-D9BD-EED20504E55E}"/>
                </a:ext>
              </a:extLst>
            </p:cNvPr>
            <p:cNvSpPr/>
            <p:nvPr/>
          </p:nvSpPr>
          <p:spPr>
            <a:xfrm>
              <a:off x="5795797" y="2185619"/>
              <a:ext cx="160020" cy="0"/>
            </a:xfrm>
            <a:custGeom>
              <a:avLst/>
              <a:gdLst/>
              <a:ahLst/>
              <a:cxnLst/>
              <a:rect l="l" t="t" r="r" b="b"/>
              <a:pathLst>
                <a:path w="160020">
                  <a:moveTo>
                    <a:pt x="159524" y="0"/>
                  </a:moveTo>
                  <a:lnTo>
                    <a:pt x="0" y="0"/>
                  </a:lnTo>
                </a:path>
              </a:pathLst>
            </a:custGeom>
            <a:solidFill>
              <a:srgbClr val="6D6E71"/>
            </a:solidFill>
          </p:spPr>
          <p:txBody>
            <a:bodyPr wrap="square" lIns="0" tIns="0" rIns="0" bIns="0" rtlCol="0"/>
            <a:lstStyle/>
            <a:p>
              <a:endParaRPr/>
            </a:p>
          </p:txBody>
        </p:sp>
        <p:sp>
          <p:nvSpPr>
            <p:cNvPr id="1223" name="object 231">
              <a:extLst>
                <a:ext uri="{FF2B5EF4-FFF2-40B4-BE49-F238E27FC236}">
                  <a16:creationId xmlns:a16="http://schemas.microsoft.com/office/drawing/2014/main" id="{6E25166A-97DA-C5DD-A71B-B459F1A1AE5A}"/>
                </a:ext>
              </a:extLst>
            </p:cNvPr>
            <p:cNvSpPr/>
            <p:nvPr/>
          </p:nvSpPr>
          <p:spPr>
            <a:xfrm>
              <a:off x="5839282" y="2185631"/>
              <a:ext cx="116205" cy="0"/>
            </a:xfrm>
            <a:custGeom>
              <a:avLst/>
              <a:gdLst/>
              <a:ahLst/>
              <a:cxnLst/>
              <a:rect l="l" t="t" r="r" b="b"/>
              <a:pathLst>
                <a:path w="116204">
                  <a:moveTo>
                    <a:pt x="116039" y="0"/>
                  </a:moveTo>
                  <a:lnTo>
                    <a:pt x="0" y="0"/>
                  </a:lnTo>
                </a:path>
              </a:pathLst>
            </a:custGeom>
            <a:ln w="6159">
              <a:solidFill>
                <a:srgbClr val="777B7D"/>
              </a:solidFill>
            </a:ln>
          </p:spPr>
          <p:txBody>
            <a:bodyPr wrap="square" lIns="0" tIns="0" rIns="0" bIns="0" rtlCol="0"/>
            <a:lstStyle/>
            <a:p>
              <a:endParaRPr/>
            </a:p>
          </p:txBody>
        </p:sp>
        <p:sp>
          <p:nvSpPr>
            <p:cNvPr id="1224" name="object 232">
              <a:extLst>
                <a:ext uri="{FF2B5EF4-FFF2-40B4-BE49-F238E27FC236}">
                  <a16:creationId xmlns:a16="http://schemas.microsoft.com/office/drawing/2014/main" id="{9F44AB22-D0DF-B806-5314-E51A4FF51593}"/>
                </a:ext>
              </a:extLst>
            </p:cNvPr>
            <p:cNvSpPr/>
            <p:nvPr/>
          </p:nvSpPr>
          <p:spPr>
            <a:xfrm>
              <a:off x="5795784" y="2160587"/>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25" name="object 233">
            <a:extLst>
              <a:ext uri="{FF2B5EF4-FFF2-40B4-BE49-F238E27FC236}">
                <a16:creationId xmlns:a16="http://schemas.microsoft.com/office/drawing/2014/main" id="{CAD0130C-E24B-B5AE-CDA1-A05CEDD865C9}"/>
              </a:ext>
            </a:extLst>
          </p:cNvPr>
          <p:cNvSpPr txBox="1"/>
          <p:nvPr/>
        </p:nvSpPr>
        <p:spPr>
          <a:xfrm rot="5400000">
            <a:off x="6986460" y="1303284"/>
            <a:ext cx="182880" cy="160337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Hawkish</a:t>
            </a:r>
            <a:r>
              <a:rPr sz="550" spc="15" dirty="0">
                <a:solidFill>
                  <a:srgbClr val="414042"/>
                </a:solidFill>
                <a:latin typeface="Trebuchet MS"/>
                <a:cs typeface="Trebuchet MS"/>
              </a:rPr>
              <a:t> </a:t>
            </a:r>
            <a:r>
              <a:rPr sz="550" dirty="0">
                <a:solidFill>
                  <a:srgbClr val="414042"/>
                </a:solidFill>
                <a:latin typeface="Trebuchet MS"/>
                <a:cs typeface="Trebuchet MS"/>
              </a:rPr>
              <a:t>comments</a:t>
            </a:r>
            <a:r>
              <a:rPr sz="550" spc="15" dirty="0">
                <a:solidFill>
                  <a:srgbClr val="414042"/>
                </a:solidFill>
                <a:latin typeface="Trebuchet MS"/>
                <a:cs typeface="Trebuchet MS"/>
              </a:rPr>
              <a:t> </a:t>
            </a:r>
            <a:r>
              <a:rPr sz="550" dirty="0">
                <a:solidFill>
                  <a:srgbClr val="414042"/>
                </a:solidFill>
                <a:latin typeface="Trebuchet MS"/>
                <a:cs typeface="Trebuchet MS"/>
              </a:rPr>
              <a:t>from</a:t>
            </a:r>
            <a:r>
              <a:rPr sz="550" spc="15" dirty="0">
                <a:solidFill>
                  <a:srgbClr val="414042"/>
                </a:solidFill>
                <a:latin typeface="Trebuchet MS"/>
                <a:cs typeface="Trebuchet MS"/>
              </a:rPr>
              <a:t> </a:t>
            </a:r>
            <a:r>
              <a:rPr sz="550" dirty="0">
                <a:solidFill>
                  <a:srgbClr val="414042"/>
                </a:solidFill>
                <a:latin typeface="Trebuchet MS"/>
                <a:cs typeface="Trebuchet MS"/>
              </a:rPr>
              <a:t>the</a:t>
            </a:r>
            <a:r>
              <a:rPr sz="550" spc="15" dirty="0">
                <a:solidFill>
                  <a:srgbClr val="414042"/>
                </a:solidFill>
                <a:latin typeface="Trebuchet MS"/>
                <a:cs typeface="Trebuchet MS"/>
              </a:rPr>
              <a:t> </a:t>
            </a: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imply</a:t>
            </a:r>
            <a:r>
              <a:rPr sz="550" spc="15" dirty="0">
                <a:solidFill>
                  <a:srgbClr val="414042"/>
                </a:solidFill>
                <a:latin typeface="Trebuchet MS"/>
                <a:cs typeface="Trebuchet MS"/>
              </a:rPr>
              <a:t> </a:t>
            </a:r>
            <a:r>
              <a:rPr sz="550" spc="-10" dirty="0">
                <a:solidFill>
                  <a:srgbClr val="414042"/>
                </a:solidFill>
                <a:latin typeface="Trebuchet MS"/>
                <a:cs typeface="Trebuchet MS"/>
              </a:rPr>
              <a:t>further</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rate</a:t>
            </a:r>
            <a:r>
              <a:rPr sz="550" spc="20" dirty="0">
                <a:solidFill>
                  <a:srgbClr val="414042"/>
                </a:solidFill>
                <a:latin typeface="Trebuchet MS"/>
                <a:cs typeface="Trebuchet MS"/>
              </a:rPr>
              <a:t> </a:t>
            </a:r>
            <a:r>
              <a:rPr sz="550" spc="-10" dirty="0">
                <a:solidFill>
                  <a:srgbClr val="414042"/>
                </a:solidFill>
                <a:latin typeface="Trebuchet MS"/>
                <a:cs typeface="Trebuchet MS"/>
              </a:rPr>
              <a:t>hikes,</a:t>
            </a:r>
            <a:r>
              <a:rPr sz="550" spc="20" dirty="0">
                <a:solidFill>
                  <a:srgbClr val="414042"/>
                </a:solidFill>
                <a:latin typeface="Trebuchet MS"/>
                <a:cs typeface="Trebuchet MS"/>
              </a:rPr>
              <a:t> </a:t>
            </a:r>
            <a:r>
              <a:rPr sz="550" dirty="0">
                <a:solidFill>
                  <a:srgbClr val="414042"/>
                </a:solidFill>
                <a:latin typeface="Trebuchet MS"/>
                <a:cs typeface="Trebuchet MS"/>
              </a:rPr>
              <a:t>sending</a:t>
            </a:r>
            <a:r>
              <a:rPr sz="550" spc="20" dirty="0">
                <a:solidFill>
                  <a:srgbClr val="414042"/>
                </a:solidFill>
                <a:latin typeface="Trebuchet MS"/>
                <a:cs typeface="Trebuchet MS"/>
              </a:rPr>
              <a:t> </a:t>
            </a: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and</a:t>
            </a:r>
            <a:r>
              <a:rPr sz="550" spc="20" dirty="0">
                <a:solidFill>
                  <a:srgbClr val="414042"/>
                </a:solidFill>
                <a:latin typeface="Trebuchet MS"/>
                <a:cs typeface="Trebuchet MS"/>
              </a:rPr>
              <a:t> </a:t>
            </a:r>
            <a:r>
              <a:rPr sz="550" dirty="0">
                <a:solidFill>
                  <a:srgbClr val="414042"/>
                </a:solidFill>
                <a:latin typeface="Trebuchet MS"/>
                <a:cs typeface="Trebuchet MS"/>
              </a:rPr>
              <a:t>Asia</a:t>
            </a:r>
            <a:r>
              <a:rPr sz="550" spc="15" dirty="0">
                <a:solidFill>
                  <a:srgbClr val="414042"/>
                </a:solidFill>
                <a:latin typeface="Trebuchet MS"/>
                <a:cs typeface="Trebuchet MS"/>
              </a:rPr>
              <a:t> </a:t>
            </a:r>
            <a:r>
              <a:rPr sz="550" dirty="0">
                <a:solidFill>
                  <a:srgbClr val="414042"/>
                </a:solidFill>
                <a:latin typeface="Trebuchet MS"/>
                <a:cs typeface="Trebuchet MS"/>
              </a:rPr>
              <a:t>markets</a:t>
            </a:r>
            <a:r>
              <a:rPr sz="550" spc="20" dirty="0">
                <a:solidFill>
                  <a:srgbClr val="414042"/>
                </a:solidFill>
                <a:latin typeface="Trebuchet MS"/>
                <a:cs typeface="Trebuchet MS"/>
              </a:rPr>
              <a:t> </a:t>
            </a:r>
            <a:r>
              <a:rPr sz="550" spc="-10" dirty="0">
                <a:solidFill>
                  <a:srgbClr val="414042"/>
                </a:solidFill>
                <a:latin typeface="Trebuchet MS"/>
                <a:cs typeface="Trebuchet MS"/>
              </a:rPr>
              <a:t>tumbling</a:t>
            </a:r>
            <a:endParaRPr sz="550">
              <a:latin typeface="Trebuchet MS"/>
              <a:cs typeface="Trebuchet MS"/>
            </a:endParaRPr>
          </a:p>
        </p:txBody>
      </p:sp>
      <p:grpSp>
        <p:nvGrpSpPr>
          <p:cNvPr id="1226" name="object 234">
            <a:extLst>
              <a:ext uri="{FF2B5EF4-FFF2-40B4-BE49-F238E27FC236}">
                <a16:creationId xmlns:a16="http://schemas.microsoft.com/office/drawing/2014/main" id="{1702C548-6016-8D87-84EE-7FE995FB4673}"/>
              </a:ext>
            </a:extLst>
          </p:cNvPr>
          <p:cNvGrpSpPr/>
          <p:nvPr/>
        </p:nvGrpSpPr>
        <p:grpSpPr>
          <a:xfrm rot="5400000">
            <a:off x="7815323" y="2072378"/>
            <a:ext cx="173355" cy="50165"/>
            <a:chOff x="2187587" y="1634870"/>
            <a:chExt cx="173355" cy="50165"/>
          </a:xfrm>
        </p:grpSpPr>
        <p:sp>
          <p:nvSpPr>
            <p:cNvPr id="1227" name="object 235">
              <a:extLst>
                <a:ext uri="{FF2B5EF4-FFF2-40B4-BE49-F238E27FC236}">
                  <a16:creationId xmlns:a16="http://schemas.microsoft.com/office/drawing/2014/main" id="{24DECEB6-E90B-F014-F139-71C6AEEB51CF}"/>
                </a:ext>
              </a:extLst>
            </p:cNvPr>
            <p:cNvSpPr/>
            <p:nvPr/>
          </p:nvSpPr>
          <p:spPr>
            <a:xfrm>
              <a:off x="2190762" y="1659585"/>
              <a:ext cx="170180" cy="1270"/>
            </a:xfrm>
            <a:custGeom>
              <a:avLst/>
              <a:gdLst/>
              <a:ahLst/>
              <a:cxnLst/>
              <a:rect l="l" t="t" r="r" b="b"/>
              <a:pathLst>
                <a:path w="170180" h="1269">
                  <a:moveTo>
                    <a:pt x="169862" y="0"/>
                  </a:moveTo>
                  <a:lnTo>
                    <a:pt x="0" y="914"/>
                  </a:lnTo>
                </a:path>
              </a:pathLst>
            </a:custGeom>
            <a:solidFill>
              <a:srgbClr val="6D6E71"/>
            </a:solidFill>
          </p:spPr>
          <p:txBody>
            <a:bodyPr wrap="square" lIns="0" tIns="0" rIns="0" bIns="0" rtlCol="0"/>
            <a:lstStyle/>
            <a:p>
              <a:endParaRPr/>
            </a:p>
          </p:txBody>
        </p:sp>
        <p:sp>
          <p:nvSpPr>
            <p:cNvPr id="1228" name="object 236">
              <a:extLst>
                <a:ext uri="{FF2B5EF4-FFF2-40B4-BE49-F238E27FC236}">
                  <a16:creationId xmlns:a16="http://schemas.microsoft.com/office/drawing/2014/main" id="{043E76EC-93F9-1B1B-5AC8-AC070FD72310}"/>
                </a:ext>
              </a:extLst>
            </p:cNvPr>
            <p:cNvSpPr/>
            <p:nvPr/>
          </p:nvSpPr>
          <p:spPr>
            <a:xfrm>
              <a:off x="2190762" y="1659813"/>
              <a:ext cx="127000" cy="1270"/>
            </a:xfrm>
            <a:custGeom>
              <a:avLst/>
              <a:gdLst/>
              <a:ahLst/>
              <a:cxnLst/>
              <a:rect l="l" t="t" r="r" b="b"/>
              <a:pathLst>
                <a:path w="127000" h="1269">
                  <a:moveTo>
                    <a:pt x="0" y="673"/>
                  </a:moveTo>
                  <a:lnTo>
                    <a:pt x="126377" y="0"/>
                  </a:lnTo>
                </a:path>
              </a:pathLst>
            </a:custGeom>
            <a:ln w="6159">
              <a:solidFill>
                <a:srgbClr val="777B7D"/>
              </a:solidFill>
            </a:ln>
          </p:spPr>
          <p:txBody>
            <a:bodyPr wrap="square" lIns="0" tIns="0" rIns="0" bIns="0" rtlCol="0"/>
            <a:lstStyle/>
            <a:p>
              <a:endParaRPr/>
            </a:p>
          </p:txBody>
        </p:sp>
        <p:sp>
          <p:nvSpPr>
            <p:cNvPr id="1229" name="object 237">
              <a:extLst>
                <a:ext uri="{FF2B5EF4-FFF2-40B4-BE49-F238E27FC236}">
                  <a16:creationId xmlns:a16="http://schemas.microsoft.com/office/drawing/2014/main" id="{A267E508-5395-F76C-C38B-ED5A5A3ED376}"/>
                </a:ext>
              </a:extLst>
            </p:cNvPr>
            <p:cNvSpPr/>
            <p:nvPr/>
          </p:nvSpPr>
          <p:spPr>
            <a:xfrm>
              <a:off x="2299220" y="1634870"/>
              <a:ext cx="61594" cy="50165"/>
            </a:xfrm>
            <a:custGeom>
              <a:avLst/>
              <a:gdLst/>
              <a:ahLst/>
              <a:cxnLst/>
              <a:rect l="l" t="t" r="r" b="b"/>
              <a:pathLst>
                <a:path w="61594" h="50164">
                  <a:moveTo>
                    <a:pt x="0" y="0"/>
                  </a:moveTo>
                  <a:lnTo>
                    <a:pt x="14681" y="24942"/>
                  </a:lnTo>
                  <a:lnTo>
                    <a:pt x="266" y="50076"/>
                  </a:lnTo>
                  <a:lnTo>
                    <a:pt x="61417" y="24701"/>
                  </a:lnTo>
                  <a:lnTo>
                    <a:pt x="0" y="0"/>
                  </a:lnTo>
                  <a:close/>
                </a:path>
              </a:pathLst>
            </a:custGeom>
            <a:solidFill>
              <a:srgbClr val="777B7D"/>
            </a:solidFill>
          </p:spPr>
          <p:txBody>
            <a:bodyPr wrap="square" lIns="0" tIns="0" rIns="0" bIns="0" rtlCol="0"/>
            <a:lstStyle/>
            <a:p>
              <a:endParaRPr/>
            </a:p>
          </p:txBody>
        </p:sp>
      </p:grpSp>
      <p:sp>
        <p:nvSpPr>
          <p:cNvPr id="1230" name="object 238">
            <a:extLst>
              <a:ext uri="{FF2B5EF4-FFF2-40B4-BE49-F238E27FC236}">
                <a16:creationId xmlns:a16="http://schemas.microsoft.com/office/drawing/2014/main" id="{FA5E89BC-7F61-D33D-FCEF-AE888F4EF1B3}"/>
              </a:ext>
            </a:extLst>
          </p:cNvPr>
          <p:cNvSpPr txBox="1"/>
          <p:nvPr/>
        </p:nvSpPr>
        <p:spPr>
          <a:xfrm rot="5400000">
            <a:off x="6158486" y="2119869"/>
            <a:ext cx="266700" cy="97980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 Chair </a:t>
            </a:r>
            <a:r>
              <a:rPr sz="550" spc="-10" dirty="0">
                <a:solidFill>
                  <a:srgbClr val="414042"/>
                </a:solidFill>
                <a:latin typeface="Trebuchet MS"/>
                <a:cs typeface="Trebuchet MS"/>
              </a:rPr>
              <a:t>Powell</a:t>
            </a:r>
            <a:r>
              <a:rPr sz="550" dirty="0">
                <a:solidFill>
                  <a:srgbClr val="414042"/>
                </a:solidFill>
                <a:latin typeface="Trebuchet MS"/>
                <a:cs typeface="Trebuchet MS"/>
              </a:rPr>
              <a:t> hints </a:t>
            </a:r>
            <a:r>
              <a:rPr sz="550" spc="-10" dirty="0">
                <a:solidFill>
                  <a:srgbClr val="414042"/>
                </a:solidFill>
                <a:latin typeface="Trebuchet MS"/>
                <a:cs typeface="Trebuchet MS"/>
              </a:rPr>
              <a:t>smaller</a:t>
            </a:r>
            <a:endParaRPr sz="550">
              <a:latin typeface="Trebuchet MS"/>
              <a:cs typeface="Trebuchet MS"/>
            </a:endParaRPr>
          </a:p>
          <a:p>
            <a:pPr marL="33655" marR="26034" indent="9525">
              <a:lnSpc>
                <a:spcPct val="100000"/>
              </a:lnSpc>
            </a:pPr>
            <a:r>
              <a:rPr sz="550" spc="-10" dirty="0">
                <a:solidFill>
                  <a:srgbClr val="414042"/>
                </a:solidFill>
                <a:latin typeface="Trebuchet MS"/>
                <a:cs typeface="Trebuchet MS"/>
              </a:rPr>
              <a:t>interest</a:t>
            </a:r>
            <a:r>
              <a:rPr sz="550" spc="30" dirty="0">
                <a:solidFill>
                  <a:srgbClr val="414042"/>
                </a:solidFill>
                <a:latin typeface="Trebuchet MS"/>
                <a:cs typeface="Trebuchet MS"/>
              </a:rPr>
              <a:t> </a:t>
            </a:r>
            <a:r>
              <a:rPr sz="550" spc="-10" dirty="0">
                <a:solidFill>
                  <a:srgbClr val="414042"/>
                </a:solidFill>
                <a:latin typeface="Trebuchet MS"/>
                <a:cs typeface="Trebuchet MS"/>
              </a:rPr>
              <a:t>rate</a:t>
            </a:r>
            <a:r>
              <a:rPr sz="550" spc="35" dirty="0">
                <a:solidFill>
                  <a:srgbClr val="414042"/>
                </a:solidFill>
                <a:latin typeface="Trebuchet MS"/>
                <a:cs typeface="Trebuchet MS"/>
              </a:rPr>
              <a:t> </a:t>
            </a:r>
            <a:r>
              <a:rPr sz="550" dirty="0">
                <a:solidFill>
                  <a:srgbClr val="414042"/>
                </a:solidFill>
                <a:latin typeface="Trebuchet MS"/>
                <a:cs typeface="Trebuchet MS"/>
              </a:rPr>
              <a:t>increases</a:t>
            </a:r>
            <a:r>
              <a:rPr sz="550" spc="35" dirty="0">
                <a:solidFill>
                  <a:srgbClr val="414042"/>
                </a:solidFill>
                <a:latin typeface="Trebuchet MS"/>
                <a:cs typeface="Trebuchet MS"/>
              </a:rPr>
              <a:t> </a:t>
            </a:r>
            <a:r>
              <a:rPr sz="550" spc="-10" dirty="0">
                <a:solidFill>
                  <a:srgbClr val="414042"/>
                </a:solidFill>
                <a:latin typeface="Trebuchet MS"/>
                <a:cs typeface="Trebuchet MS"/>
              </a:rPr>
              <a:t>likely</a:t>
            </a:r>
            <a:r>
              <a:rPr sz="550" spc="500" dirty="0">
                <a:solidFill>
                  <a:srgbClr val="414042"/>
                </a:solidFill>
                <a:latin typeface="Trebuchet MS"/>
                <a:cs typeface="Trebuchet MS"/>
              </a:rPr>
              <a:t> </a:t>
            </a:r>
            <a:r>
              <a:rPr sz="550" dirty="0">
                <a:solidFill>
                  <a:srgbClr val="414042"/>
                </a:solidFill>
                <a:latin typeface="Trebuchet MS"/>
                <a:cs typeface="Trebuchet MS"/>
              </a:rPr>
              <a:t>and</a:t>
            </a:r>
            <a:r>
              <a:rPr sz="550" spc="-15" dirty="0">
                <a:solidFill>
                  <a:srgbClr val="414042"/>
                </a:solidFill>
                <a:latin typeface="Trebuchet MS"/>
                <a:cs typeface="Trebuchet MS"/>
              </a:rPr>
              <a:t> </a:t>
            </a:r>
            <a:r>
              <a:rPr sz="550" dirty="0">
                <a:solidFill>
                  <a:srgbClr val="414042"/>
                </a:solidFill>
                <a:latin typeface="Trebuchet MS"/>
                <a:cs typeface="Trebuchet MS"/>
              </a:rPr>
              <a:t>could</a:t>
            </a:r>
            <a:r>
              <a:rPr sz="550" spc="-10" dirty="0">
                <a:solidFill>
                  <a:srgbClr val="414042"/>
                </a:solidFill>
                <a:latin typeface="Trebuchet MS"/>
                <a:cs typeface="Trebuchet MS"/>
              </a:rPr>
              <a:t> </a:t>
            </a:r>
            <a:r>
              <a:rPr sz="550" dirty="0">
                <a:solidFill>
                  <a:srgbClr val="414042"/>
                </a:solidFill>
                <a:latin typeface="Trebuchet MS"/>
                <a:cs typeface="Trebuchet MS"/>
              </a:rPr>
              <a:t>start</a:t>
            </a:r>
            <a:r>
              <a:rPr sz="550" spc="-10" dirty="0">
                <a:solidFill>
                  <a:srgbClr val="414042"/>
                </a:solidFill>
                <a:latin typeface="Trebuchet MS"/>
                <a:cs typeface="Trebuchet MS"/>
              </a:rPr>
              <a:t> in December</a:t>
            </a:r>
            <a:endParaRPr sz="550">
              <a:latin typeface="Trebuchet MS"/>
              <a:cs typeface="Trebuchet MS"/>
            </a:endParaRPr>
          </a:p>
        </p:txBody>
      </p:sp>
      <p:grpSp>
        <p:nvGrpSpPr>
          <p:cNvPr id="1231" name="object 239">
            <a:extLst>
              <a:ext uri="{FF2B5EF4-FFF2-40B4-BE49-F238E27FC236}">
                <a16:creationId xmlns:a16="http://schemas.microsoft.com/office/drawing/2014/main" id="{6A713CCC-0596-EF94-2B1D-C5465E75E3BF}"/>
              </a:ext>
            </a:extLst>
          </p:cNvPr>
          <p:cNvGrpSpPr/>
          <p:nvPr/>
        </p:nvGrpSpPr>
        <p:grpSpPr>
          <a:xfrm rot="5400000">
            <a:off x="5793216" y="2760084"/>
            <a:ext cx="554990" cy="506095"/>
            <a:chOff x="2912440" y="3238195"/>
            <a:chExt cx="554990" cy="506095"/>
          </a:xfrm>
        </p:grpSpPr>
        <p:sp>
          <p:nvSpPr>
            <p:cNvPr id="1232" name="object 240">
              <a:extLst>
                <a:ext uri="{FF2B5EF4-FFF2-40B4-BE49-F238E27FC236}">
                  <a16:creationId xmlns:a16="http://schemas.microsoft.com/office/drawing/2014/main" id="{A20A8170-3958-EB0A-798B-3D45C21215D3}"/>
                </a:ext>
              </a:extLst>
            </p:cNvPr>
            <p:cNvSpPr/>
            <p:nvPr/>
          </p:nvSpPr>
          <p:spPr>
            <a:xfrm>
              <a:off x="2915615" y="3262718"/>
              <a:ext cx="108585" cy="1270"/>
            </a:xfrm>
            <a:custGeom>
              <a:avLst/>
              <a:gdLst/>
              <a:ahLst/>
              <a:cxnLst/>
              <a:rect l="l" t="t" r="r" b="b"/>
              <a:pathLst>
                <a:path w="108585" h="1270">
                  <a:moveTo>
                    <a:pt x="108267" y="0"/>
                  </a:moveTo>
                  <a:lnTo>
                    <a:pt x="0" y="914"/>
                  </a:lnTo>
                </a:path>
              </a:pathLst>
            </a:custGeom>
            <a:solidFill>
              <a:srgbClr val="6D6E71"/>
            </a:solidFill>
          </p:spPr>
          <p:txBody>
            <a:bodyPr wrap="square" lIns="0" tIns="0" rIns="0" bIns="0" rtlCol="0"/>
            <a:lstStyle/>
            <a:p>
              <a:endParaRPr/>
            </a:p>
          </p:txBody>
        </p:sp>
        <p:sp>
          <p:nvSpPr>
            <p:cNvPr id="1233" name="object 241">
              <a:extLst>
                <a:ext uri="{FF2B5EF4-FFF2-40B4-BE49-F238E27FC236}">
                  <a16:creationId xmlns:a16="http://schemas.microsoft.com/office/drawing/2014/main" id="{651ED67E-06B4-2B34-0A61-66B13DEA9C39}"/>
                </a:ext>
              </a:extLst>
            </p:cNvPr>
            <p:cNvSpPr/>
            <p:nvPr/>
          </p:nvSpPr>
          <p:spPr>
            <a:xfrm>
              <a:off x="2915615" y="3263074"/>
              <a:ext cx="65405" cy="635"/>
            </a:xfrm>
            <a:custGeom>
              <a:avLst/>
              <a:gdLst/>
              <a:ahLst/>
              <a:cxnLst/>
              <a:rect l="l" t="t" r="r" b="b"/>
              <a:pathLst>
                <a:path w="65405" h="635">
                  <a:moveTo>
                    <a:pt x="0" y="546"/>
                  </a:moveTo>
                  <a:lnTo>
                    <a:pt x="64782" y="0"/>
                  </a:lnTo>
                </a:path>
              </a:pathLst>
            </a:custGeom>
            <a:ln w="6159">
              <a:solidFill>
                <a:srgbClr val="777B7D"/>
              </a:solidFill>
            </a:ln>
          </p:spPr>
          <p:txBody>
            <a:bodyPr wrap="square" lIns="0" tIns="0" rIns="0" bIns="0" rtlCol="0"/>
            <a:lstStyle/>
            <a:p>
              <a:endParaRPr/>
            </a:p>
          </p:txBody>
        </p:sp>
        <p:sp>
          <p:nvSpPr>
            <p:cNvPr id="1234" name="object 242">
              <a:extLst>
                <a:ext uri="{FF2B5EF4-FFF2-40B4-BE49-F238E27FC236}">
                  <a16:creationId xmlns:a16="http://schemas.microsoft.com/office/drawing/2014/main" id="{9DEB9D57-86FC-70C8-C5FF-816B44201450}"/>
                </a:ext>
              </a:extLst>
            </p:cNvPr>
            <p:cNvSpPr/>
            <p:nvPr/>
          </p:nvSpPr>
          <p:spPr>
            <a:xfrm>
              <a:off x="2962402" y="3238195"/>
              <a:ext cx="61594" cy="50165"/>
            </a:xfrm>
            <a:custGeom>
              <a:avLst/>
              <a:gdLst/>
              <a:ahLst/>
              <a:cxnLst/>
              <a:rect l="l" t="t" r="r" b="b"/>
              <a:pathLst>
                <a:path w="61594" h="50164">
                  <a:moveTo>
                    <a:pt x="0" y="0"/>
                  </a:moveTo>
                  <a:lnTo>
                    <a:pt x="14757" y="24904"/>
                  </a:lnTo>
                  <a:lnTo>
                    <a:pt x="431" y="50076"/>
                  </a:lnTo>
                  <a:lnTo>
                    <a:pt x="61493" y="24510"/>
                  </a:lnTo>
                  <a:lnTo>
                    <a:pt x="0" y="0"/>
                  </a:lnTo>
                  <a:close/>
                </a:path>
              </a:pathLst>
            </a:custGeom>
            <a:solidFill>
              <a:srgbClr val="777B7D"/>
            </a:solidFill>
          </p:spPr>
          <p:txBody>
            <a:bodyPr wrap="square" lIns="0" tIns="0" rIns="0" bIns="0" rtlCol="0"/>
            <a:lstStyle/>
            <a:p>
              <a:endParaRPr/>
            </a:p>
          </p:txBody>
        </p:sp>
        <p:sp>
          <p:nvSpPr>
            <p:cNvPr id="1235" name="object 243">
              <a:extLst>
                <a:ext uri="{FF2B5EF4-FFF2-40B4-BE49-F238E27FC236}">
                  <a16:creationId xmlns:a16="http://schemas.microsoft.com/office/drawing/2014/main" id="{58D23C3F-FC65-4AA7-428A-04F4AFCCE252}"/>
                </a:ext>
              </a:extLst>
            </p:cNvPr>
            <p:cNvSpPr/>
            <p:nvPr/>
          </p:nvSpPr>
          <p:spPr>
            <a:xfrm>
              <a:off x="3248228" y="3718521"/>
              <a:ext cx="219710" cy="1270"/>
            </a:xfrm>
            <a:custGeom>
              <a:avLst/>
              <a:gdLst/>
              <a:ahLst/>
              <a:cxnLst/>
              <a:rect l="l" t="t" r="r" b="b"/>
              <a:pathLst>
                <a:path w="219710" h="1270">
                  <a:moveTo>
                    <a:pt x="219138" y="0"/>
                  </a:moveTo>
                  <a:lnTo>
                    <a:pt x="0" y="901"/>
                  </a:lnTo>
                </a:path>
              </a:pathLst>
            </a:custGeom>
            <a:solidFill>
              <a:srgbClr val="6D6E71"/>
            </a:solidFill>
          </p:spPr>
          <p:txBody>
            <a:bodyPr wrap="square" lIns="0" tIns="0" rIns="0" bIns="0" rtlCol="0"/>
            <a:lstStyle/>
            <a:p>
              <a:endParaRPr/>
            </a:p>
          </p:txBody>
        </p:sp>
        <p:sp>
          <p:nvSpPr>
            <p:cNvPr id="1236" name="object 244">
              <a:extLst>
                <a:ext uri="{FF2B5EF4-FFF2-40B4-BE49-F238E27FC236}">
                  <a16:creationId xmlns:a16="http://schemas.microsoft.com/office/drawing/2014/main" id="{A5AB53C0-8D4B-3B75-9C70-C0F84BBCDEAB}"/>
                </a:ext>
              </a:extLst>
            </p:cNvPr>
            <p:cNvSpPr/>
            <p:nvPr/>
          </p:nvSpPr>
          <p:spPr>
            <a:xfrm>
              <a:off x="3248228" y="3718686"/>
              <a:ext cx="175895" cy="1270"/>
            </a:xfrm>
            <a:custGeom>
              <a:avLst/>
              <a:gdLst/>
              <a:ahLst/>
              <a:cxnLst/>
              <a:rect l="l" t="t" r="r" b="b"/>
              <a:pathLst>
                <a:path w="175895" h="1270">
                  <a:moveTo>
                    <a:pt x="0" y="736"/>
                  </a:moveTo>
                  <a:lnTo>
                    <a:pt x="175653" y="0"/>
                  </a:lnTo>
                </a:path>
              </a:pathLst>
            </a:custGeom>
            <a:ln w="6159">
              <a:solidFill>
                <a:srgbClr val="777B7D"/>
              </a:solidFill>
            </a:ln>
          </p:spPr>
          <p:txBody>
            <a:bodyPr wrap="square" lIns="0" tIns="0" rIns="0" bIns="0" rtlCol="0"/>
            <a:lstStyle/>
            <a:p>
              <a:endParaRPr/>
            </a:p>
          </p:txBody>
        </p:sp>
        <p:sp>
          <p:nvSpPr>
            <p:cNvPr id="1237" name="object 245">
              <a:extLst>
                <a:ext uri="{FF2B5EF4-FFF2-40B4-BE49-F238E27FC236}">
                  <a16:creationId xmlns:a16="http://schemas.microsoft.com/office/drawing/2014/main" id="{1C71E79E-B7E6-7CFF-5BAC-4F87196AC9E4}"/>
                </a:ext>
              </a:extLst>
            </p:cNvPr>
            <p:cNvSpPr/>
            <p:nvPr/>
          </p:nvSpPr>
          <p:spPr>
            <a:xfrm>
              <a:off x="3406000" y="3693731"/>
              <a:ext cx="61594" cy="50165"/>
            </a:xfrm>
            <a:custGeom>
              <a:avLst/>
              <a:gdLst/>
              <a:ahLst/>
              <a:cxnLst/>
              <a:rect l="l" t="t" r="r" b="b"/>
              <a:pathLst>
                <a:path w="61595"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grpSp>
      <p:sp>
        <p:nvSpPr>
          <p:cNvPr id="1238" name="object 246">
            <a:extLst>
              <a:ext uri="{FF2B5EF4-FFF2-40B4-BE49-F238E27FC236}">
                <a16:creationId xmlns:a16="http://schemas.microsoft.com/office/drawing/2014/main" id="{A733183A-42FD-ED87-305A-17CF3F44C7BD}"/>
              </a:ext>
            </a:extLst>
          </p:cNvPr>
          <p:cNvSpPr txBox="1"/>
          <p:nvPr/>
        </p:nvSpPr>
        <p:spPr>
          <a:xfrm rot="5400000">
            <a:off x="5990680" y="2925264"/>
            <a:ext cx="266700" cy="52324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dirty="0">
                <a:solidFill>
                  <a:srgbClr val="414042"/>
                </a:solidFill>
                <a:latin typeface="Trebuchet MS"/>
                <a:cs typeface="Trebuchet MS"/>
              </a:rPr>
              <a:t>CPI</a:t>
            </a:r>
            <a:r>
              <a:rPr sz="550" spc="35" dirty="0">
                <a:solidFill>
                  <a:srgbClr val="414042"/>
                </a:solidFill>
                <a:latin typeface="Trebuchet MS"/>
                <a:cs typeface="Trebuchet MS"/>
              </a:rPr>
              <a:t> </a:t>
            </a:r>
            <a:r>
              <a:rPr sz="550" dirty="0">
                <a:solidFill>
                  <a:srgbClr val="414042"/>
                </a:solidFill>
                <a:latin typeface="Trebuchet MS"/>
                <a:cs typeface="Trebuchet MS"/>
              </a:rPr>
              <a:t>cools</a:t>
            </a:r>
            <a:r>
              <a:rPr sz="550" spc="35" dirty="0">
                <a:solidFill>
                  <a:srgbClr val="414042"/>
                </a:solidFill>
                <a:latin typeface="Trebuchet MS"/>
                <a:cs typeface="Trebuchet MS"/>
              </a:rPr>
              <a:t> </a:t>
            </a:r>
            <a:r>
              <a:rPr sz="550" spc="-25" dirty="0">
                <a:solidFill>
                  <a:srgbClr val="414042"/>
                </a:solidFill>
                <a:latin typeface="Trebuchet MS"/>
                <a:cs typeface="Trebuchet MS"/>
              </a:rPr>
              <a:t>to</a:t>
            </a:r>
            <a:endParaRPr sz="550">
              <a:latin typeface="Trebuchet MS"/>
              <a:cs typeface="Trebuchet MS"/>
            </a:endParaRPr>
          </a:p>
          <a:p>
            <a:pPr marL="12700" marR="46990">
              <a:lnSpc>
                <a:spcPct val="100000"/>
              </a:lnSpc>
            </a:pP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dirty="0">
                <a:solidFill>
                  <a:srgbClr val="414042"/>
                </a:solidFill>
                <a:latin typeface="Trebuchet MS"/>
                <a:cs typeface="Trebuchet MS"/>
              </a:rPr>
              <a:t>lowest</a:t>
            </a:r>
            <a:r>
              <a:rPr sz="550" spc="-25" dirty="0">
                <a:solidFill>
                  <a:srgbClr val="414042"/>
                </a:solidFill>
                <a:latin typeface="Trebuchet MS"/>
                <a:cs typeface="Trebuchet MS"/>
              </a:rPr>
              <a:t> </a:t>
            </a:r>
            <a:r>
              <a:rPr sz="550" spc="-10" dirty="0">
                <a:solidFill>
                  <a:srgbClr val="414042"/>
                </a:solidFill>
                <a:latin typeface="Trebuchet MS"/>
                <a:cs typeface="Trebuchet MS"/>
              </a:rPr>
              <a:t>level</a:t>
            </a:r>
            <a:r>
              <a:rPr sz="550" spc="500" dirty="0">
                <a:solidFill>
                  <a:srgbClr val="414042"/>
                </a:solidFill>
                <a:latin typeface="Trebuchet MS"/>
                <a:cs typeface="Trebuchet MS"/>
              </a:rPr>
              <a:t> </a:t>
            </a:r>
            <a:r>
              <a:rPr sz="550" dirty="0">
                <a:solidFill>
                  <a:srgbClr val="414042"/>
                </a:solidFill>
                <a:latin typeface="Trebuchet MS"/>
                <a:cs typeface="Trebuchet MS"/>
              </a:rPr>
              <a:t>since</a:t>
            </a:r>
            <a:r>
              <a:rPr sz="550" spc="45" dirty="0">
                <a:solidFill>
                  <a:srgbClr val="414042"/>
                </a:solidFill>
                <a:latin typeface="Trebuchet MS"/>
                <a:cs typeface="Trebuchet MS"/>
              </a:rPr>
              <a:t> </a:t>
            </a:r>
            <a:r>
              <a:rPr sz="550" spc="-10" dirty="0">
                <a:solidFill>
                  <a:srgbClr val="414042"/>
                </a:solidFill>
                <a:latin typeface="Trebuchet MS"/>
                <a:cs typeface="Trebuchet MS"/>
              </a:rPr>
              <a:t>January</a:t>
            </a:r>
            <a:endParaRPr sz="550">
              <a:latin typeface="Trebuchet MS"/>
              <a:cs typeface="Trebuchet MS"/>
            </a:endParaRPr>
          </a:p>
        </p:txBody>
      </p:sp>
      <p:sp>
        <p:nvSpPr>
          <p:cNvPr id="1239" name="object 247">
            <a:extLst>
              <a:ext uri="{FF2B5EF4-FFF2-40B4-BE49-F238E27FC236}">
                <a16:creationId xmlns:a16="http://schemas.microsoft.com/office/drawing/2014/main" id="{35952124-8C3E-FBD2-5CA9-BE62E1B2DB19}"/>
              </a:ext>
            </a:extLst>
          </p:cNvPr>
          <p:cNvSpPr txBox="1"/>
          <p:nvPr/>
        </p:nvSpPr>
        <p:spPr>
          <a:xfrm rot="5400000">
            <a:off x="8359871" y="578649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1,400</a:t>
            </a:r>
            <a:endParaRPr sz="650">
              <a:latin typeface="Trebuchet MS"/>
              <a:cs typeface="Trebuchet MS"/>
            </a:endParaRPr>
          </a:p>
        </p:txBody>
      </p:sp>
      <p:sp>
        <p:nvSpPr>
          <p:cNvPr id="1240" name="object 248">
            <a:extLst>
              <a:ext uri="{FF2B5EF4-FFF2-40B4-BE49-F238E27FC236}">
                <a16:creationId xmlns:a16="http://schemas.microsoft.com/office/drawing/2014/main" id="{ECF93080-6434-BE67-D0A5-4E74BB433950}"/>
              </a:ext>
            </a:extLst>
          </p:cNvPr>
          <p:cNvSpPr txBox="1"/>
          <p:nvPr/>
        </p:nvSpPr>
        <p:spPr>
          <a:xfrm rot="5400000">
            <a:off x="8359871" y="547312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1,450</a:t>
            </a:r>
            <a:endParaRPr sz="650">
              <a:latin typeface="Trebuchet MS"/>
              <a:cs typeface="Trebuchet MS"/>
            </a:endParaRPr>
          </a:p>
        </p:txBody>
      </p:sp>
      <p:sp>
        <p:nvSpPr>
          <p:cNvPr id="1241" name="object 249">
            <a:extLst>
              <a:ext uri="{FF2B5EF4-FFF2-40B4-BE49-F238E27FC236}">
                <a16:creationId xmlns:a16="http://schemas.microsoft.com/office/drawing/2014/main" id="{A87D5B57-5905-6C40-BFF4-E617D728BE4E}"/>
              </a:ext>
            </a:extLst>
          </p:cNvPr>
          <p:cNvSpPr txBox="1"/>
          <p:nvPr/>
        </p:nvSpPr>
        <p:spPr>
          <a:xfrm rot="5400000">
            <a:off x="8359871" y="515961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1,500</a:t>
            </a:r>
            <a:endParaRPr sz="650">
              <a:latin typeface="Trebuchet MS"/>
              <a:cs typeface="Trebuchet MS"/>
            </a:endParaRPr>
          </a:p>
        </p:txBody>
      </p:sp>
      <p:sp>
        <p:nvSpPr>
          <p:cNvPr id="1242" name="object 250">
            <a:extLst>
              <a:ext uri="{FF2B5EF4-FFF2-40B4-BE49-F238E27FC236}">
                <a16:creationId xmlns:a16="http://schemas.microsoft.com/office/drawing/2014/main" id="{E80068A1-A180-1EA7-AEC3-06D3FF4D8E07}"/>
              </a:ext>
            </a:extLst>
          </p:cNvPr>
          <p:cNvSpPr txBox="1"/>
          <p:nvPr/>
        </p:nvSpPr>
        <p:spPr>
          <a:xfrm rot="5400000">
            <a:off x="8359871" y="484611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1,550</a:t>
            </a:r>
            <a:endParaRPr sz="650">
              <a:latin typeface="Trebuchet MS"/>
              <a:cs typeface="Trebuchet MS"/>
            </a:endParaRPr>
          </a:p>
        </p:txBody>
      </p:sp>
      <p:sp>
        <p:nvSpPr>
          <p:cNvPr id="1243" name="object 251">
            <a:extLst>
              <a:ext uri="{FF2B5EF4-FFF2-40B4-BE49-F238E27FC236}">
                <a16:creationId xmlns:a16="http://schemas.microsoft.com/office/drawing/2014/main" id="{C61BC2C7-4769-781B-C3A7-BA11E9AA7E8B}"/>
              </a:ext>
            </a:extLst>
          </p:cNvPr>
          <p:cNvSpPr txBox="1"/>
          <p:nvPr/>
        </p:nvSpPr>
        <p:spPr>
          <a:xfrm rot="5400000">
            <a:off x="8359871" y="453266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1,600</a:t>
            </a:r>
            <a:endParaRPr sz="650">
              <a:latin typeface="Trebuchet MS"/>
              <a:cs typeface="Trebuchet MS"/>
            </a:endParaRPr>
          </a:p>
        </p:txBody>
      </p:sp>
      <p:sp>
        <p:nvSpPr>
          <p:cNvPr id="1244" name="object 252">
            <a:extLst>
              <a:ext uri="{FF2B5EF4-FFF2-40B4-BE49-F238E27FC236}">
                <a16:creationId xmlns:a16="http://schemas.microsoft.com/office/drawing/2014/main" id="{6D4E82F6-E760-FF92-1516-477FAD7FD0F9}"/>
              </a:ext>
            </a:extLst>
          </p:cNvPr>
          <p:cNvSpPr txBox="1"/>
          <p:nvPr/>
        </p:nvSpPr>
        <p:spPr>
          <a:xfrm rot="5400000">
            <a:off x="8359871" y="4219213"/>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1,650</a:t>
            </a:r>
            <a:endParaRPr sz="650">
              <a:latin typeface="Trebuchet MS"/>
              <a:cs typeface="Trebuchet MS"/>
            </a:endParaRPr>
          </a:p>
        </p:txBody>
      </p:sp>
      <p:sp>
        <p:nvSpPr>
          <p:cNvPr id="1245" name="object 253">
            <a:extLst>
              <a:ext uri="{FF2B5EF4-FFF2-40B4-BE49-F238E27FC236}">
                <a16:creationId xmlns:a16="http://schemas.microsoft.com/office/drawing/2014/main" id="{23255E5F-D89E-7A6A-5486-291AE5D2B836}"/>
              </a:ext>
            </a:extLst>
          </p:cNvPr>
          <p:cNvSpPr txBox="1"/>
          <p:nvPr/>
        </p:nvSpPr>
        <p:spPr>
          <a:xfrm rot="5400000">
            <a:off x="8359871" y="3905714"/>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1,700</a:t>
            </a:r>
            <a:endParaRPr sz="650">
              <a:latin typeface="Trebuchet MS"/>
              <a:cs typeface="Trebuchet MS"/>
            </a:endParaRPr>
          </a:p>
        </p:txBody>
      </p:sp>
      <p:sp>
        <p:nvSpPr>
          <p:cNvPr id="1246" name="object 254">
            <a:extLst>
              <a:ext uri="{FF2B5EF4-FFF2-40B4-BE49-F238E27FC236}">
                <a16:creationId xmlns:a16="http://schemas.microsoft.com/office/drawing/2014/main" id="{C236A88E-C3C2-8818-2E93-9EE404BB82FA}"/>
              </a:ext>
            </a:extLst>
          </p:cNvPr>
          <p:cNvSpPr txBox="1"/>
          <p:nvPr/>
        </p:nvSpPr>
        <p:spPr>
          <a:xfrm rot="5400000">
            <a:off x="8359871" y="3592278"/>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1,750</a:t>
            </a:r>
            <a:endParaRPr sz="650">
              <a:latin typeface="Trebuchet MS"/>
              <a:cs typeface="Trebuchet MS"/>
            </a:endParaRPr>
          </a:p>
        </p:txBody>
      </p:sp>
      <p:sp>
        <p:nvSpPr>
          <p:cNvPr id="1247" name="object 255">
            <a:extLst>
              <a:ext uri="{FF2B5EF4-FFF2-40B4-BE49-F238E27FC236}">
                <a16:creationId xmlns:a16="http://schemas.microsoft.com/office/drawing/2014/main" id="{61DF42B7-BD89-3F4D-9EEB-8405B82E6F23}"/>
              </a:ext>
            </a:extLst>
          </p:cNvPr>
          <p:cNvSpPr txBox="1"/>
          <p:nvPr/>
        </p:nvSpPr>
        <p:spPr>
          <a:xfrm rot="5400000">
            <a:off x="8359871" y="327876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1,800</a:t>
            </a:r>
            <a:endParaRPr sz="650">
              <a:latin typeface="Trebuchet MS"/>
              <a:cs typeface="Trebuchet MS"/>
            </a:endParaRPr>
          </a:p>
        </p:txBody>
      </p:sp>
      <p:sp>
        <p:nvSpPr>
          <p:cNvPr id="1248" name="object 256">
            <a:extLst>
              <a:ext uri="{FF2B5EF4-FFF2-40B4-BE49-F238E27FC236}">
                <a16:creationId xmlns:a16="http://schemas.microsoft.com/office/drawing/2014/main" id="{4842642F-62C9-A99D-DE3A-05F9CE5690B2}"/>
              </a:ext>
            </a:extLst>
          </p:cNvPr>
          <p:cNvSpPr txBox="1"/>
          <p:nvPr/>
        </p:nvSpPr>
        <p:spPr>
          <a:xfrm rot="5400000">
            <a:off x="8359871" y="2965329"/>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1,850</a:t>
            </a:r>
            <a:endParaRPr sz="650">
              <a:latin typeface="Trebuchet MS"/>
              <a:cs typeface="Trebuchet MS"/>
            </a:endParaRPr>
          </a:p>
        </p:txBody>
      </p:sp>
      <p:sp>
        <p:nvSpPr>
          <p:cNvPr id="1249" name="object 257">
            <a:extLst>
              <a:ext uri="{FF2B5EF4-FFF2-40B4-BE49-F238E27FC236}">
                <a16:creationId xmlns:a16="http://schemas.microsoft.com/office/drawing/2014/main" id="{FD9134B2-4225-C618-BC13-A2338F3FDCEF}"/>
              </a:ext>
            </a:extLst>
          </p:cNvPr>
          <p:cNvSpPr txBox="1"/>
          <p:nvPr/>
        </p:nvSpPr>
        <p:spPr>
          <a:xfrm rot="5400000">
            <a:off x="8359871" y="2651881"/>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1,900</a:t>
            </a:r>
            <a:endParaRPr sz="650">
              <a:latin typeface="Trebuchet MS"/>
              <a:cs typeface="Trebuchet MS"/>
            </a:endParaRPr>
          </a:p>
        </p:txBody>
      </p:sp>
      <p:sp>
        <p:nvSpPr>
          <p:cNvPr id="1250" name="object 258">
            <a:extLst>
              <a:ext uri="{FF2B5EF4-FFF2-40B4-BE49-F238E27FC236}">
                <a16:creationId xmlns:a16="http://schemas.microsoft.com/office/drawing/2014/main" id="{EEA85888-B00C-8D7D-DBCD-6EB069DA1330}"/>
              </a:ext>
            </a:extLst>
          </p:cNvPr>
          <p:cNvSpPr txBox="1"/>
          <p:nvPr/>
        </p:nvSpPr>
        <p:spPr>
          <a:xfrm rot="5400000">
            <a:off x="8359871" y="233830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1,950</a:t>
            </a:r>
            <a:endParaRPr sz="650">
              <a:latin typeface="Trebuchet MS"/>
              <a:cs typeface="Trebuchet MS"/>
            </a:endParaRPr>
          </a:p>
        </p:txBody>
      </p:sp>
      <p:sp>
        <p:nvSpPr>
          <p:cNvPr id="1251" name="object 259">
            <a:extLst>
              <a:ext uri="{FF2B5EF4-FFF2-40B4-BE49-F238E27FC236}">
                <a16:creationId xmlns:a16="http://schemas.microsoft.com/office/drawing/2014/main" id="{9254B56D-C561-96FA-F8DA-9D054EE7BB0F}"/>
              </a:ext>
            </a:extLst>
          </p:cNvPr>
          <p:cNvSpPr txBox="1"/>
          <p:nvPr/>
        </p:nvSpPr>
        <p:spPr>
          <a:xfrm rot="5400000">
            <a:off x="8359871" y="202493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2,000</a:t>
            </a:r>
            <a:endParaRPr sz="650">
              <a:latin typeface="Trebuchet MS"/>
              <a:cs typeface="Trebuchet MS"/>
            </a:endParaRPr>
          </a:p>
        </p:txBody>
      </p:sp>
      <p:sp>
        <p:nvSpPr>
          <p:cNvPr id="1252" name="object 260">
            <a:extLst>
              <a:ext uri="{FF2B5EF4-FFF2-40B4-BE49-F238E27FC236}">
                <a16:creationId xmlns:a16="http://schemas.microsoft.com/office/drawing/2014/main" id="{6A219500-61ED-4D84-8038-D769338BB51B}"/>
              </a:ext>
            </a:extLst>
          </p:cNvPr>
          <p:cNvSpPr txBox="1"/>
          <p:nvPr/>
        </p:nvSpPr>
        <p:spPr>
          <a:xfrm rot="5400000">
            <a:off x="8359871" y="171142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2,050</a:t>
            </a:r>
            <a:endParaRPr sz="650">
              <a:latin typeface="Trebuchet MS"/>
              <a:cs typeface="Trebuchet MS"/>
            </a:endParaRPr>
          </a:p>
        </p:txBody>
      </p:sp>
      <p:sp>
        <p:nvSpPr>
          <p:cNvPr id="1253" name="object 261">
            <a:extLst>
              <a:ext uri="{FF2B5EF4-FFF2-40B4-BE49-F238E27FC236}">
                <a16:creationId xmlns:a16="http://schemas.microsoft.com/office/drawing/2014/main" id="{2B5D7B6B-4D7D-8FF9-14C0-2F02C62E38E9}"/>
              </a:ext>
            </a:extLst>
          </p:cNvPr>
          <p:cNvSpPr txBox="1"/>
          <p:nvPr/>
        </p:nvSpPr>
        <p:spPr>
          <a:xfrm rot="5400000">
            <a:off x="8359871" y="1397908"/>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2,100</a:t>
            </a:r>
            <a:endParaRPr sz="650">
              <a:latin typeface="Trebuchet MS"/>
              <a:cs typeface="Trebuchet MS"/>
            </a:endParaRPr>
          </a:p>
        </p:txBody>
      </p:sp>
      <p:grpSp>
        <p:nvGrpSpPr>
          <p:cNvPr id="1254" name="object 262">
            <a:extLst>
              <a:ext uri="{FF2B5EF4-FFF2-40B4-BE49-F238E27FC236}">
                <a16:creationId xmlns:a16="http://schemas.microsoft.com/office/drawing/2014/main" id="{743A866E-3B06-98DE-47D9-3F599EA351DE}"/>
              </a:ext>
            </a:extLst>
          </p:cNvPr>
          <p:cNvGrpSpPr/>
          <p:nvPr/>
        </p:nvGrpSpPr>
        <p:grpSpPr>
          <a:xfrm rot="5400000">
            <a:off x="876869" y="1397411"/>
            <a:ext cx="61594" cy="60960"/>
            <a:chOff x="1573898" y="8623807"/>
            <a:chExt cx="61594" cy="60960"/>
          </a:xfrm>
        </p:grpSpPr>
        <p:sp>
          <p:nvSpPr>
            <p:cNvPr id="1255" name="object 263">
              <a:extLst>
                <a:ext uri="{FF2B5EF4-FFF2-40B4-BE49-F238E27FC236}">
                  <a16:creationId xmlns:a16="http://schemas.microsoft.com/office/drawing/2014/main" id="{6C531528-08A4-C71A-AF7A-BB078C83D8E2}"/>
                </a:ext>
              </a:extLst>
            </p:cNvPr>
            <p:cNvSpPr/>
            <p:nvPr/>
          </p:nvSpPr>
          <p:spPr>
            <a:xfrm>
              <a:off x="1580057" y="8629967"/>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56" name="object 264">
              <a:extLst>
                <a:ext uri="{FF2B5EF4-FFF2-40B4-BE49-F238E27FC236}">
                  <a16:creationId xmlns:a16="http://schemas.microsoft.com/office/drawing/2014/main" id="{9BC36D0F-2079-388D-2836-179530EBA53B}"/>
                </a:ext>
              </a:extLst>
            </p:cNvPr>
            <p:cNvSpPr/>
            <p:nvPr/>
          </p:nvSpPr>
          <p:spPr>
            <a:xfrm>
              <a:off x="1580057" y="8629967"/>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57" name="object 265">
              <a:extLst>
                <a:ext uri="{FF2B5EF4-FFF2-40B4-BE49-F238E27FC236}">
                  <a16:creationId xmlns:a16="http://schemas.microsoft.com/office/drawing/2014/main" id="{2CA53033-8831-0104-523F-DD0EDB693B7F}"/>
                </a:ext>
              </a:extLst>
            </p:cNvPr>
            <p:cNvSpPr/>
            <p:nvPr/>
          </p:nvSpPr>
          <p:spPr>
            <a:xfrm>
              <a:off x="1580057" y="8629967"/>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58" name="object 266">
            <a:extLst>
              <a:ext uri="{FF2B5EF4-FFF2-40B4-BE49-F238E27FC236}">
                <a16:creationId xmlns:a16="http://schemas.microsoft.com/office/drawing/2014/main" id="{05BE97F0-A2F8-E0C2-FEB8-394D48486CA8}"/>
              </a:ext>
            </a:extLst>
          </p:cNvPr>
          <p:cNvGrpSpPr/>
          <p:nvPr/>
        </p:nvGrpSpPr>
        <p:grpSpPr>
          <a:xfrm rot="5400000">
            <a:off x="1724492" y="1397411"/>
            <a:ext cx="61594" cy="60960"/>
            <a:chOff x="1573898" y="7776184"/>
            <a:chExt cx="61594" cy="60960"/>
          </a:xfrm>
        </p:grpSpPr>
        <p:sp>
          <p:nvSpPr>
            <p:cNvPr id="1259" name="object 267">
              <a:extLst>
                <a:ext uri="{FF2B5EF4-FFF2-40B4-BE49-F238E27FC236}">
                  <a16:creationId xmlns:a16="http://schemas.microsoft.com/office/drawing/2014/main" id="{479F5F07-036B-8039-E837-3D501CFF5FCE}"/>
                </a:ext>
              </a:extLst>
            </p:cNvPr>
            <p:cNvSpPr/>
            <p:nvPr/>
          </p:nvSpPr>
          <p:spPr>
            <a:xfrm>
              <a:off x="1580057" y="778234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0" name="object 268">
              <a:extLst>
                <a:ext uri="{FF2B5EF4-FFF2-40B4-BE49-F238E27FC236}">
                  <a16:creationId xmlns:a16="http://schemas.microsoft.com/office/drawing/2014/main" id="{F732F937-226F-C020-B9D1-70B2711F5967}"/>
                </a:ext>
              </a:extLst>
            </p:cNvPr>
            <p:cNvSpPr/>
            <p:nvPr/>
          </p:nvSpPr>
          <p:spPr>
            <a:xfrm>
              <a:off x="1580057" y="778234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1" name="object 269">
              <a:extLst>
                <a:ext uri="{FF2B5EF4-FFF2-40B4-BE49-F238E27FC236}">
                  <a16:creationId xmlns:a16="http://schemas.microsoft.com/office/drawing/2014/main" id="{9BC93283-D9D2-6890-09EB-23845D89BF2B}"/>
                </a:ext>
              </a:extLst>
            </p:cNvPr>
            <p:cNvSpPr/>
            <p:nvPr/>
          </p:nvSpPr>
          <p:spPr>
            <a:xfrm>
              <a:off x="1580057" y="778234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62" name="object 270">
            <a:extLst>
              <a:ext uri="{FF2B5EF4-FFF2-40B4-BE49-F238E27FC236}">
                <a16:creationId xmlns:a16="http://schemas.microsoft.com/office/drawing/2014/main" id="{A0008377-D117-E37E-BA52-531F81DAA546}"/>
              </a:ext>
            </a:extLst>
          </p:cNvPr>
          <p:cNvGrpSpPr/>
          <p:nvPr/>
        </p:nvGrpSpPr>
        <p:grpSpPr>
          <a:xfrm rot="5400000">
            <a:off x="2571150" y="1397411"/>
            <a:ext cx="61594" cy="60960"/>
            <a:chOff x="1573898" y="6929526"/>
            <a:chExt cx="61594" cy="60960"/>
          </a:xfrm>
        </p:grpSpPr>
        <p:sp>
          <p:nvSpPr>
            <p:cNvPr id="1263" name="object 271">
              <a:extLst>
                <a:ext uri="{FF2B5EF4-FFF2-40B4-BE49-F238E27FC236}">
                  <a16:creationId xmlns:a16="http://schemas.microsoft.com/office/drawing/2014/main" id="{ABE80D3F-669D-1196-3D5B-59F4031845C7}"/>
                </a:ext>
              </a:extLst>
            </p:cNvPr>
            <p:cNvSpPr/>
            <p:nvPr/>
          </p:nvSpPr>
          <p:spPr>
            <a:xfrm>
              <a:off x="1580057" y="693568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4" name="object 272">
              <a:extLst>
                <a:ext uri="{FF2B5EF4-FFF2-40B4-BE49-F238E27FC236}">
                  <a16:creationId xmlns:a16="http://schemas.microsoft.com/office/drawing/2014/main" id="{CAC89942-D34A-54AA-1B3F-8F0C510937B7}"/>
                </a:ext>
              </a:extLst>
            </p:cNvPr>
            <p:cNvSpPr/>
            <p:nvPr/>
          </p:nvSpPr>
          <p:spPr>
            <a:xfrm>
              <a:off x="1580057" y="693568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5" name="object 273">
              <a:extLst>
                <a:ext uri="{FF2B5EF4-FFF2-40B4-BE49-F238E27FC236}">
                  <a16:creationId xmlns:a16="http://schemas.microsoft.com/office/drawing/2014/main" id="{2FEABF23-55E6-6866-9751-EF9A791335BC}"/>
                </a:ext>
              </a:extLst>
            </p:cNvPr>
            <p:cNvSpPr/>
            <p:nvPr/>
          </p:nvSpPr>
          <p:spPr>
            <a:xfrm>
              <a:off x="1580057" y="6935686"/>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66" name="object 274">
            <a:extLst>
              <a:ext uri="{FF2B5EF4-FFF2-40B4-BE49-F238E27FC236}">
                <a16:creationId xmlns:a16="http://schemas.microsoft.com/office/drawing/2014/main" id="{2F0B1B59-AAEB-8462-AF9E-02B76243EF29}"/>
              </a:ext>
            </a:extLst>
          </p:cNvPr>
          <p:cNvGrpSpPr/>
          <p:nvPr/>
        </p:nvGrpSpPr>
        <p:grpSpPr>
          <a:xfrm rot="5400000">
            <a:off x="6443240" y="1397411"/>
            <a:ext cx="61594" cy="60960"/>
            <a:chOff x="1573898" y="3057436"/>
            <a:chExt cx="61594" cy="60960"/>
          </a:xfrm>
        </p:grpSpPr>
        <p:sp>
          <p:nvSpPr>
            <p:cNvPr id="1267" name="object 275">
              <a:extLst>
                <a:ext uri="{FF2B5EF4-FFF2-40B4-BE49-F238E27FC236}">
                  <a16:creationId xmlns:a16="http://schemas.microsoft.com/office/drawing/2014/main" id="{0B007733-D957-D34B-D729-ECA497F56E4C}"/>
                </a:ext>
              </a:extLst>
            </p:cNvPr>
            <p:cNvSpPr/>
            <p:nvPr/>
          </p:nvSpPr>
          <p:spPr>
            <a:xfrm>
              <a:off x="1580057" y="3063595"/>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8" name="object 276">
              <a:extLst>
                <a:ext uri="{FF2B5EF4-FFF2-40B4-BE49-F238E27FC236}">
                  <a16:creationId xmlns:a16="http://schemas.microsoft.com/office/drawing/2014/main" id="{CBD19126-3CDD-1A37-411C-1B225E00EDD9}"/>
                </a:ext>
              </a:extLst>
            </p:cNvPr>
            <p:cNvSpPr/>
            <p:nvPr/>
          </p:nvSpPr>
          <p:spPr>
            <a:xfrm>
              <a:off x="1580057" y="3063595"/>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9" name="object 277">
              <a:extLst>
                <a:ext uri="{FF2B5EF4-FFF2-40B4-BE49-F238E27FC236}">
                  <a16:creationId xmlns:a16="http://schemas.microsoft.com/office/drawing/2014/main" id="{569EF71E-3870-FF3F-CB5E-922843556CCD}"/>
                </a:ext>
              </a:extLst>
            </p:cNvPr>
            <p:cNvSpPr/>
            <p:nvPr/>
          </p:nvSpPr>
          <p:spPr>
            <a:xfrm>
              <a:off x="1580057" y="3063595"/>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70" name="object 278">
            <a:extLst>
              <a:ext uri="{FF2B5EF4-FFF2-40B4-BE49-F238E27FC236}">
                <a16:creationId xmlns:a16="http://schemas.microsoft.com/office/drawing/2014/main" id="{374A8919-A6AF-CC82-CBEC-E4B378965F4E}"/>
              </a:ext>
            </a:extLst>
          </p:cNvPr>
          <p:cNvGrpSpPr/>
          <p:nvPr/>
        </p:nvGrpSpPr>
        <p:grpSpPr>
          <a:xfrm rot="5400000">
            <a:off x="1257475" y="1397411"/>
            <a:ext cx="61594" cy="60960"/>
            <a:chOff x="1573898" y="8243201"/>
            <a:chExt cx="61594" cy="60960"/>
          </a:xfrm>
        </p:grpSpPr>
        <p:sp>
          <p:nvSpPr>
            <p:cNvPr id="1271" name="object 279">
              <a:extLst>
                <a:ext uri="{FF2B5EF4-FFF2-40B4-BE49-F238E27FC236}">
                  <a16:creationId xmlns:a16="http://schemas.microsoft.com/office/drawing/2014/main" id="{9D753804-5274-55D3-F34C-B7364224C38B}"/>
                </a:ext>
              </a:extLst>
            </p:cNvPr>
            <p:cNvSpPr/>
            <p:nvPr/>
          </p:nvSpPr>
          <p:spPr>
            <a:xfrm>
              <a:off x="1580057" y="824936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72" name="object 280">
              <a:extLst>
                <a:ext uri="{FF2B5EF4-FFF2-40B4-BE49-F238E27FC236}">
                  <a16:creationId xmlns:a16="http://schemas.microsoft.com/office/drawing/2014/main" id="{3C1BD90E-54AC-31A7-AD37-BD7CE0C6F8B1}"/>
                </a:ext>
              </a:extLst>
            </p:cNvPr>
            <p:cNvSpPr/>
            <p:nvPr/>
          </p:nvSpPr>
          <p:spPr>
            <a:xfrm>
              <a:off x="1580057" y="824936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73" name="object 281">
              <a:extLst>
                <a:ext uri="{FF2B5EF4-FFF2-40B4-BE49-F238E27FC236}">
                  <a16:creationId xmlns:a16="http://schemas.microsoft.com/office/drawing/2014/main" id="{1374DC89-B34A-7E1F-4A17-C341FEA41044}"/>
                </a:ext>
              </a:extLst>
            </p:cNvPr>
            <p:cNvSpPr/>
            <p:nvPr/>
          </p:nvSpPr>
          <p:spPr>
            <a:xfrm>
              <a:off x="1580057" y="8249360"/>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74" name="object 282">
            <a:extLst>
              <a:ext uri="{FF2B5EF4-FFF2-40B4-BE49-F238E27FC236}">
                <a16:creationId xmlns:a16="http://schemas.microsoft.com/office/drawing/2014/main" id="{F3417FF0-66F2-2BBC-C5E4-1EC3B85B6556}"/>
              </a:ext>
            </a:extLst>
          </p:cNvPr>
          <p:cNvGrpSpPr/>
          <p:nvPr/>
        </p:nvGrpSpPr>
        <p:grpSpPr>
          <a:xfrm rot="5400000">
            <a:off x="2104120" y="1397411"/>
            <a:ext cx="61594" cy="60960"/>
            <a:chOff x="1573898" y="7396556"/>
            <a:chExt cx="61594" cy="60960"/>
          </a:xfrm>
        </p:grpSpPr>
        <p:sp>
          <p:nvSpPr>
            <p:cNvPr id="1275" name="object 283">
              <a:extLst>
                <a:ext uri="{FF2B5EF4-FFF2-40B4-BE49-F238E27FC236}">
                  <a16:creationId xmlns:a16="http://schemas.microsoft.com/office/drawing/2014/main" id="{EA83D8B3-CF0A-74DC-6E75-AEF77BC1A1E8}"/>
                </a:ext>
              </a:extLst>
            </p:cNvPr>
            <p:cNvSpPr/>
            <p:nvPr/>
          </p:nvSpPr>
          <p:spPr>
            <a:xfrm>
              <a:off x="1580057" y="7402715"/>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76" name="object 284">
              <a:extLst>
                <a:ext uri="{FF2B5EF4-FFF2-40B4-BE49-F238E27FC236}">
                  <a16:creationId xmlns:a16="http://schemas.microsoft.com/office/drawing/2014/main" id="{81E0C710-B05F-B291-669E-430D26C0CAC8}"/>
                </a:ext>
              </a:extLst>
            </p:cNvPr>
            <p:cNvSpPr/>
            <p:nvPr/>
          </p:nvSpPr>
          <p:spPr>
            <a:xfrm>
              <a:off x="1580057" y="7402715"/>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77" name="object 285">
              <a:extLst>
                <a:ext uri="{FF2B5EF4-FFF2-40B4-BE49-F238E27FC236}">
                  <a16:creationId xmlns:a16="http://schemas.microsoft.com/office/drawing/2014/main" id="{D57D1427-C950-8ACC-38E3-9A059471DEAB}"/>
                </a:ext>
              </a:extLst>
            </p:cNvPr>
            <p:cNvSpPr/>
            <p:nvPr/>
          </p:nvSpPr>
          <p:spPr>
            <a:xfrm>
              <a:off x="1580057" y="7402715"/>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78" name="object 286">
            <a:extLst>
              <a:ext uri="{FF2B5EF4-FFF2-40B4-BE49-F238E27FC236}">
                <a16:creationId xmlns:a16="http://schemas.microsoft.com/office/drawing/2014/main" id="{38A909E7-1C83-0EA3-DD77-E3578669F6DE}"/>
              </a:ext>
            </a:extLst>
          </p:cNvPr>
          <p:cNvGrpSpPr/>
          <p:nvPr/>
        </p:nvGrpSpPr>
        <p:grpSpPr>
          <a:xfrm rot="5400000">
            <a:off x="2951756" y="1397411"/>
            <a:ext cx="61594" cy="60960"/>
            <a:chOff x="1573898" y="6548920"/>
            <a:chExt cx="61594" cy="60960"/>
          </a:xfrm>
        </p:grpSpPr>
        <p:sp>
          <p:nvSpPr>
            <p:cNvPr id="1279" name="object 287">
              <a:extLst>
                <a:ext uri="{FF2B5EF4-FFF2-40B4-BE49-F238E27FC236}">
                  <a16:creationId xmlns:a16="http://schemas.microsoft.com/office/drawing/2014/main" id="{F7527855-7E85-4C36-67A3-00BC0907DE30}"/>
                </a:ext>
              </a:extLst>
            </p:cNvPr>
            <p:cNvSpPr/>
            <p:nvPr/>
          </p:nvSpPr>
          <p:spPr>
            <a:xfrm>
              <a:off x="1580057" y="6555079"/>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0" name="object 288">
              <a:extLst>
                <a:ext uri="{FF2B5EF4-FFF2-40B4-BE49-F238E27FC236}">
                  <a16:creationId xmlns:a16="http://schemas.microsoft.com/office/drawing/2014/main" id="{4A70BE62-2D5E-6695-6588-0FB55AAF557B}"/>
                </a:ext>
              </a:extLst>
            </p:cNvPr>
            <p:cNvSpPr/>
            <p:nvPr/>
          </p:nvSpPr>
          <p:spPr>
            <a:xfrm>
              <a:off x="1580057" y="6555079"/>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1" name="object 289">
              <a:extLst>
                <a:ext uri="{FF2B5EF4-FFF2-40B4-BE49-F238E27FC236}">
                  <a16:creationId xmlns:a16="http://schemas.microsoft.com/office/drawing/2014/main" id="{31AE4FA1-42E5-10A8-70B7-5E81C98D79F6}"/>
                </a:ext>
              </a:extLst>
            </p:cNvPr>
            <p:cNvSpPr/>
            <p:nvPr/>
          </p:nvSpPr>
          <p:spPr>
            <a:xfrm>
              <a:off x="1580057" y="6555079"/>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82" name="object 290">
            <a:extLst>
              <a:ext uri="{FF2B5EF4-FFF2-40B4-BE49-F238E27FC236}">
                <a16:creationId xmlns:a16="http://schemas.microsoft.com/office/drawing/2014/main" id="{49E9213C-AE50-5488-F20E-4FC26E38E53F}"/>
              </a:ext>
            </a:extLst>
          </p:cNvPr>
          <p:cNvGrpSpPr/>
          <p:nvPr/>
        </p:nvGrpSpPr>
        <p:grpSpPr>
          <a:xfrm rot="5400000">
            <a:off x="3678006" y="1397411"/>
            <a:ext cx="61594" cy="60960"/>
            <a:chOff x="1573898" y="5822670"/>
            <a:chExt cx="61594" cy="60960"/>
          </a:xfrm>
        </p:grpSpPr>
        <p:sp>
          <p:nvSpPr>
            <p:cNvPr id="1283" name="object 291">
              <a:extLst>
                <a:ext uri="{FF2B5EF4-FFF2-40B4-BE49-F238E27FC236}">
                  <a16:creationId xmlns:a16="http://schemas.microsoft.com/office/drawing/2014/main" id="{206B887F-477B-0E60-978F-8447D52154DA}"/>
                </a:ext>
              </a:extLst>
            </p:cNvPr>
            <p:cNvSpPr/>
            <p:nvPr/>
          </p:nvSpPr>
          <p:spPr>
            <a:xfrm>
              <a:off x="1580057" y="582883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4" name="object 292">
              <a:extLst>
                <a:ext uri="{FF2B5EF4-FFF2-40B4-BE49-F238E27FC236}">
                  <a16:creationId xmlns:a16="http://schemas.microsoft.com/office/drawing/2014/main" id="{247E8B6E-A1F0-CCDD-0A2F-A3AD63A7DA75}"/>
                </a:ext>
              </a:extLst>
            </p:cNvPr>
            <p:cNvSpPr/>
            <p:nvPr/>
          </p:nvSpPr>
          <p:spPr>
            <a:xfrm>
              <a:off x="1580057" y="582883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5" name="object 293">
              <a:extLst>
                <a:ext uri="{FF2B5EF4-FFF2-40B4-BE49-F238E27FC236}">
                  <a16:creationId xmlns:a16="http://schemas.microsoft.com/office/drawing/2014/main" id="{C70CCD88-7F95-B167-BB83-2528122314B1}"/>
                </a:ext>
              </a:extLst>
            </p:cNvPr>
            <p:cNvSpPr/>
            <p:nvPr/>
          </p:nvSpPr>
          <p:spPr>
            <a:xfrm>
              <a:off x="1580057" y="5828830"/>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86" name="object 294">
            <a:extLst>
              <a:ext uri="{FF2B5EF4-FFF2-40B4-BE49-F238E27FC236}">
                <a16:creationId xmlns:a16="http://schemas.microsoft.com/office/drawing/2014/main" id="{C74ECD7B-E74D-7EB5-ECCE-7EB6378B06BD}"/>
              </a:ext>
            </a:extLst>
          </p:cNvPr>
          <p:cNvGrpSpPr/>
          <p:nvPr/>
        </p:nvGrpSpPr>
        <p:grpSpPr>
          <a:xfrm rot="5400000">
            <a:off x="4403303" y="1397411"/>
            <a:ext cx="61594" cy="60960"/>
            <a:chOff x="1573898" y="5097373"/>
            <a:chExt cx="61594" cy="60960"/>
          </a:xfrm>
        </p:grpSpPr>
        <p:sp>
          <p:nvSpPr>
            <p:cNvPr id="1287" name="object 295">
              <a:extLst>
                <a:ext uri="{FF2B5EF4-FFF2-40B4-BE49-F238E27FC236}">
                  <a16:creationId xmlns:a16="http://schemas.microsoft.com/office/drawing/2014/main" id="{DECB12D2-B3DB-E7A6-FD01-3EB09D5857E5}"/>
                </a:ext>
              </a:extLst>
            </p:cNvPr>
            <p:cNvSpPr/>
            <p:nvPr/>
          </p:nvSpPr>
          <p:spPr>
            <a:xfrm>
              <a:off x="1580057" y="510353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8" name="object 296">
              <a:extLst>
                <a:ext uri="{FF2B5EF4-FFF2-40B4-BE49-F238E27FC236}">
                  <a16:creationId xmlns:a16="http://schemas.microsoft.com/office/drawing/2014/main" id="{E3025767-8979-C3CB-63C6-201C60FB3A36}"/>
                </a:ext>
              </a:extLst>
            </p:cNvPr>
            <p:cNvSpPr/>
            <p:nvPr/>
          </p:nvSpPr>
          <p:spPr>
            <a:xfrm>
              <a:off x="1580057" y="510353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9" name="object 297">
              <a:extLst>
                <a:ext uri="{FF2B5EF4-FFF2-40B4-BE49-F238E27FC236}">
                  <a16:creationId xmlns:a16="http://schemas.microsoft.com/office/drawing/2014/main" id="{35F765F6-A6F8-47E6-F08D-24B1165AAA93}"/>
                </a:ext>
              </a:extLst>
            </p:cNvPr>
            <p:cNvSpPr/>
            <p:nvPr/>
          </p:nvSpPr>
          <p:spPr>
            <a:xfrm>
              <a:off x="1580057" y="510353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0" name="object 298">
            <a:extLst>
              <a:ext uri="{FF2B5EF4-FFF2-40B4-BE49-F238E27FC236}">
                <a16:creationId xmlns:a16="http://schemas.microsoft.com/office/drawing/2014/main" id="{7800F10C-692E-24A5-1638-8178831D6044}"/>
              </a:ext>
            </a:extLst>
          </p:cNvPr>
          <p:cNvGrpSpPr/>
          <p:nvPr/>
        </p:nvGrpSpPr>
        <p:grpSpPr>
          <a:xfrm rot="5400000">
            <a:off x="5371322" y="1397411"/>
            <a:ext cx="61594" cy="60960"/>
            <a:chOff x="1573898" y="4129354"/>
            <a:chExt cx="61594" cy="60960"/>
          </a:xfrm>
        </p:grpSpPr>
        <p:sp>
          <p:nvSpPr>
            <p:cNvPr id="1291" name="object 299">
              <a:extLst>
                <a:ext uri="{FF2B5EF4-FFF2-40B4-BE49-F238E27FC236}">
                  <a16:creationId xmlns:a16="http://schemas.microsoft.com/office/drawing/2014/main" id="{28509F32-5B16-05D6-D2AE-F2E80024B325}"/>
                </a:ext>
              </a:extLst>
            </p:cNvPr>
            <p:cNvSpPr/>
            <p:nvPr/>
          </p:nvSpPr>
          <p:spPr>
            <a:xfrm>
              <a:off x="1580057" y="413551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92" name="object 300">
              <a:extLst>
                <a:ext uri="{FF2B5EF4-FFF2-40B4-BE49-F238E27FC236}">
                  <a16:creationId xmlns:a16="http://schemas.microsoft.com/office/drawing/2014/main" id="{D918F1DA-3E74-46B8-C471-18C6B8222791}"/>
                </a:ext>
              </a:extLst>
            </p:cNvPr>
            <p:cNvSpPr/>
            <p:nvPr/>
          </p:nvSpPr>
          <p:spPr>
            <a:xfrm>
              <a:off x="1580057" y="413551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93" name="object 301">
              <a:extLst>
                <a:ext uri="{FF2B5EF4-FFF2-40B4-BE49-F238E27FC236}">
                  <a16:creationId xmlns:a16="http://schemas.microsoft.com/office/drawing/2014/main" id="{A8F56958-5CBD-6175-E33D-11F1D32EDF11}"/>
                </a:ext>
              </a:extLst>
            </p:cNvPr>
            <p:cNvSpPr/>
            <p:nvPr/>
          </p:nvSpPr>
          <p:spPr>
            <a:xfrm>
              <a:off x="1580057" y="413551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4" name="object 302">
            <a:extLst>
              <a:ext uri="{FF2B5EF4-FFF2-40B4-BE49-F238E27FC236}">
                <a16:creationId xmlns:a16="http://schemas.microsoft.com/office/drawing/2014/main" id="{D97CA4FB-F1EB-DB28-66B2-F6DC63F7F4AF}"/>
              </a:ext>
            </a:extLst>
          </p:cNvPr>
          <p:cNvGrpSpPr/>
          <p:nvPr/>
        </p:nvGrpSpPr>
        <p:grpSpPr>
          <a:xfrm rot="5400000">
            <a:off x="6097585" y="1397411"/>
            <a:ext cx="61594" cy="60960"/>
            <a:chOff x="1573898" y="3403091"/>
            <a:chExt cx="61594" cy="60960"/>
          </a:xfrm>
        </p:grpSpPr>
        <p:sp>
          <p:nvSpPr>
            <p:cNvPr id="1295" name="object 303">
              <a:extLst>
                <a:ext uri="{FF2B5EF4-FFF2-40B4-BE49-F238E27FC236}">
                  <a16:creationId xmlns:a16="http://schemas.microsoft.com/office/drawing/2014/main" id="{9C5255F4-21FE-2CB7-6085-0D3A6D86833A}"/>
                </a:ext>
              </a:extLst>
            </p:cNvPr>
            <p:cNvSpPr/>
            <p:nvPr/>
          </p:nvSpPr>
          <p:spPr>
            <a:xfrm>
              <a:off x="1580057" y="3409251"/>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96" name="object 304">
              <a:extLst>
                <a:ext uri="{FF2B5EF4-FFF2-40B4-BE49-F238E27FC236}">
                  <a16:creationId xmlns:a16="http://schemas.microsoft.com/office/drawing/2014/main" id="{65D3A028-FFDE-1AD1-B4B3-6B64368FDF3D}"/>
                </a:ext>
              </a:extLst>
            </p:cNvPr>
            <p:cNvSpPr/>
            <p:nvPr/>
          </p:nvSpPr>
          <p:spPr>
            <a:xfrm>
              <a:off x="1580057" y="3409251"/>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97" name="object 305">
              <a:extLst>
                <a:ext uri="{FF2B5EF4-FFF2-40B4-BE49-F238E27FC236}">
                  <a16:creationId xmlns:a16="http://schemas.microsoft.com/office/drawing/2014/main" id="{4984365B-0873-8768-5C55-707DF3DFE7A7}"/>
                </a:ext>
              </a:extLst>
            </p:cNvPr>
            <p:cNvSpPr/>
            <p:nvPr/>
          </p:nvSpPr>
          <p:spPr>
            <a:xfrm>
              <a:off x="1580057" y="3409251"/>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8" name="object 306">
            <a:extLst>
              <a:ext uri="{FF2B5EF4-FFF2-40B4-BE49-F238E27FC236}">
                <a16:creationId xmlns:a16="http://schemas.microsoft.com/office/drawing/2014/main" id="{B6E12A60-DA91-206D-B1E9-58F8AC3ED469}"/>
              </a:ext>
            </a:extLst>
          </p:cNvPr>
          <p:cNvGrpSpPr/>
          <p:nvPr/>
        </p:nvGrpSpPr>
        <p:grpSpPr>
          <a:xfrm rot="5400000">
            <a:off x="6823847" y="1397411"/>
            <a:ext cx="61594" cy="60960"/>
            <a:chOff x="1573898" y="2676829"/>
            <a:chExt cx="61594" cy="60960"/>
          </a:xfrm>
        </p:grpSpPr>
        <p:sp>
          <p:nvSpPr>
            <p:cNvPr id="1299" name="object 307">
              <a:extLst>
                <a:ext uri="{FF2B5EF4-FFF2-40B4-BE49-F238E27FC236}">
                  <a16:creationId xmlns:a16="http://schemas.microsoft.com/office/drawing/2014/main" id="{95D9D23E-377B-C14F-AF17-17E592A2EF83}"/>
                </a:ext>
              </a:extLst>
            </p:cNvPr>
            <p:cNvSpPr/>
            <p:nvPr/>
          </p:nvSpPr>
          <p:spPr>
            <a:xfrm>
              <a:off x="1580057" y="2682989"/>
              <a:ext cx="49530" cy="48895"/>
            </a:xfrm>
            <a:custGeom>
              <a:avLst/>
              <a:gdLst/>
              <a:ahLst/>
              <a:cxnLst/>
              <a:rect l="l" t="t" r="r" b="b"/>
              <a:pathLst>
                <a:path w="49530" h="48894">
                  <a:moveTo>
                    <a:pt x="24472" y="0"/>
                  </a:moveTo>
                  <a:lnTo>
                    <a:pt x="14948" y="1906"/>
                  </a:lnTo>
                  <a:lnTo>
                    <a:pt x="7169" y="7105"/>
                  </a:lnTo>
                  <a:lnTo>
                    <a:pt x="1923" y="14819"/>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19"/>
                  </a:lnTo>
                  <a:lnTo>
                    <a:pt x="41776" y="7105"/>
                  </a:lnTo>
                  <a:lnTo>
                    <a:pt x="33997" y="1906"/>
                  </a:lnTo>
                  <a:lnTo>
                    <a:pt x="24472" y="0"/>
                  </a:lnTo>
                  <a:close/>
                </a:path>
              </a:pathLst>
            </a:custGeom>
            <a:solidFill>
              <a:srgbClr val="F1813C"/>
            </a:solidFill>
          </p:spPr>
          <p:txBody>
            <a:bodyPr wrap="square" lIns="0" tIns="0" rIns="0" bIns="0" rtlCol="0"/>
            <a:lstStyle/>
            <a:p>
              <a:endParaRPr/>
            </a:p>
          </p:txBody>
        </p:sp>
        <p:sp>
          <p:nvSpPr>
            <p:cNvPr id="1300" name="object 308">
              <a:extLst>
                <a:ext uri="{FF2B5EF4-FFF2-40B4-BE49-F238E27FC236}">
                  <a16:creationId xmlns:a16="http://schemas.microsoft.com/office/drawing/2014/main" id="{04CA9D9B-E398-B0A0-BD9F-F470859D863F}"/>
                </a:ext>
              </a:extLst>
            </p:cNvPr>
            <p:cNvSpPr/>
            <p:nvPr/>
          </p:nvSpPr>
          <p:spPr>
            <a:xfrm>
              <a:off x="1580057" y="2682989"/>
              <a:ext cx="49530" cy="48895"/>
            </a:xfrm>
            <a:custGeom>
              <a:avLst/>
              <a:gdLst/>
              <a:ahLst/>
              <a:cxnLst/>
              <a:rect l="l" t="t" r="r" b="b"/>
              <a:pathLst>
                <a:path w="49530" h="48894">
                  <a:moveTo>
                    <a:pt x="24472" y="0"/>
                  </a:moveTo>
                  <a:lnTo>
                    <a:pt x="14948" y="1906"/>
                  </a:lnTo>
                  <a:lnTo>
                    <a:pt x="7169" y="7105"/>
                  </a:lnTo>
                  <a:lnTo>
                    <a:pt x="1923" y="14819"/>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19"/>
                  </a:lnTo>
                  <a:lnTo>
                    <a:pt x="41776" y="7105"/>
                  </a:lnTo>
                  <a:lnTo>
                    <a:pt x="33997" y="1906"/>
                  </a:lnTo>
                  <a:lnTo>
                    <a:pt x="24472" y="0"/>
                  </a:lnTo>
                  <a:close/>
                </a:path>
              </a:pathLst>
            </a:custGeom>
            <a:solidFill>
              <a:srgbClr val="FEBE29"/>
            </a:solidFill>
          </p:spPr>
          <p:txBody>
            <a:bodyPr wrap="square" lIns="0" tIns="0" rIns="0" bIns="0" rtlCol="0"/>
            <a:lstStyle/>
            <a:p>
              <a:endParaRPr/>
            </a:p>
          </p:txBody>
        </p:sp>
        <p:sp>
          <p:nvSpPr>
            <p:cNvPr id="1301" name="object 309">
              <a:extLst>
                <a:ext uri="{FF2B5EF4-FFF2-40B4-BE49-F238E27FC236}">
                  <a16:creationId xmlns:a16="http://schemas.microsoft.com/office/drawing/2014/main" id="{1C38975F-C2C1-2B6A-C1A2-53A35CEA4FB8}"/>
                </a:ext>
              </a:extLst>
            </p:cNvPr>
            <p:cNvSpPr/>
            <p:nvPr/>
          </p:nvSpPr>
          <p:spPr>
            <a:xfrm>
              <a:off x="1580057" y="2682989"/>
              <a:ext cx="49530" cy="48895"/>
            </a:xfrm>
            <a:custGeom>
              <a:avLst/>
              <a:gdLst/>
              <a:ahLst/>
              <a:cxnLst/>
              <a:rect l="l" t="t" r="r" b="b"/>
              <a:pathLst>
                <a:path w="49530" h="48894">
                  <a:moveTo>
                    <a:pt x="24472" y="0"/>
                  </a:moveTo>
                  <a:lnTo>
                    <a:pt x="33997" y="1906"/>
                  </a:lnTo>
                  <a:lnTo>
                    <a:pt x="41776" y="7105"/>
                  </a:lnTo>
                  <a:lnTo>
                    <a:pt x="47022" y="14819"/>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19"/>
                  </a:lnTo>
                  <a:lnTo>
                    <a:pt x="7169" y="7105"/>
                  </a:lnTo>
                  <a:lnTo>
                    <a:pt x="14948" y="1906"/>
                  </a:lnTo>
                  <a:lnTo>
                    <a:pt x="24472" y="0"/>
                  </a:lnTo>
                  <a:close/>
                </a:path>
              </a:pathLst>
            </a:custGeom>
            <a:ln w="12319">
              <a:solidFill>
                <a:srgbClr val="FEBE29"/>
              </a:solidFill>
            </a:ln>
          </p:spPr>
          <p:txBody>
            <a:bodyPr wrap="square" lIns="0" tIns="0" rIns="0" bIns="0" rtlCol="0"/>
            <a:lstStyle/>
            <a:p>
              <a:endParaRPr/>
            </a:p>
          </p:txBody>
        </p:sp>
      </p:grpSp>
      <p:grpSp>
        <p:nvGrpSpPr>
          <p:cNvPr id="1302" name="object 310">
            <a:extLst>
              <a:ext uri="{FF2B5EF4-FFF2-40B4-BE49-F238E27FC236}">
                <a16:creationId xmlns:a16="http://schemas.microsoft.com/office/drawing/2014/main" id="{48D9C43E-2B7C-3816-A4F1-D7619122FBEB}"/>
              </a:ext>
            </a:extLst>
          </p:cNvPr>
          <p:cNvGrpSpPr/>
          <p:nvPr/>
        </p:nvGrpSpPr>
        <p:grpSpPr>
          <a:xfrm rot="5400000">
            <a:off x="7670492" y="1397411"/>
            <a:ext cx="61594" cy="60960"/>
            <a:chOff x="1573898" y="1830184"/>
            <a:chExt cx="61594" cy="60960"/>
          </a:xfrm>
        </p:grpSpPr>
        <p:sp>
          <p:nvSpPr>
            <p:cNvPr id="1303" name="object 311">
              <a:extLst>
                <a:ext uri="{FF2B5EF4-FFF2-40B4-BE49-F238E27FC236}">
                  <a16:creationId xmlns:a16="http://schemas.microsoft.com/office/drawing/2014/main" id="{44C2D2C9-FEC9-E507-4C01-D3209838AC43}"/>
                </a:ext>
              </a:extLst>
            </p:cNvPr>
            <p:cNvSpPr/>
            <p:nvPr/>
          </p:nvSpPr>
          <p:spPr>
            <a:xfrm>
              <a:off x="1580057" y="183634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304" name="object 312">
              <a:extLst>
                <a:ext uri="{FF2B5EF4-FFF2-40B4-BE49-F238E27FC236}">
                  <a16:creationId xmlns:a16="http://schemas.microsoft.com/office/drawing/2014/main" id="{F7793C03-20FD-2F1C-6257-DB95E2912FE7}"/>
                </a:ext>
              </a:extLst>
            </p:cNvPr>
            <p:cNvSpPr/>
            <p:nvPr/>
          </p:nvSpPr>
          <p:spPr>
            <a:xfrm>
              <a:off x="1580057" y="183634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305" name="object 313">
              <a:extLst>
                <a:ext uri="{FF2B5EF4-FFF2-40B4-BE49-F238E27FC236}">
                  <a16:creationId xmlns:a16="http://schemas.microsoft.com/office/drawing/2014/main" id="{76F29A65-E8B1-7D03-C899-B7C4C6B5D37D}"/>
                </a:ext>
              </a:extLst>
            </p:cNvPr>
            <p:cNvSpPr/>
            <p:nvPr/>
          </p:nvSpPr>
          <p:spPr>
            <a:xfrm>
              <a:off x="1580057" y="1836343"/>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306" name="object 314">
            <a:extLst>
              <a:ext uri="{FF2B5EF4-FFF2-40B4-BE49-F238E27FC236}">
                <a16:creationId xmlns:a16="http://schemas.microsoft.com/office/drawing/2014/main" id="{34E8D1B0-5347-C0BF-3BFE-487FF1440DAA}"/>
              </a:ext>
            </a:extLst>
          </p:cNvPr>
          <p:cNvGrpSpPr/>
          <p:nvPr/>
        </p:nvGrpSpPr>
        <p:grpSpPr>
          <a:xfrm rot="5400000">
            <a:off x="2101618" y="-222791"/>
            <a:ext cx="4535805" cy="7775575"/>
            <a:chOff x="1573898" y="1304645"/>
            <a:chExt cx="4535805" cy="7775575"/>
          </a:xfrm>
        </p:grpSpPr>
        <p:sp>
          <p:nvSpPr>
            <p:cNvPr id="1307" name="object 315">
              <a:extLst>
                <a:ext uri="{FF2B5EF4-FFF2-40B4-BE49-F238E27FC236}">
                  <a16:creationId xmlns:a16="http://schemas.microsoft.com/office/drawing/2014/main" id="{DADC83CB-CB7C-6E93-9AFB-495B227FC81C}"/>
                </a:ext>
              </a:extLst>
            </p:cNvPr>
            <p:cNvSpPr/>
            <p:nvPr/>
          </p:nvSpPr>
          <p:spPr>
            <a:xfrm>
              <a:off x="1686115" y="1331823"/>
              <a:ext cx="4388485" cy="0"/>
            </a:xfrm>
            <a:custGeom>
              <a:avLst/>
              <a:gdLst/>
              <a:ahLst/>
              <a:cxnLst/>
              <a:rect l="l" t="t" r="r" b="b"/>
              <a:pathLst>
                <a:path w="4388485">
                  <a:moveTo>
                    <a:pt x="4388383" y="0"/>
                  </a:moveTo>
                  <a:lnTo>
                    <a:pt x="0" y="0"/>
                  </a:lnTo>
                </a:path>
              </a:pathLst>
            </a:custGeom>
            <a:ln w="6159">
              <a:solidFill>
                <a:srgbClr val="7E8283"/>
              </a:solidFill>
            </a:ln>
          </p:spPr>
          <p:txBody>
            <a:bodyPr wrap="square" lIns="0" tIns="0" rIns="0" bIns="0" rtlCol="0"/>
            <a:lstStyle/>
            <a:p>
              <a:endParaRPr/>
            </a:p>
          </p:txBody>
        </p:sp>
        <p:sp>
          <p:nvSpPr>
            <p:cNvPr id="1308" name="object 316">
              <a:extLst>
                <a:ext uri="{FF2B5EF4-FFF2-40B4-BE49-F238E27FC236}">
                  <a16:creationId xmlns:a16="http://schemas.microsoft.com/office/drawing/2014/main" id="{C3CACEF9-98A7-32B3-6F08-CBA50FC4AF29}"/>
                </a:ext>
              </a:extLst>
            </p:cNvPr>
            <p:cNvSpPr/>
            <p:nvPr/>
          </p:nvSpPr>
          <p:spPr>
            <a:xfrm>
              <a:off x="1686115" y="1304645"/>
              <a:ext cx="4388485" cy="27305"/>
            </a:xfrm>
            <a:custGeom>
              <a:avLst/>
              <a:gdLst/>
              <a:ahLst/>
              <a:cxnLst/>
              <a:rect l="l" t="t" r="r" b="b"/>
              <a:pathLst>
                <a:path w="4388485" h="27305">
                  <a:moveTo>
                    <a:pt x="0" y="27177"/>
                  </a:moveTo>
                  <a:lnTo>
                    <a:pt x="0" y="0"/>
                  </a:lnTo>
                </a:path>
                <a:path w="4388485" h="27305">
                  <a:moveTo>
                    <a:pt x="313461" y="27177"/>
                  </a:moveTo>
                  <a:lnTo>
                    <a:pt x="313461" y="0"/>
                  </a:lnTo>
                </a:path>
                <a:path w="4388485" h="27305">
                  <a:moveTo>
                    <a:pt x="626910" y="27177"/>
                  </a:moveTo>
                  <a:lnTo>
                    <a:pt x="626910" y="0"/>
                  </a:lnTo>
                </a:path>
                <a:path w="4388485" h="27305">
                  <a:moveTo>
                    <a:pt x="940371" y="27177"/>
                  </a:moveTo>
                  <a:lnTo>
                    <a:pt x="940371" y="0"/>
                  </a:lnTo>
                </a:path>
                <a:path w="4388485" h="27305">
                  <a:moveTo>
                    <a:pt x="1253832" y="27177"/>
                  </a:moveTo>
                  <a:lnTo>
                    <a:pt x="1253832" y="0"/>
                  </a:lnTo>
                </a:path>
                <a:path w="4388485" h="27305">
                  <a:moveTo>
                    <a:pt x="1567281" y="27177"/>
                  </a:moveTo>
                  <a:lnTo>
                    <a:pt x="1567281" y="0"/>
                  </a:lnTo>
                </a:path>
                <a:path w="4388485" h="27305">
                  <a:moveTo>
                    <a:pt x="1880743" y="27177"/>
                  </a:moveTo>
                  <a:lnTo>
                    <a:pt x="1880743" y="0"/>
                  </a:lnTo>
                </a:path>
                <a:path w="4388485" h="27305">
                  <a:moveTo>
                    <a:pt x="2194191" y="27177"/>
                  </a:moveTo>
                  <a:lnTo>
                    <a:pt x="2194191" y="0"/>
                  </a:lnTo>
                </a:path>
                <a:path w="4388485" h="27305">
                  <a:moveTo>
                    <a:pt x="2507653" y="27177"/>
                  </a:moveTo>
                  <a:lnTo>
                    <a:pt x="2507653" y="0"/>
                  </a:lnTo>
                </a:path>
                <a:path w="4388485" h="27305">
                  <a:moveTo>
                    <a:pt x="2821114" y="27177"/>
                  </a:moveTo>
                  <a:lnTo>
                    <a:pt x="2821114" y="0"/>
                  </a:lnTo>
                </a:path>
                <a:path w="4388485" h="27305">
                  <a:moveTo>
                    <a:pt x="3134563" y="27177"/>
                  </a:moveTo>
                  <a:lnTo>
                    <a:pt x="3134563" y="0"/>
                  </a:lnTo>
                </a:path>
                <a:path w="4388485" h="27305">
                  <a:moveTo>
                    <a:pt x="3448011" y="27177"/>
                  </a:moveTo>
                  <a:lnTo>
                    <a:pt x="3448011" y="0"/>
                  </a:lnTo>
                </a:path>
                <a:path w="4388485" h="27305">
                  <a:moveTo>
                    <a:pt x="3761473" y="27177"/>
                  </a:moveTo>
                  <a:lnTo>
                    <a:pt x="3761473" y="0"/>
                  </a:lnTo>
                </a:path>
                <a:path w="4388485" h="27305">
                  <a:moveTo>
                    <a:pt x="4074922" y="27177"/>
                  </a:moveTo>
                  <a:lnTo>
                    <a:pt x="4074922" y="0"/>
                  </a:lnTo>
                </a:path>
                <a:path w="4388485" h="27305">
                  <a:moveTo>
                    <a:pt x="4388383" y="27177"/>
                  </a:moveTo>
                  <a:lnTo>
                    <a:pt x="4388383" y="0"/>
                  </a:lnTo>
                </a:path>
              </a:pathLst>
            </a:custGeom>
            <a:ln w="6159">
              <a:solidFill>
                <a:srgbClr val="7E8283"/>
              </a:solidFill>
            </a:ln>
          </p:spPr>
          <p:txBody>
            <a:bodyPr wrap="square" lIns="0" tIns="0" rIns="0" bIns="0" rtlCol="0"/>
            <a:lstStyle/>
            <a:p>
              <a:endParaRPr/>
            </a:p>
          </p:txBody>
        </p:sp>
        <p:sp>
          <p:nvSpPr>
            <p:cNvPr id="1309" name="object 317">
              <a:extLst>
                <a:ext uri="{FF2B5EF4-FFF2-40B4-BE49-F238E27FC236}">
                  <a16:creationId xmlns:a16="http://schemas.microsoft.com/office/drawing/2014/main" id="{9C74E31E-FC02-9278-850C-B0A149E70835}"/>
                </a:ext>
              </a:extLst>
            </p:cNvPr>
            <p:cNvSpPr/>
            <p:nvPr/>
          </p:nvSpPr>
          <p:spPr>
            <a:xfrm>
              <a:off x="1580057" y="136931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310" name="object 318">
              <a:extLst>
                <a:ext uri="{FF2B5EF4-FFF2-40B4-BE49-F238E27FC236}">
                  <a16:creationId xmlns:a16="http://schemas.microsoft.com/office/drawing/2014/main" id="{926F19D8-7EC7-ACE0-FAC4-EAB1BCDF3B55}"/>
                </a:ext>
              </a:extLst>
            </p:cNvPr>
            <p:cNvSpPr/>
            <p:nvPr/>
          </p:nvSpPr>
          <p:spPr>
            <a:xfrm>
              <a:off x="1580057" y="136931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311" name="object 319">
              <a:extLst>
                <a:ext uri="{FF2B5EF4-FFF2-40B4-BE49-F238E27FC236}">
                  <a16:creationId xmlns:a16="http://schemas.microsoft.com/office/drawing/2014/main" id="{4610235F-05DA-B6F8-217C-5769F1184A35}"/>
                </a:ext>
              </a:extLst>
            </p:cNvPr>
            <p:cNvSpPr/>
            <p:nvPr/>
          </p:nvSpPr>
          <p:spPr>
            <a:xfrm>
              <a:off x="1580057" y="1369313"/>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sp>
          <p:nvSpPr>
            <p:cNvPr id="1312" name="object 320">
              <a:extLst>
                <a:ext uri="{FF2B5EF4-FFF2-40B4-BE49-F238E27FC236}">
                  <a16:creationId xmlns:a16="http://schemas.microsoft.com/office/drawing/2014/main" id="{AA51E108-89CC-C9F3-E861-B62D4D1964CC}"/>
                </a:ext>
              </a:extLst>
            </p:cNvPr>
            <p:cNvSpPr/>
            <p:nvPr/>
          </p:nvSpPr>
          <p:spPr>
            <a:xfrm>
              <a:off x="2133028" y="1346328"/>
              <a:ext cx="2508885" cy="7699375"/>
            </a:xfrm>
            <a:custGeom>
              <a:avLst/>
              <a:gdLst/>
              <a:ahLst/>
              <a:cxnLst/>
              <a:rect l="l" t="t" r="r" b="b"/>
              <a:pathLst>
                <a:path w="2508885" h="7699375">
                  <a:moveTo>
                    <a:pt x="1442656" y="7698752"/>
                  </a:moveTo>
                  <a:lnTo>
                    <a:pt x="1355534" y="7681455"/>
                  </a:lnTo>
                  <a:lnTo>
                    <a:pt x="1297470" y="7664170"/>
                  </a:lnTo>
                  <a:lnTo>
                    <a:pt x="1496593" y="7645933"/>
                  </a:lnTo>
                  <a:lnTo>
                    <a:pt x="1462366" y="7628636"/>
                  </a:lnTo>
                  <a:lnTo>
                    <a:pt x="1443685" y="7576756"/>
                  </a:lnTo>
                  <a:lnTo>
                    <a:pt x="1330655" y="7559471"/>
                  </a:lnTo>
                  <a:lnTo>
                    <a:pt x="1276718" y="7542174"/>
                  </a:lnTo>
                  <a:lnTo>
                    <a:pt x="1310944" y="7524889"/>
                  </a:lnTo>
                  <a:lnTo>
                    <a:pt x="1328572" y="7507605"/>
                  </a:lnTo>
                  <a:lnTo>
                    <a:pt x="1319250" y="7455738"/>
                  </a:lnTo>
                  <a:lnTo>
                    <a:pt x="1363827" y="7438440"/>
                  </a:lnTo>
                  <a:lnTo>
                    <a:pt x="1187513" y="7421156"/>
                  </a:lnTo>
                  <a:lnTo>
                    <a:pt x="1175080" y="7403858"/>
                  </a:lnTo>
                  <a:lnTo>
                    <a:pt x="1218641" y="7386574"/>
                  </a:lnTo>
                  <a:lnTo>
                    <a:pt x="1198943" y="7334707"/>
                  </a:lnTo>
                  <a:lnTo>
                    <a:pt x="1128395" y="7317422"/>
                  </a:lnTo>
                  <a:lnTo>
                    <a:pt x="1250784" y="7300125"/>
                  </a:lnTo>
                  <a:lnTo>
                    <a:pt x="1487246" y="7282840"/>
                  </a:lnTo>
                  <a:lnTo>
                    <a:pt x="1493469" y="7265543"/>
                  </a:lnTo>
                  <a:lnTo>
                    <a:pt x="1459255" y="7213676"/>
                  </a:lnTo>
                  <a:lnTo>
                    <a:pt x="1422958" y="7196378"/>
                  </a:lnTo>
                  <a:lnTo>
                    <a:pt x="1377315" y="7179094"/>
                  </a:lnTo>
                  <a:lnTo>
                    <a:pt x="1414653" y="7161809"/>
                  </a:lnTo>
                  <a:lnTo>
                    <a:pt x="1388719" y="7144524"/>
                  </a:lnTo>
                  <a:lnTo>
                    <a:pt x="1315097" y="7092645"/>
                  </a:lnTo>
                  <a:lnTo>
                    <a:pt x="1268412" y="7075360"/>
                  </a:lnTo>
                  <a:lnTo>
                    <a:pt x="1225892" y="7058063"/>
                  </a:lnTo>
                  <a:lnTo>
                    <a:pt x="1219669" y="7040778"/>
                  </a:lnTo>
                  <a:lnTo>
                    <a:pt x="1072400" y="7023481"/>
                  </a:lnTo>
                  <a:lnTo>
                    <a:pt x="1035062" y="6971626"/>
                  </a:lnTo>
                  <a:lnTo>
                    <a:pt x="1108697" y="6954329"/>
                  </a:lnTo>
                  <a:lnTo>
                    <a:pt x="1008100" y="6937044"/>
                  </a:lnTo>
                  <a:lnTo>
                    <a:pt x="828662" y="6919747"/>
                  </a:lnTo>
                  <a:lnTo>
                    <a:pt x="823480" y="6902462"/>
                  </a:lnTo>
                  <a:lnTo>
                    <a:pt x="828662" y="6850595"/>
                  </a:lnTo>
                  <a:lnTo>
                    <a:pt x="792378" y="6833311"/>
                  </a:lnTo>
                  <a:lnTo>
                    <a:pt x="761250" y="6816013"/>
                  </a:lnTo>
                  <a:lnTo>
                    <a:pt x="664794" y="6798729"/>
                  </a:lnTo>
                  <a:lnTo>
                    <a:pt x="880529" y="6781431"/>
                  </a:lnTo>
                  <a:lnTo>
                    <a:pt x="818299" y="6729564"/>
                  </a:lnTo>
                  <a:lnTo>
                    <a:pt x="595325" y="6712267"/>
                  </a:lnTo>
                  <a:lnTo>
                    <a:pt x="696950" y="6694982"/>
                  </a:lnTo>
                  <a:lnTo>
                    <a:pt x="612952" y="6677698"/>
                  </a:lnTo>
                  <a:lnTo>
                    <a:pt x="371297" y="6660413"/>
                  </a:lnTo>
                  <a:lnTo>
                    <a:pt x="286245" y="6608533"/>
                  </a:lnTo>
                  <a:lnTo>
                    <a:pt x="0" y="6591249"/>
                  </a:lnTo>
                  <a:lnTo>
                    <a:pt x="277952" y="6573951"/>
                  </a:lnTo>
                  <a:lnTo>
                    <a:pt x="162826" y="6556667"/>
                  </a:lnTo>
                  <a:lnTo>
                    <a:pt x="260311" y="6539369"/>
                  </a:lnTo>
                  <a:lnTo>
                    <a:pt x="451154" y="6487515"/>
                  </a:lnTo>
                  <a:lnTo>
                    <a:pt x="660654" y="6470218"/>
                  </a:lnTo>
                  <a:lnTo>
                    <a:pt x="763320" y="6452933"/>
                  </a:lnTo>
                  <a:lnTo>
                    <a:pt x="547611" y="6435636"/>
                  </a:lnTo>
                  <a:lnTo>
                    <a:pt x="678281" y="6418351"/>
                  </a:lnTo>
                  <a:lnTo>
                    <a:pt x="612952" y="6366471"/>
                  </a:lnTo>
                  <a:lnTo>
                    <a:pt x="685546" y="6349199"/>
                  </a:lnTo>
                  <a:lnTo>
                    <a:pt x="583907" y="6331902"/>
                  </a:lnTo>
                  <a:lnTo>
                    <a:pt x="406552" y="6314617"/>
                  </a:lnTo>
                  <a:lnTo>
                    <a:pt x="449084" y="6297320"/>
                  </a:lnTo>
                  <a:lnTo>
                    <a:pt x="572503" y="6245453"/>
                  </a:lnTo>
                  <a:lnTo>
                    <a:pt x="716661" y="6228156"/>
                  </a:lnTo>
                  <a:lnTo>
                    <a:pt x="611911" y="6210871"/>
                  </a:lnTo>
                  <a:lnTo>
                    <a:pt x="535165" y="6193574"/>
                  </a:lnTo>
                  <a:lnTo>
                    <a:pt x="653389" y="6176302"/>
                  </a:lnTo>
                  <a:lnTo>
                    <a:pt x="616051" y="6124422"/>
                  </a:lnTo>
                  <a:lnTo>
                    <a:pt x="666877" y="6107137"/>
                  </a:lnTo>
                  <a:lnTo>
                    <a:pt x="657542" y="6089840"/>
                  </a:lnTo>
                  <a:lnTo>
                    <a:pt x="599452" y="6072543"/>
                  </a:lnTo>
                  <a:lnTo>
                    <a:pt x="516483" y="6055258"/>
                  </a:lnTo>
                  <a:lnTo>
                    <a:pt x="553834" y="6003391"/>
                  </a:lnTo>
                  <a:lnTo>
                    <a:pt x="349516" y="5986106"/>
                  </a:lnTo>
                  <a:lnTo>
                    <a:pt x="319430" y="5968809"/>
                  </a:lnTo>
                  <a:lnTo>
                    <a:pt x="368185" y="5950559"/>
                  </a:lnTo>
                  <a:lnTo>
                    <a:pt x="323583" y="5933262"/>
                  </a:lnTo>
                  <a:lnTo>
                    <a:pt x="271729" y="5881408"/>
                  </a:lnTo>
                  <a:lnTo>
                    <a:pt x="454266" y="5864110"/>
                  </a:lnTo>
                  <a:lnTo>
                    <a:pt x="479145" y="5846826"/>
                  </a:lnTo>
                  <a:lnTo>
                    <a:pt x="559015" y="5829528"/>
                  </a:lnTo>
                  <a:lnTo>
                    <a:pt x="616051" y="5812243"/>
                  </a:lnTo>
                  <a:lnTo>
                    <a:pt x="828662" y="5760364"/>
                  </a:lnTo>
                  <a:lnTo>
                    <a:pt x="793407" y="5743092"/>
                  </a:lnTo>
                  <a:lnTo>
                    <a:pt x="891933" y="5725795"/>
                  </a:lnTo>
                  <a:lnTo>
                    <a:pt x="884682" y="5708510"/>
                  </a:lnTo>
                  <a:lnTo>
                    <a:pt x="832815" y="5691212"/>
                  </a:lnTo>
                  <a:lnTo>
                    <a:pt x="1026769" y="5639346"/>
                  </a:lnTo>
                  <a:lnTo>
                    <a:pt x="1002906" y="5622048"/>
                  </a:lnTo>
                  <a:lnTo>
                    <a:pt x="1010170" y="5604764"/>
                  </a:lnTo>
                  <a:lnTo>
                    <a:pt x="960386" y="5587479"/>
                  </a:lnTo>
                  <a:lnTo>
                    <a:pt x="915784" y="5570194"/>
                  </a:lnTo>
                  <a:lnTo>
                    <a:pt x="1057871" y="5518315"/>
                  </a:lnTo>
                  <a:lnTo>
                    <a:pt x="1158481" y="5501030"/>
                  </a:lnTo>
                  <a:lnTo>
                    <a:pt x="1112837" y="5483733"/>
                  </a:lnTo>
                  <a:lnTo>
                    <a:pt x="1280871" y="5466448"/>
                  </a:lnTo>
                  <a:lnTo>
                    <a:pt x="1366939" y="5449150"/>
                  </a:lnTo>
                  <a:lnTo>
                    <a:pt x="1343088" y="5397296"/>
                  </a:lnTo>
                  <a:lnTo>
                    <a:pt x="1306791" y="5379999"/>
                  </a:lnTo>
                  <a:lnTo>
                    <a:pt x="1308862" y="5362714"/>
                  </a:lnTo>
                  <a:lnTo>
                    <a:pt x="1170927" y="5345417"/>
                  </a:lnTo>
                  <a:lnTo>
                    <a:pt x="1149146" y="5328132"/>
                  </a:lnTo>
                  <a:lnTo>
                    <a:pt x="1126324" y="5276253"/>
                  </a:lnTo>
                  <a:lnTo>
                    <a:pt x="1019505" y="5258981"/>
                  </a:lnTo>
                  <a:lnTo>
                    <a:pt x="1157452" y="5241683"/>
                  </a:lnTo>
                  <a:lnTo>
                    <a:pt x="1141882" y="5224399"/>
                  </a:lnTo>
                  <a:lnTo>
                    <a:pt x="1103515" y="5207101"/>
                  </a:lnTo>
                  <a:lnTo>
                    <a:pt x="1086916" y="5155234"/>
                  </a:lnTo>
                  <a:lnTo>
                    <a:pt x="1152258" y="5137937"/>
                  </a:lnTo>
                  <a:lnTo>
                    <a:pt x="1141882" y="5120652"/>
                  </a:lnTo>
                  <a:lnTo>
                    <a:pt x="1015364" y="5103355"/>
                  </a:lnTo>
                  <a:lnTo>
                    <a:pt x="1120101" y="5086083"/>
                  </a:lnTo>
                  <a:lnTo>
                    <a:pt x="1175080" y="5034203"/>
                  </a:lnTo>
                  <a:lnTo>
                    <a:pt x="1120101" y="5016919"/>
                  </a:lnTo>
                  <a:lnTo>
                    <a:pt x="1093139" y="4999621"/>
                  </a:lnTo>
                  <a:lnTo>
                    <a:pt x="1134618" y="4982337"/>
                  </a:lnTo>
                  <a:lnTo>
                    <a:pt x="991514" y="4965039"/>
                  </a:lnTo>
                  <a:lnTo>
                    <a:pt x="1259090" y="4913185"/>
                  </a:lnTo>
                  <a:lnTo>
                    <a:pt x="1362798" y="4895888"/>
                  </a:lnTo>
                  <a:lnTo>
                    <a:pt x="1316126" y="4878603"/>
                  </a:lnTo>
                  <a:lnTo>
                    <a:pt x="1125296" y="4861306"/>
                  </a:lnTo>
                  <a:lnTo>
                    <a:pt x="1193749" y="4844021"/>
                  </a:lnTo>
                  <a:lnTo>
                    <a:pt x="1215529" y="4792141"/>
                  </a:lnTo>
                  <a:lnTo>
                    <a:pt x="1212418" y="4774857"/>
                  </a:lnTo>
                  <a:lnTo>
                    <a:pt x="1199959" y="4757572"/>
                  </a:lnTo>
                  <a:lnTo>
                    <a:pt x="1249756" y="4740287"/>
                  </a:lnTo>
                  <a:lnTo>
                    <a:pt x="1272565" y="4722990"/>
                  </a:lnTo>
                  <a:lnTo>
                    <a:pt x="1281899" y="4671123"/>
                  </a:lnTo>
                  <a:lnTo>
                    <a:pt x="1304721" y="4653826"/>
                  </a:lnTo>
                  <a:lnTo>
                    <a:pt x="1334795" y="4636541"/>
                  </a:lnTo>
                  <a:lnTo>
                    <a:pt x="1378356" y="4619244"/>
                  </a:lnTo>
                  <a:lnTo>
                    <a:pt x="1369009" y="4601972"/>
                  </a:lnTo>
                  <a:lnTo>
                    <a:pt x="1397025" y="4550092"/>
                  </a:lnTo>
                  <a:lnTo>
                    <a:pt x="1644891" y="4532807"/>
                  </a:lnTo>
                  <a:lnTo>
                    <a:pt x="1847138" y="4515510"/>
                  </a:lnTo>
                  <a:lnTo>
                    <a:pt x="1799437" y="4498225"/>
                  </a:lnTo>
                  <a:lnTo>
                    <a:pt x="1800479" y="4480928"/>
                  </a:lnTo>
                  <a:lnTo>
                    <a:pt x="1847138" y="4429061"/>
                  </a:lnTo>
                  <a:lnTo>
                    <a:pt x="1882406" y="4411776"/>
                  </a:lnTo>
                  <a:lnTo>
                    <a:pt x="1828469" y="4394479"/>
                  </a:lnTo>
                  <a:lnTo>
                    <a:pt x="2029675" y="4377194"/>
                  </a:lnTo>
                  <a:lnTo>
                    <a:pt x="2016188" y="4359897"/>
                  </a:lnTo>
                  <a:lnTo>
                    <a:pt x="1991309" y="4308030"/>
                  </a:lnTo>
                  <a:lnTo>
                    <a:pt x="1995449" y="4290733"/>
                  </a:lnTo>
                  <a:lnTo>
                    <a:pt x="2048344" y="4273461"/>
                  </a:lnTo>
                  <a:lnTo>
                    <a:pt x="1993379" y="4255198"/>
                  </a:lnTo>
                  <a:lnTo>
                    <a:pt x="1893811" y="4237913"/>
                  </a:lnTo>
                  <a:lnTo>
                    <a:pt x="1953971" y="4186034"/>
                  </a:lnTo>
                  <a:lnTo>
                    <a:pt x="1946706" y="4168749"/>
                  </a:lnTo>
                  <a:lnTo>
                    <a:pt x="1936343" y="4151464"/>
                  </a:lnTo>
                  <a:lnTo>
                    <a:pt x="1727860" y="4134180"/>
                  </a:lnTo>
                  <a:lnTo>
                    <a:pt x="1654238" y="4116882"/>
                  </a:lnTo>
                  <a:lnTo>
                    <a:pt x="1609636" y="4065016"/>
                  </a:lnTo>
                  <a:lnTo>
                    <a:pt x="1589925" y="4047718"/>
                  </a:lnTo>
                  <a:lnTo>
                    <a:pt x="1694675" y="4030433"/>
                  </a:lnTo>
                  <a:lnTo>
                    <a:pt x="1499704" y="4013136"/>
                  </a:lnTo>
                  <a:lnTo>
                    <a:pt x="1594078" y="3995864"/>
                  </a:lnTo>
                  <a:lnTo>
                    <a:pt x="1517332" y="3943985"/>
                  </a:lnTo>
                  <a:lnTo>
                    <a:pt x="1469618" y="3926700"/>
                  </a:lnTo>
                  <a:lnTo>
                    <a:pt x="1451991" y="3909402"/>
                  </a:lnTo>
                  <a:lnTo>
                    <a:pt x="1510080" y="3892118"/>
                  </a:lnTo>
                  <a:lnTo>
                    <a:pt x="1425028" y="3874820"/>
                  </a:lnTo>
                  <a:lnTo>
                    <a:pt x="1548447" y="3822966"/>
                  </a:lnTo>
                  <a:lnTo>
                    <a:pt x="1588897" y="3805669"/>
                  </a:lnTo>
                  <a:lnTo>
                    <a:pt x="1674977" y="3788384"/>
                  </a:lnTo>
                  <a:lnTo>
                    <a:pt x="1708162" y="3771087"/>
                  </a:lnTo>
                  <a:lnTo>
                    <a:pt x="1772475" y="3753802"/>
                  </a:lnTo>
                  <a:lnTo>
                    <a:pt x="1846097" y="3701923"/>
                  </a:lnTo>
                  <a:lnTo>
                    <a:pt x="1754835" y="3684638"/>
                  </a:lnTo>
                  <a:lnTo>
                    <a:pt x="1755876" y="3667353"/>
                  </a:lnTo>
                  <a:lnTo>
                    <a:pt x="1701952" y="3650068"/>
                  </a:lnTo>
                  <a:lnTo>
                    <a:pt x="1828469" y="3632771"/>
                  </a:lnTo>
                  <a:lnTo>
                    <a:pt x="1828469" y="3580904"/>
                  </a:lnTo>
                  <a:lnTo>
                    <a:pt x="1915591" y="3563607"/>
                  </a:lnTo>
                  <a:lnTo>
                    <a:pt x="1965375" y="3546322"/>
                  </a:lnTo>
                  <a:lnTo>
                    <a:pt x="2098128" y="3529025"/>
                  </a:lnTo>
                  <a:lnTo>
                    <a:pt x="1990255" y="3511740"/>
                  </a:lnTo>
                  <a:lnTo>
                    <a:pt x="1991309" y="3459873"/>
                  </a:lnTo>
                  <a:lnTo>
                    <a:pt x="2057679" y="3442589"/>
                  </a:lnTo>
                  <a:lnTo>
                    <a:pt x="1972627" y="3425291"/>
                  </a:lnTo>
                  <a:lnTo>
                    <a:pt x="2027605" y="3408006"/>
                  </a:lnTo>
                  <a:lnTo>
                    <a:pt x="1961222" y="3390709"/>
                  </a:lnTo>
                  <a:lnTo>
                    <a:pt x="1866849" y="3338855"/>
                  </a:lnTo>
                  <a:lnTo>
                    <a:pt x="2031745" y="3321558"/>
                  </a:lnTo>
                  <a:lnTo>
                    <a:pt x="2058720" y="3304273"/>
                  </a:lnTo>
                  <a:lnTo>
                    <a:pt x="2286889" y="3286975"/>
                  </a:lnTo>
                  <a:lnTo>
                    <a:pt x="2223617" y="3269691"/>
                  </a:lnTo>
                  <a:lnTo>
                    <a:pt x="2249551" y="3217811"/>
                  </a:lnTo>
                  <a:lnTo>
                    <a:pt x="2292070" y="3200527"/>
                  </a:lnTo>
                  <a:lnTo>
                    <a:pt x="2284806" y="3183229"/>
                  </a:lnTo>
                  <a:lnTo>
                    <a:pt x="2228811" y="3165957"/>
                  </a:lnTo>
                  <a:lnTo>
                    <a:pt x="2418600" y="3148660"/>
                  </a:lnTo>
                  <a:lnTo>
                    <a:pt x="2497416" y="3096793"/>
                  </a:lnTo>
                  <a:lnTo>
                    <a:pt x="2508834" y="3079496"/>
                  </a:lnTo>
                  <a:lnTo>
                    <a:pt x="2322144" y="3062211"/>
                  </a:lnTo>
                  <a:lnTo>
                    <a:pt x="2324227" y="3044913"/>
                  </a:lnTo>
                  <a:lnTo>
                    <a:pt x="2313851" y="3027629"/>
                  </a:lnTo>
                  <a:lnTo>
                    <a:pt x="2121992" y="2975762"/>
                  </a:lnTo>
                  <a:lnTo>
                    <a:pt x="1920786" y="2958477"/>
                  </a:lnTo>
                  <a:lnTo>
                    <a:pt x="2013089" y="2941180"/>
                  </a:lnTo>
                  <a:lnTo>
                    <a:pt x="1992337" y="2923895"/>
                  </a:lnTo>
                  <a:lnTo>
                    <a:pt x="2099157" y="2906598"/>
                  </a:lnTo>
                  <a:lnTo>
                    <a:pt x="2268220" y="2854731"/>
                  </a:lnTo>
                  <a:lnTo>
                    <a:pt x="2188362" y="2837446"/>
                  </a:lnTo>
                  <a:lnTo>
                    <a:pt x="2255774" y="2820162"/>
                  </a:lnTo>
                  <a:lnTo>
                    <a:pt x="2280666" y="2802864"/>
                  </a:lnTo>
                  <a:lnTo>
                    <a:pt x="2414447" y="2785579"/>
                  </a:lnTo>
                  <a:lnTo>
                    <a:pt x="2333548" y="2733700"/>
                  </a:lnTo>
                  <a:lnTo>
                    <a:pt x="2378163" y="2716403"/>
                  </a:lnTo>
                  <a:lnTo>
                    <a:pt x="2507792" y="2699118"/>
                  </a:lnTo>
                  <a:lnTo>
                    <a:pt x="2466314" y="2681833"/>
                  </a:lnTo>
                  <a:lnTo>
                    <a:pt x="2332520" y="2664548"/>
                  </a:lnTo>
                  <a:lnTo>
                    <a:pt x="2376081" y="2612669"/>
                  </a:lnTo>
                  <a:lnTo>
                    <a:pt x="2359482" y="2595384"/>
                  </a:lnTo>
                  <a:lnTo>
                    <a:pt x="2275484" y="2578087"/>
                  </a:lnTo>
                  <a:lnTo>
                    <a:pt x="2329421" y="2560802"/>
                  </a:lnTo>
                  <a:lnTo>
                    <a:pt x="2412377" y="2542552"/>
                  </a:lnTo>
                  <a:lnTo>
                    <a:pt x="2470454" y="2490685"/>
                  </a:lnTo>
                  <a:lnTo>
                    <a:pt x="2385415" y="2473388"/>
                  </a:lnTo>
                  <a:lnTo>
                    <a:pt x="2379192" y="2456103"/>
                  </a:lnTo>
                  <a:lnTo>
                    <a:pt x="2508834" y="2438806"/>
                  </a:lnTo>
                  <a:lnTo>
                    <a:pt x="2181098" y="2421521"/>
                  </a:lnTo>
                  <a:lnTo>
                    <a:pt x="2210142" y="2369654"/>
                  </a:lnTo>
                  <a:lnTo>
                    <a:pt x="1972627" y="2352370"/>
                  </a:lnTo>
                  <a:lnTo>
                    <a:pt x="1988185" y="2335072"/>
                  </a:lnTo>
                  <a:lnTo>
                    <a:pt x="1763140" y="2317788"/>
                  </a:lnTo>
                  <a:lnTo>
                    <a:pt x="1621053" y="2300490"/>
                  </a:lnTo>
                  <a:lnTo>
                    <a:pt x="1623123" y="2248636"/>
                  </a:lnTo>
                  <a:lnTo>
                    <a:pt x="1612747" y="2231339"/>
                  </a:lnTo>
                  <a:lnTo>
                    <a:pt x="1598231" y="2214054"/>
                  </a:lnTo>
                  <a:lnTo>
                    <a:pt x="1689493" y="2196757"/>
                  </a:lnTo>
                  <a:lnTo>
                    <a:pt x="1749640" y="2179472"/>
                  </a:lnTo>
                  <a:lnTo>
                    <a:pt x="1836762" y="2127592"/>
                  </a:lnTo>
                  <a:lnTo>
                    <a:pt x="1818106" y="2110308"/>
                  </a:lnTo>
                  <a:lnTo>
                    <a:pt x="1795284" y="2093010"/>
                  </a:lnTo>
                  <a:lnTo>
                    <a:pt x="1719580" y="2075738"/>
                  </a:lnTo>
                  <a:lnTo>
                    <a:pt x="1722678" y="2058441"/>
                  </a:lnTo>
                  <a:lnTo>
                    <a:pt x="1799437" y="2006574"/>
                  </a:lnTo>
                  <a:lnTo>
                    <a:pt x="1747570" y="1989277"/>
                  </a:lnTo>
                  <a:lnTo>
                    <a:pt x="1736166" y="1971992"/>
                  </a:lnTo>
                  <a:lnTo>
                    <a:pt x="1430210" y="1954695"/>
                  </a:lnTo>
                  <a:lnTo>
                    <a:pt x="1455102" y="1937410"/>
                  </a:lnTo>
                  <a:lnTo>
                    <a:pt x="1629333" y="1885543"/>
                  </a:lnTo>
                  <a:lnTo>
                    <a:pt x="1618970" y="1868258"/>
                  </a:lnTo>
                  <a:lnTo>
                    <a:pt x="1546364" y="1850961"/>
                  </a:lnTo>
                  <a:lnTo>
                    <a:pt x="1520444" y="1833676"/>
                  </a:lnTo>
                  <a:lnTo>
                    <a:pt x="1457185" y="1816379"/>
                  </a:lnTo>
                  <a:lnTo>
                    <a:pt x="1546364" y="1764512"/>
                  </a:lnTo>
                  <a:lnTo>
                    <a:pt x="1387690" y="1747227"/>
                  </a:lnTo>
                  <a:lnTo>
                    <a:pt x="1387690" y="1729943"/>
                  </a:lnTo>
                  <a:lnTo>
                    <a:pt x="1584744" y="1712645"/>
                  </a:lnTo>
                  <a:lnTo>
                    <a:pt x="1484147" y="1695361"/>
                  </a:lnTo>
                  <a:lnTo>
                    <a:pt x="1502816" y="1643481"/>
                  </a:lnTo>
                  <a:lnTo>
                    <a:pt x="1327531" y="1626196"/>
                  </a:lnTo>
                  <a:lnTo>
                    <a:pt x="1334795" y="1608899"/>
                  </a:lnTo>
                  <a:lnTo>
                    <a:pt x="1484147" y="1591627"/>
                  </a:lnTo>
                  <a:lnTo>
                    <a:pt x="1451991" y="1574330"/>
                  </a:lnTo>
                  <a:lnTo>
                    <a:pt x="1402207" y="1505165"/>
                  </a:lnTo>
                  <a:lnTo>
                    <a:pt x="1353464" y="1487881"/>
                  </a:lnTo>
                  <a:lnTo>
                    <a:pt x="1405318" y="1470583"/>
                  </a:lnTo>
                  <a:lnTo>
                    <a:pt x="1321308" y="1453299"/>
                  </a:lnTo>
                  <a:lnTo>
                    <a:pt x="1290193" y="1384147"/>
                  </a:lnTo>
                  <a:lnTo>
                    <a:pt x="1242479" y="1366850"/>
                  </a:lnTo>
                  <a:lnTo>
                    <a:pt x="1194790" y="1349565"/>
                  </a:lnTo>
                  <a:lnTo>
                    <a:pt x="1123213" y="1332268"/>
                  </a:lnTo>
                  <a:lnTo>
                    <a:pt x="1227975" y="1280401"/>
                  </a:lnTo>
                  <a:lnTo>
                    <a:pt x="1028839" y="1263103"/>
                  </a:lnTo>
                  <a:lnTo>
                    <a:pt x="989431" y="1245831"/>
                  </a:lnTo>
                  <a:lnTo>
                    <a:pt x="974902" y="1228534"/>
                  </a:lnTo>
                  <a:lnTo>
                    <a:pt x="978026" y="1211237"/>
                  </a:lnTo>
                  <a:lnTo>
                    <a:pt x="827633" y="1159370"/>
                  </a:lnTo>
                  <a:lnTo>
                    <a:pt x="687628" y="1142085"/>
                  </a:lnTo>
                  <a:lnTo>
                    <a:pt x="727036" y="1124788"/>
                  </a:lnTo>
                  <a:lnTo>
                    <a:pt x="768515" y="1107516"/>
                  </a:lnTo>
                  <a:lnTo>
                    <a:pt x="780961" y="1090218"/>
                  </a:lnTo>
                  <a:lnTo>
                    <a:pt x="687628" y="1038339"/>
                  </a:lnTo>
                  <a:lnTo>
                    <a:pt x="650290" y="1021054"/>
                  </a:lnTo>
                  <a:lnTo>
                    <a:pt x="663765" y="1003757"/>
                  </a:lnTo>
                  <a:lnTo>
                    <a:pt x="601535" y="986472"/>
                  </a:lnTo>
                  <a:lnTo>
                    <a:pt x="579755" y="969175"/>
                  </a:lnTo>
                  <a:lnTo>
                    <a:pt x="647166" y="917321"/>
                  </a:lnTo>
                  <a:lnTo>
                    <a:pt x="637832" y="900023"/>
                  </a:lnTo>
                  <a:lnTo>
                    <a:pt x="660654" y="882738"/>
                  </a:lnTo>
                  <a:lnTo>
                    <a:pt x="628510" y="865441"/>
                  </a:lnTo>
                  <a:lnTo>
                    <a:pt x="653389" y="847191"/>
                  </a:lnTo>
                  <a:lnTo>
                    <a:pt x="737400" y="795324"/>
                  </a:lnTo>
                  <a:lnTo>
                    <a:pt x="1032992" y="778040"/>
                  </a:lnTo>
                  <a:lnTo>
                    <a:pt x="1026769" y="760742"/>
                  </a:lnTo>
                  <a:lnTo>
                    <a:pt x="935494" y="743458"/>
                  </a:lnTo>
                  <a:lnTo>
                    <a:pt x="965581" y="726160"/>
                  </a:lnTo>
                  <a:lnTo>
                    <a:pt x="1011212" y="674293"/>
                  </a:lnTo>
                  <a:lnTo>
                    <a:pt x="1029881" y="657009"/>
                  </a:lnTo>
                  <a:lnTo>
                    <a:pt x="1117003" y="639724"/>
                  </a:lnTo>
                  <a:lnTo>
                    <a:pt x="1128395" y="622426"/>
                  </a:lnTo>
                  <a:lnTo>
                    <a:pt x="1220711" y="605142"/>
                  </a:lnTo>
                  <a:lnTo>
                    <a:pt x="1174038" y="553262"/>
                  </a:lnTo>
                  <a:lnTo>
                    <a:pt x="1175080" y="535978"/>
                  </a:lnTo>
                  <a:lnTo>
                    <a:pt x="1184414" y="518680"/>
                  </a:lnTo>
                  <a:lnTo>
                    <a:pt x="1210348" y="501408"/>
                  </a:lnTo>
                  <a:lnTo>
                    <a:pt x="1232128" y="484111"/>
                  </a:lnTo>
                  <a:lnTo>
                    <a:pt x="1306791" y="432244"/>
                  </a:lnTo>
                  <a:lnTo>
                    <a:pt x="1371092" y="414947"/>
                  </a:lnTo>
                  <a:lnTo>
                    <a:pt x="1323378" y="397662"/>
                  </a:lnTo>
                  <a:lnTo>
                    <a:pt x="1257007" y="380365"/>
                  </a:lnTo>
                  <a:lnTo>
                    <a:pt x="1207223" y="363080"/>
                  </a:lnTo>
                  <a:lnTo>
                    <a:pt x="1229004" y="311213"/>
                  </a:lnTo>
                  <a:lnTo>
                    <a:pt x="1086916" y="293928"/>
                  </a:lnTo>
                  <a:lnTo>
                    <a:pt x="1124254" y="276631"/>
                  </a:lnTo>
                  <a:lnTo>
                    <a:pt x="1332725" y="259346"/>
                  </a:lnTo>
                  <a:lnTo>
                    <a:pt x="1342047" y="242049"/>
                  </a:lnTo>
                  <a:lnTo>
                    <a:pt x="1257007" y="190182"/>
                  </a:lnTo>
                  <a:lnTo>
                    <a:pt x="1013294" y="172885"/>
                  </a:lnTo>
                  <a:lnTo>
                    <a:pt x="751916" y="155613"/>
                  </a:lnTo>
                  <a:lnTo>
                    <a:pt x="771626" y="138315"/>
                  </a:lnTo>
                  <a:lnTo>
                    <a:pt x="660654" y="121030"/>
                  </a:lnTo>
                  <a:lnTo>
                    <a:pt x="711479" y="69151"/>
                  </a:lnTo>
                  <a:lnTo>
                    <a:pt x="255130" y="51866"/>
                  </a:lnTo>
                  <a:lnTo>
                    <a:pt x="327736" y="34569"/>
                  </a:lnTo>
                  <a:lnTo>
                    <a:pt x="553834" y="17284"/>
                  </a:lnTo>
                  <a:lnTo>
                    <a:pt x="523760" y="0"/>
                  </a:lnTo>
                </a:path>
              </a:pathLst>
            </a:custGeom>
            <a:ln w="15392">
              <a:solidFill>
                <a:srgbClr val="FEBD28"/>
              </a:solidFill>
            </a:ln>
          </p:spPr>
          <p:txBody>
            <a:bodyPr wrap="square" lIns="0" tIns="0" rIns="0" bIns="0" rtlCol="0"/>
            <a:lstStyle/>
            <a:p>
              <a:endParaRPr/>
            </a:p>
          </p:txBody>
        </p:sp>
        <p:sp>
          <p:nvSpPr>
            <p:cNvPr id="1313" name="object 321">
              <a:extLst>
                <a:ext uri="{FF2B5EF4-FFF2-40B4-BE49-F238E27FC236}">
                  <a16:creationId xmlns:a16="http://schemas.microsoft.com/office/drawing/2014/main" id="{D4AF6851-DB81-E080-6FAC-8C23EA19205D}"/>
                </a:ext>
              </a:extLst>
            </p:cNvPr>
            <p:cNvSpPr/>
            <p:nvPr/>
          </p:nvSpPr>
          <p:spPr>
            <a:xfrm>
              <a:off x="6079324" y="9053734"/>
              <a:ext cx="0" cy="26034"/>
            </a:xfrm>
            <a:custGeom>
              <a:avLst/>
              <a:gdLst/>
              <a:ahLst/>
              <a:cxnLst/>
              <a:rect l="l" t="t" r="r" b="b"/>
              <a:pathLst>
                <a:path h="26034">
                  <a:moveTo>
                    <a:pt x="0" y="25971"/>
                  </a:moveTo>
                  <a:lnTo>
                    <a:pt x="0" y="0"/>
                  </a:lnTo>
                </a:path>
              </a:pathLst>
            </a:custGeom>
            <a:ln w="6159">
              <a:solidFill>
                <a:srgbClr val="7E8283"/>
              </a:solidFill>
            </a:ln>
          </p:spPr>
          <p:txBody>
            <a:bodyPr wrap="square" lIns="0" tIns="0" rIns="0" bIns="0" rtlCol="0"/>
            <a:lstStyle/>
            <a:p>
              <a:endParaRPr/>
            </a:p>
          </p:txBody>
        </p:sp>
        <p:sp>
          <p:nvSpPr>
            <p:cNvPr id="1314" name="object 322">
              <a:extLst>
                <a:ext uri="{FF2B5EF4-FFF2-40B4-BE49-F238E27FC236}">
                  <a16:creationId xmlns:a16="http://schemas.microsoft.com/office/drawing/2014/main" id="{27EF4260-751C-891A-7D79-0B1E078BE519}"/>
                </a:ext>
              </a:extLst>
            </p:cNvPr>
            <p:cNvSpPr/>
            <p:nvPr/>
          </p:nvSpPr>
          <p:spPr>
            <a:xfrm>
              <a:off x="6079337" y="9053736"/>
              <a:ext cx="29209" cy="0"/>
            </a:xfrm>
            <a:custGeom>
              <a:avLst/>
              <a:gdLst/>
              <a:ahLst/>
              <a:cxnLst/>
              <a:rect l="l" t="t" r="r" b="b"/>
              <a:pathLst>
                <a:path w="29210">
                  <a:moveTo>
                    <a:pt x="0" y="0"/>
                  </a:moveTo>
                  <a:lnTo>
                    <a:pt x="29032" y="0"/>
                  </a:lnTo>
                </a:path>
              </a:pathLst>
            </a:custGeom>
            <a:ln w="6159">
              <a:solidFill>
                <a:srgbClr val="7E8283"/>
              </a:solidFill>
            </a:ln>
          </p:spPr>
          <p:txBody>
            <a:bodyPr wrap="square" lIns="0" tIns="0" rIns="0" bIns="0" rtlCol="0"/>
            <a:lstStyle/>
            <a:p>
              <a:endParaRPr/>
            </a:p>
          </p:txBody>
        </p:sp>
        <p:sp>
          <p:nvSpPr>
            <p:cNvPr id="1315" name="object 323">
              <a:extLst>
                <a:ext uri="{FF2B5EF4-FFF2-40B4-BE49-F238E27FC236}">
                  <a16:creationId xmlns:a16="http://schemas.microsoft.com/office/drawing/2014/main" id="{8C28B836-6F2F-6E7B-2D29-E964CE3873ED}"/>
                </a:ext>
              </a:extLst>
            </p:cNvPr>
            <p:cNvSpPr/>
            <p:nvPr/>
          </p:nvSpPr>
          <p:spPr>
            <a:xfrm>
              <a:off x="1694307" y="9053734"/>
              <a:ext cx="0" cy="26034"/>
            </a:xfrm>
            <a:custGeom>
              <a:avLst/>
              <a:gdLst/>
              <a:ahLst/>
              <a:cxnLst/>
              <a:rect l="l" t="t" r="r" b="b"/>
              <a:pathLst>
                <a:path h="26034">
                  <a:moveTo>
                    <a:pt x="0" y="25971"/>
                  </a:moveTo>
                  <a:lnTo>
                    <a:pt x="0" y="0"/>
                  </a:lnTo>
                </a:path>
              </a:pathLst>
            </a:custGeom>
            <a:ln w="6159">
              <a:solidFill>
                <a:srgbClr val="7E8283"/>
              </a:solidFill>
            </a:ln>
          </p:spPr>
          <p:txBody>
            <a:bodyPr wrap="square" lIns="0" tIns="0" rIns="0" bIns="0" rtlCol="0"/>
            <a:lstStyle/>
            <a:p>
              <a:endParaRPr/>
            </a:p>
          </p:txBody>
        </p:sp>
        <p:sp>
          <p:nvSpPr>
            <p:cNvPr id="1316" name="object 324">
              <a:extLst>
                <a:ext uri="{FF2B5EF4-FFF2-40B4-BE49-F238E27FC236}">
                  <a16:creationId xmlns:a16="http://schemas.microsoft.com/office/drawing/2014/main" id="{3530F2A1-F9C5-B057-A321-23881F987451}"/>
                </a:ext>
              </a:extLst>
            </p:cNvPr>
            <p:cNvSpPr/>
            <p:nvPr/>
          </p:nvSpPr>
          <p:spPr>
            <a:xfrm>
              <a:off x="1694802" y="9046701"/>
              <a:ext cx="4385945" cy="0"/>
            </a:xfrm>
            <a:custGeom>
              <a:avLst/>
              <a:gdLst/>
              <a:ahLst/>
              <a:cxnLst/>
              <a:rect l="l" t="t" r="r" b="b"/>
              <a:pathLst>
                <a:path w="4385945">
                  <a:moveTo>
                    <a:pt x="4385348" y="0"/>
                  </a:moveTo>
                  <a:lnTo>
                    <a:pt x="0" y="0"/>
                  </a:lnTo>
                </a:path>
              </a:pathLst>
            </a:custGeom>
            <a:ln w="6159">
              <a:solidFill>
                <a:srgbClr val="7E8283"/>
              </a:solidFill>
            </a:ln>
          </p:spPr>
          <p:txBody>
            <a:bodyPr wrap="square" lIns="0" tIns="0" rIns="0" bIns="0" rtlCol="0"/>
            <a:lstStyle/>
            <a:p>
              <a:endParaRPr/>
            </a:p>
          </p:txBody>
        </p:sp>
        <p:sp>
          <p:nvSpPr>
            <p:cNvPr id="1317" name="object 325">
              <a:extLst>
                <a:ext uri="{FF2B5EF4-FFF2-40B4-BE49-F238E27FC236}">
                  <a16:creationId xmlns:a16="http://schemas.microsoft.com/office/drawing/2014/main" id="{14450E16-5A19-C810-011B-6EC04EE031B8}"/>
                </a:ext>
              </a:extLst>
            </p:cNvPr>
            <p:cNvSpPr/>
            <p:nvPr/>
          </p:nvSpPr>
          <p:spPr>
            <a:xfrm>
              <a:off x="1694789" y="9046698"/>
              <a:ext cx="4385945" cy="27305"/>
            </a:xfrm>
            <a:custGeom>
              <a:avLst/>
              <a:gdLst/>
              <a:ahLst/>
              <a:cxnLst/>
              <a:rect l="l" t="t" r="r" b="b"/>
              <a:pathLst>
                <a:path w="4385945" h="27304">
                  <a:moveTo>
                    <a:pt x="0" y="26898"/>
                  </a:moveTo>
                  <a:lnTo>
                    <a:pt x="0" y="0"/>
                  </a:lnTo>
                </a:path>
                <a:path w="4385945" h="27304">
                  <a:moveTo>
                    <a:pt x="257175" y="26898"/>
                  </a:moveTo>
                  <a:lnTo>
                    <a:pt x="257175" y="0"/>
                  </a:lnTo>
                </a:path>
                <a:path w="4385945" h="27304">
                  <a:moveTo>
                    <a:pt x="515378" y="26898"/>
                  </a:moveTo>
                  <a:lnTo>
                    <a:pt x="515378" y="0"/>
                  </a:lnTo>
                </a:path>
                <a:path w="4385945" h="27304">
                  <a:moveTo>
                    <a:pt x="773582" y="26898"/>
                  </a:moveTo>
                  <a:lnTo>
                    <a:pt x="773582" y="0"/>
                  </a:lnTo>
                </a:path>
                <a:path w="4385945" h="27304">
                  <a:moveTo>
                    <a:pt x="1031786" y="26898"/>
                  </a:moveTo>
                  <a:lnTo>
                    <a:pt x="1031786" y="0"/>
                  </a:lnTo>
                </a:path>
                <a:path w="4385945" h="27304">
                  <a:moveTo>
                    <a:pt x="1290002" y="26898"/>
                  </a:moveTo>
                  <a:lnTo>
                    <a:pt x="1290002" y="0"/>
                  </a:lnTo>
                </a:path>
                <a:path w="4385945" h="27304">
                  <a:moveTo>
                    <a:pt x="1547152" y="26898"/>
                  </a:moveTo>
                  <a:lnTo>
                    <a:pt x="1547152" y="0"/>
                  </a:lnTo>
                </a:path>
                <a:path w="4385945" h="27304">
                  <a:moveTo>
                    <a:pt x="1805355" y="26898"/>
                  </a:moveTo>
                  <a:lnTo>
                    <a:pt x="1805355" y="0"/>
                  </a:lnTo>
                </a:path>
                <a:path w="4385945" h="27304">
                  <a:moveTo>
                    <a:pt x="2063572" y="26898"/>
                  </a:moveTo>
                  <a:lnTo>
                    <a:pt x="2063572" y="0"/>
                  </a:lnTo>
                </a:path>
                <a:path w="4385945" h="27304">
                  <a:moveTo>
                    <a:pt x="2321775" y="26898"/>
                  </a:moveTo>
                  <a:lnTo>
                    <a:pt x="2321775" y="0"/>
                  </a:lnTo>
                </a:path>
                <a:path w="4385945" h="27304">
                  <a:moveTo>
                    <a:pt x="2579979" y="26898"/>
                  </a:moveTo>
                  <a:lnTo>
                    <a:pt x="2579979" y="0"/>
                  </a:lnTo>
                </a:path>
                <a:path w="4385945" h="27304">
                  <a:moveTo>
                    <a:pt x="2837154" y="26898"/>
                  </a:moveTo>
                  <a:lnTo>
                    <a:pt x="2837154" y="0"/>
                  </a:lnTo>
                </a:path>
                <a:path w="4385945" h="27304">
                  <a:moveTo>
                    <a:pt x="3095358" y="26898"/>
                  </a:moveTo>
                  <a:lnTo>
                    <a:pt x="3095358" y="0"/>
                  </a:lnTo>
                </a:path>
                <a:path w="4385945" h="27304">
                  <a:moveTo>
                    <a:pt x="3353562" y="26898"/>
                  </a:moveTo>
                  <a:lnTo>
                    <a:pt x="3353562" y="0"/>
                  </a:lnTo>
                </a:path>
                <a:path w="4385945" h="27304">
                  <a:moveTo>
                    <a:pt x="3611765" y="26898"/>
                  </a:moveTo>
                  <a:lnTo>
                    <a:pt x="3611765" y="0"/>
                  </a:lnTo>
                </a:path>
                <a:path w="4385945" h="27304">
                  <a:moveTo>
                    <a:pt x="3868940" y="26898"/>
                  </a:moveTo>
                  <a:lnTo>
                    <a:pt x="3868940" y="0"/>
                  </a:lnTo>
                </a:path>
                <a:path w="4385945" h="27304">
                  <a:moveTo>
                    <a:pt x="4127144" y="26898"/>
                  </a:moveTo>
                  <a:lnTo>
                    <a:pt x="4127144" y="0"/>
                  </a:lnTo>
                </a:path>
                <a:path w="4385945" h="27304">
                  <a:moveTo>
                    <a:pt x="4385360" y="26898"/>
                  </a:moveTo>
                  <a:lnTo>
                    <a:pt x="4385360" y="0"/>
                  </a:lnTo>
                </a:path>
              </a:pathLst>
            </a:custGeom>
            <a:ln w="6159">
              <a:solidFill>
                <a:srgbClr val="7E8283"/>
              </a:solidFill>
            </a:ln>
          </p:spPr>
          <p:txBody>
            <a:bodyPr wrap="square" lIns="0" tIns="0" rIns="0" bIns="0" rtlCol="0"/>
            <a:lstStyle/>
            <a:p>
              <a:endParaRPr/>
            </a:p>
          </p:txBody>
        </p:sp>
        <p:sp>
          <p:nvSpPr>
            <p:cNvPr id="1318" name="object 326">
              <a:extLst>
                <a:ext uri="{FF2B5EF4-FFF2-40B4-BE49-F238E27FC236}">
                  <a16:creationId xmlns:a16="http://schemas.microsoft.com/office/drawing/2014/main" id="{563E4FC0-232C-1740-81F6-3A2132DCB67F}"/>
                </a:ext>
              </a:extLst>
            </p:cNvPr>
            <p:cNvSpPr/>
            <p:nvPr/>
          </p:nvSpPr>
          <p:spPr>
            <a:xfrm>
              <a:off x="6080150" y="1316948"/>
              <a:ext cx="0" cy="7729855"/>
            </a:xfrm>
            <a:custGeom>
              <a:avLst/>
              <a:gdLst/>
              <a:ahLst/>
              <a:cxnLst/>
              <a:rect l="l" t="t" r="r" b="b"/>
              <a:pathLst>
                <a:path h="7729855">
                  <a:moveTo>
                    <a:pt x="0" y="7729753"/>
                  </a:moveTo>
                  <a:lnTo>
                    <a:pt x="0" y="0"/>
                  </a:lnTo>
                </a:path>
              </a:pathLst>
            </a:custGeom>
            <a:ln w="6159">
              <a:solidFill>
                <a:srgbClr val="7E8283"/>
              </a:solidFill>
            </a:ln>
          </p:spPr>
          <p:txBody>
            <a:bodyPr wrap="square" lIns="0" tIns="0" rIns="0" bIns="0" rtlCol="0"/>
            <a:lstStyle/>
            <a:p>
              <a:endParaRPr/>
            </a:p>
          </p:txBody>
        </p:sp>
        <p:sp>
          <p:nvSpPr>
            <p:cNvPr id="1319" name="object 327">
              <a:extLst>
                <a:ext uri="{FF2B5EF4-FFF2-40B4-BE49-F238E27FC236}">
                  <a16:creationId xmlns:a16="http://schemas.microsoft.com/office/drawing/2014/main" id="{4DF26B2F-FED3-C289-A3A8-41DE7E3412CB}"/>
                </a:ext>
              </a:extLst>
            </p:cNvPr>
            <p:cNvSpPr/>
            <p:nvPr/>
          </p:nvSpPr>
          <p:spPr>
            <a:xfrm>
              <a:off x="6080150" y="1698294"/>
              <a:ext cx="29209" cy="7348855"/>
            </a:xfrm>
            <a:custGeom>
              <a:avLst/>
              <a:gdLst/>
              <a:ahLst/>
              <a:cxnLst/>
              <a:rect l="l" t="t" r="r" b="b"/>
              <a:pathLst>
                <a:path w="29210" h="7348855">
                  <a:moveTo>
                    <a:pt x="0" y="0"/>
                  </a:moveTo>
                  <a:lnTo>
                    <a:pt x="29032" y="0"/>
                  </a:lnTo>
                </a:path>
                <a:path w="29210" h="7348855">
                  <a:moveTo>
                    <a:pt x="0" y="485089"/>
                  </a:moveTo>
                  <a:lnTo>
                    <a:pt x="29032" y="485089"/>
                  </a:lnTo>
                </a:path>
                <a:path w="29210" h="7348855">
                  <a:moveTo>
                    <a:pt x="0" y="1023023"/>
                  </a:moveTo>
                  <a:lnTo>
                    <a:pt x="29032" y="1023023"/>
                  </a:lnTo>
                </a:path>
                <a:path w="29210" h="7348855">
                  <a:moveTo>
                    <a:pt x="0" y="1559979"/>
                  </a:moveTo>
                  <a:lnTo>
                    <a:pt x="29032" y="1559979"/>
                  </a:lnTo>
                </a:path>
                <a:path w="29210" h="7348855">
                  <a:moveTo>
                    <a:pt x="0" y="2079650"/>
                  </a:moveTo>
                  <a:lnTo>
                    <a:pt x="29032" y="2079650"/>
                  </a:lnTo>
                </a:path>
                <a:path w="29210" h="7348855">
                  <a:moveTo>
                    <a:pt x="0" y="2617571"/>
                  </a:moveTo>
                  <a:lnTo>
                    <a:pt x="29032" y="2617571"/>
                  </a:lnTo>
                </a:path>
                <a:path w="29210" h="7348855">
                  <a:moveTo>
                    <a:pt x="0" y="3137242"/>
                  </a:moveTo>
                  <a:lnTo>
                    <a:pt x="29032" y="3137242"/>
                  </a:lnTo>
                </a:path>
                <a:path w="29210" h="7348855">
                  <a:moveTo>
                    <a:pt x="0" y="3674198"/>
                  </a:moveTo>
                  <a:lnTo>
                    <a:pt x="29032" y="3674198"/>
                  </a:lnTo>
                </a:path>
                <a:path w="29210" h="7348855">
                  <a:moveTo>
                    <a:pt x="0" y="4211167"/>
                  </a:moveTo>
                  <a:lnTo>
                    <a:pt x="29032" y="4211167"/>
                  </a:lnTo>
                </a:path>
                <a:path w="29210" h="7348855">
                  <a:moveTo>
                    <a:pt x="0" y="4731804"/>
                  </a:moveTo>
                  <a:lnTo>
                    <a:pt x="29032" y="4731804"/>
                  </a:lnTo>
                </a:path>
                <a:path w="29210" h="7348855">
                  <a:moveTo>
                    <a:pt x="0" y="5268760"/>
                  </a:moveTo>
                  <a:lnTo>
                    <a:pt x="29032" y="5268760"/>
                  </a:lnTo>
                </a:path>
                <a:path w="29210" h="7348855">
                  <a:moveTo>
                    <a:pt x="0" y="5788431"/>
                  </a:moveTo>
                  <a:lnTo>
                    <a:pt x="29032" y="5788431"/>
                  </a:lnTo>
                </a:path>
                <a:path w="29210" h="7348855">
                  <a:moveTo>
                    <a:pt x="0" y="6326352"/>
                  </a:moveTo>
                  <a:lnTo>
                    <a:pt x="29032" y="6326352"/>
                  </a:lnTo>
                </a:path>
                <a:path w="29210" h="7348855">
                  <a:moveTo>
                    <a:pt x="0" y="6811441"/>
                  </a:moveTo>
                  <a:lnTo>
                    <a:pt x="29032" y="6811441"/>
                  </a:lnTo>
                </a:path>
                <a:path w="29210" h="7348855">
                  <a:moveTo>
                    <a:pt x="0" y="7348410"/>
                  </a:moveTo>
                  <a:lnTo>
                    <a:pt x="29032" y="7348410"/>
                  </a:lnTo>
                </a:path>
              </a:pathLst>
            </a:custGeom>
            <a:ln w="6159">
              <a:solidFill>
                <a:srgbClr val="7E8283"/>
              </a:solidFill>
            </a:ln>
          </p:spPr>
          <p:txBody>
            <a:bodyPr wrap="square" lIns="0" tIns="0" rIns="0" bIns="0" rtlCol="0"/>
            <a:lstStyle/>
            <a:p>
              <a:endParaRPr/>
            </a:p>
          </p:txBody>
        </p:sp>
        <p:sp>
          <p:nvSpPr>
            <p:cNvPr id="1320" name="object 328">
              <a:extLst>
                <a:ext uri="{FF2B5EF4-FFF2-40B4-BE49-F238E27FC236}">
                  <a16:creationId xmlns:a16="http://schemas.microsoft.com/office/drawing/2014/main" id="{F037D137-D04D-7ECB-57D4-81836D94D0DC}"/>
                </a:ext>
              </a:extLst>
            </p:cNvPr>
            <p:cNvSpPr/>
            <p:nvPr/>
          </p:nvSpPr>
          <p:spPr>
            <a:xfrm>
              <a:off x="2999308" y="1325587"/>
              <a:ext cx="2420620" cy="7712709"/>
            </a:xfrm>
            <a:custGeom>
              <a:avLst/>
              <a:gdLst/>
              <a:ahLst/>
              <a:cxnLst/>
              <a:rect l="l" t="t" r="r" b="b"/>
              <a:pathLst>
                <a:path w="2420620" h="7712709">
                  <a:moveTo>
                    <a:pt x="881418" y="0"/>
                  </a:moveTo>
                  <a:lnTo>
                    <a:pt x="1040079" y="0"/>
                  </a:lnTo>
                </a:path>
                <a:path w="2420620" h="7712709">
                  <a:moveTo>
                    <a:pt x="971626" y="17297"/>
                  </a:moveTo>
                  <a:lnTo>
                    <a:pt x="1108519" y="17297"/>
                  </a:lnTo>
                </a:path>
                <a:path w="2420620" h="7712709">
                  <a:moveTo>
                    <a:pt x="1085710" y="34582"/>
                  </a:moveTo>
                  <a:lnTo>
                    <a:pt x="1216355" y="34582"/>
                  </a:lnTo>
                </a:path>
                <a:path w="2420620" h="7712709">
                  <a:moveTo>
                    <a:pt x="1106436" y="51879"/>
                  </a:moveTo>
                  <a:lnTo>
                    <a:pt x="1235024" y="51879"/>
                  </a:lnTo>
                </a:path>
                <a:path w="2420620" h="7712709">
                  <a:moveTo>
                    <a:pt x="1089850" y="69164"/>
                  </a:moveTo>
                  <a:lnTo>
                    <a:pt x="1217396" y="69164"/>
                  </a:lnTo>
                </a:path>
                <a:path w="2420620" h="7712709">
                  <a:moveTo>
                    <a:pt x="1116812" y="121996"/>
                  </a:moveTo>
                  <a:lnTo>
                    <a:pt x="1382268" y="121996"/>
                  </a:lnTo>
                </a:path>
                <a:path w="2420620" h="7712709">
                  <a:moveTo>
                    <a:pt x="1250581" y="139280"/>
                  </a:moveTo>
                  <a:lnTo>
                    <a:pt x="1411312" y="139280"/>
                  </a:lnTo>
                </a:path>
                <a:path w="2420620" h="7712709">
                  <a:moveTo>
                    <a:pt x="1175918" y="156578"/>
                  </a:moveTo>
                  <a:lnTo>
                    <a:pt x="1391615" y="156578"/>
                  </a:lnTo>
                </a:path>
                <a:path w="2420620" h="7712709">
                  <a:moveTo>
                    <a:pt x="1281684" y="173875"/>
                  </a:moveTo>
                  <a:lnTo>
                    <a:pt x="1401978" y="173875"/>
                  </a:lnTo>
                </a:path>
                <a:path w="2420620" h="7712709">
                  <a:moveTo>
                    <a:pt x="1293088" y="191160"/>
                  </a:moveTo>
                  <a:lnTo>
                    <a:pt x="1638414" y="191160"/>
                  </a:lnTo>
                </a:path>
                <a:path w="2420620" h="7712709">
                  <a:moveTo>
                    <a:pt x="1586560" y="243027"/>
                  </a:moveTo>
                  <a:lnTo>
                    <a:pt x="1815731" y="243027"/>
                  </a:lnTo>
                </a:path>
                <a:path w="2420620" h="7712709">
                  <a:moveTo>
                    <a:pt x="1715147" y="260311"/>
                  </a:moveTo>
                  <a:lnTo>
                    <a:pt x="1796034" y="260311"/>
                  </a:lnTo>
                </a:path>
                <a:path w="2420620" h="7712709">
                  <a:moveTo>
                    <a:pt x="1732775" y="277609"/>
                  </a:moveTo>
                  <a:lnTo>
                    <a:pt x="1812620" y="277609"/>
                  </a:lnTo>
                </a:path>
                <a:path w="2420620" h="7712709">
                  <a:moveTo>
                    <a:pt x="1496352" y="294894"/>
                  </a:moveTo>
                  <a:lnTo>
                    <a:pt x="1762848" y="294894"/>
                  </a:lnTo>
                </a:path>
                <a:path w="2420620" h="7712709">
                  <a:moveTo>
                    <a:pt x="1453832" y="312191"/>
                  </a:moveTo>
                  <a:lnTo>
                    <a:pt x="1526413" y="312191"/>
                  </a:lnTo>
                </a:path>
                <a:path w="2420620" h="7712709">
                  <a:moveTo>
                    <a:pt x="1463154" y="364058"/>
                  </a:moveTo>
                  <a:lnTo>
                    <a:pt x="1594866" y="364058"/>
                  </a:lnTo>
                </a:path>
                <a:path w="2420620" h="7712709">
                  <a:moveTo>
                    <a:pt x="1521231" y="381342"/>
                  </a:moveTo>
                  <a:lnTo>
                    <a:pt x="1616633" y="381342"/>
                  </a:lnTo>
                </a:path>
                <a:path w="2420620" h="7712709">
                  <a:moveTo>
                    <a:pt x="1487004" y="398640"/>
                  </a:moveTo>
                  <a:lnTo>
                    <a:pt x="1576184" y="398640"/>
                  </a:lnTo>
                </a:path>
                <a:path w="2420620" h="7712709">
                  <a:moveTo>
                    <a:pt x="1531607" y="415925"/>
                  </a:moveTo>
                  <a:lnTo>
                    <a:pt x="1681962" y="415925"/>
                  </a:lnTo>
                </a:path>
                <a:path w="2420620" h="7712709">
                  <a:moveTo>
                    <a:pt x="1575155" y="433222"/>
                  </a:moveTo>
                  <a:lnTo>
                    <a:pt x="1643595" y="433222"/>
                  </a:lnTo>
                </a:path>
                <a:path w="2420620" h="7712709">
                  <a:moveTo>
                    <a:pt x="1428940" y="485101"/>
                  </a:moveTo>
                  <a:lnTo>
                    <a:pt x="1600034" y="485101"/>
                  </a:lnTo>
                </a:path>
                <a:path w="2420620" h="7712709">
                  <a:moveTo>
                    <a:pt x="1353235" y="502373"/>
                  </a:moveTo>
                  <a:lnTo>
                    <a:pt x="1454873" y="502373"/>
                  </a:lnTo>
                </a:path>
                <a:path w="2420620" h="7712709">
                  <a:moveTo>
                    <a:pt x="1279613" y="519671"/>
                  </a:moveTo>
                  <a:lnTo>
                    <a:pt x="1381239" y="519671"/>
                  </a:lnTo>
                </a:path>
                <a:path w="2420620" h="7712709">
                  <a:moveTo>
                    <a:pt x="1280655" y="537921"/>
                  </a:moveTo>
                  <a:lnTo>
                    <a:pt x="1365694" y="537921"/>
                  </a:lnTo>
                </a:path>
                <a:path w="2420620" h="7712709">
                  <a:moveTo>
                    <a:pt x="1298282" y="555218"/>
                  </a:moveTo>
                  <a:lnTo>
                    <a:pt x="1389532" y="555218"/>
                  </a:lnTo>
                </a:path>
                <a:path w="2420620" h="7712709">
                  <a:moveTo>
                    <a:pt x="1325232" y="607085"/>
                  </a:moveTo>
                  <a:lnTo>
                    <a:pt x="1487004" y="607085"/>
                  </a:lnTo>
                </a:path>
                <a:path w="2420620" h="7712709">
                  <a:moveTo>
                    <a:pt x="1323162" y="624370"/>
                  </a:moveTo>
                  <a:lnTo>
                    <a:pt x="1420647" y="624370"/>
                  </a:lnTo>
                </a:path>
                <a:path w="2420620" h="7712709">
                  <a:moveTo>
                    <a:pt x="1293088" y="641654"/>
                  </a:moveTo>
                  <a:lnTo>
                    <a:pt x="1421676" y="641654"/>
                  </a:lnTo>
                </a:path>
                <a:path w="2420620" h="7712709">
                  <a:moveTo>
                    <a:pt x="1264056" y="658952"/>
                  </a:moveTo>
                  <a:lnTo>
                    <a:pt x="1376045" y="658952"/>
                  </a:lnTo>
                </a:path>
                <a:path w="2420620" h="7712709">
                  <a:moveTo>
                    <a:pt x="1253680" y="676249"/>
                  </a:moveTo>
                  <a:lnTo>
                    <a:pt x="1328356" y="676249"/>
                  </a:lnTo>
                </a:path>
                <a:path w="2420620" h="7712709">
                  <a:moveTo>
                    <a:pt x="1195616" y="728116"/>
                  </a:moveTo>
                  <a:lnTo>
                    <a:pt x="1317980" y="728116"/>
                  </a:lnTo>
                </a:path>
                <a:path w="2420620" h="7712709">
                  <a:moveTo>
                    <a:pt x="1121994" y="745413"/>
                  </a:moveTo>
                  <a:lnTo>
                    <a:pt x="1264056" y="745413"/>
                  </a:lnTo>
                </a:path>
                <a:path w="2420620" h="7712709">
                  <a:moveTo>
                    <a:pt x="1136510" y="762698"/>
                  </a:moveTo>
                  <a:lnTo>
                    <a:pt x="1261986" y="762698"/>
                  </a:lnTo>
                </a:path>
                <a:path w="2420620" h="7712709">
                  <a:moveTo>
                    <a:pt x="1156220" y="779995"/>
                  </a:moveTo>
                  <a:lnTo>
                    <a:pt x="1247470" y="779995"/>
                  </a:lnTo>
                </a:path>
                <a:path w="2420620" h="7712709">
                  <a:moveTo>
                    <a:pt x="1116812" y="797267"/>
                  </a:moveTo>
                  <a:lnTo>
                    <a:pt x="1236052" y="797267"/>
                  </a:lnTo>
                </a:path>
                <a:path w="2420620" h="7712709">
                  <a:moveTo>
                    <a:pt x="860679" y="849147"/>
                  </a:moveTo>
                  <a:lnTo>
                    <a:pt x="1199769" y="849147"/>
                  </a:lnTo>
                </a:path>
                <a:path w="2420620" h="7712709">
                  <a:moveTo>
                    <a:pt x="595210" y="866444"/>
                  </a:moveTo>
                  <a:lnTo>
                    <a:pt x="919797" y="866444"/>
                  </a:lnTo>
                </a:path>
                <a:path w="2420620" h="7712709">
                  <a:moveTo>
                    <a:pt x="819200" y="883729"/>
                  </a:moveTo>
                  <a:lnTo>
                    <a:pt x="921867" y="883729"/>
                  </a:lnTo>
                </a:path>
                <a:path w="2420620" h="7712709">
                  <a:moveTo>
                    <a:pt x="819200" y="901026"/>
                  </a:moveTo>
                  <a:lnTo>
                    <a:pt x="1023480" y="901026"/>
                  </a:lnTo>
                </a:path>
                <a:path w="2420620" h="7712709">
                  <a:moveTo>
                    <a:pt x="807783" y="918311"/>
                  </a:moveTo>
                  <a:lnTo>
                    <a:pt x="875195" y="918311"/>
                  </a:lnTo>
                </a:path>
                <a:path w="2420620" h="7712709">
                  <a:moveTo>
                    <a:pt x="756983" y="971143"/>
                  </a:moveTo>
                  <a:lnTo>
                    <a:pt x="939495" y="971143"/>
                  </a:lnTo>
                </a:path>
                <a:path w="2420620" h="7712709">
                  <a:moveTo>
                    <a:pt x="683348" y="988428"/>
                  </a:moveTo>
                  <a:lnTo>
                    <a:pt x="861720" y="988428"/>
                  </a:lnTo>
                </a:path>
                <a:path w="2420620" h="7712709">
                  <a:moveTo>
                    <a:pt x="809866" y="1005725"/>
                  </a:moveTo>
                  <a:lnTo>
                    <a:pt x="931189" y="1005725"/>
                  </a:lnTo>
                </a:path>
                <a:path w="2420620" h="7712709">
                  <a:moveTo>
                    <a:pt x="826465" y="1023023"/>
                  </a:moveTo>
                  <a:lnTo>
                    <a:pt x="961275" y="1023023"/>
                  </a:lnTo>
                </a:path>
                <a:path w="2420620" h="7712709">
                  <a:moveTo>
                    <a:pt x="717575" y="1040307"/>
                  </a:moveTo>
                  <a:lnTo>
                    <a:pt x="1079487" y="1040307"/>
                  </a:lnTo>
                </a:path>
                <a:path w="2420620" h="7712709">
                  <a:moveTo>
                    <a:pt x="739355" y="1092174"/>
                  </a:moveTo>
                  <a:lnTo>
                    <a:pt x="853414" y="1092174"/>
                  </a:lnTo>
                </a:path>
                <a:path w="2420620" h="7712709">
                  <a:moveTo>
                    <a:pt x="837869" y="1109459"/>
                  </a:moveTo>
                  <a:lnTo>
                    <a:pt x="973709" y="1109459"/>
                  </a:lnTo>
                </a:path>
                <a:path w="2420620" h="7712709">
                  <a:moveTo>
                    <a:pt x="669874" y="1126756"/>
                  </a:moveTo>
                  <a:lnTo>
                    <a:pt x="907338" y="1126756"/>
                  </a:lnTo>
                </a:path>
                <a:path w="2420620" h="7712709">
                  <a:moveTo>
                    <a:pt x="663651" y="1144041"/>
                  </a:moveTo>
                  <a:lnTo>
                    <a:pt x="791210" y="1144041"/>
                  </a:lnTo>
                </a:path>
                <a:path w="2420620" h="7712709">
                  <a:moveTo>
                    <a:pt x="627367" y="1161338"/>
                  </a:moveTo>
                  <a:lnTo>
                    <a:pt x="775652" y="1161338"/>
                  </a:lnTo>
                </a:path>
                <a:path w="2420620" h="7712709">
                  <a:moveTo>
                    <a:pt x="683348" y="1213218"/>
                  </a:moveTo>
                  <a:lnTo>
                    <a:pt x="888669" y="1213218"/>
                  </a:lnTo>
                </a:path>
                <a:path w="2420620" h="7712709">
                  <a:moveTo>
                    <a:pt x="712393" y="1230490"/>
                  </a:moveTo>
                  <a:lnTo>
                    <a:pt x="930148" y="1230490"/>
                  </a:lnTo>
                </a:path>
                <a:path w="2420620" h="7712709">
                  <a:moveTo>
                    <a:pt x="748677" y="1247787"/>
                  </a:moveTo>
                  <a:lnTo>
                    <a:pt x="961275" y="1247787"/>
                  </a:lnTo>
                </a:path>
                <a:path w="2420620" h="7712709">
                  <a:moveTo>
                    <a:pt x="815060" y="1265072"/>
                  </a:moveTo>
                  <a:lnTo>
                    <a:pt x="906297" y="1265072"/>
                  </a:lnTo>
                </a:path>
                <a:path w="2420620" h="7712709">
                  <a:moveTo>
                    <a:pt x="733132" y="1282369"/>
                  </a:moveTo>
                  <a:lnTo>
                    <a:pt x="839939" y="1282369"/>
                  </a:lnTo>
                </a:path>
                <a:path w="2420620" h="7712709">
                  <a:moveTo>
                    <a:pt x="781862" y="1334249"/>
                  </a:moveTo>
                  <a:lnTo>
                    <a:pt x="971626" y="1334249"/>
                  </a:lnTo>
                </a:path>
                <a:path w="2420620" h="7712709">
                  <a:moveTo>
                    <a:pt x="780834" y="1352486"/>
                  </a:moveTo>
                  <a:lnTo>
                    <a:pt x="987183" y="1352486"/>
                  </a:lnTo>
                </a:path>
                <a:path w="2420620" h="7712709">
                  <a:moveTo>
                    <a:pt x="639800" y="1369783"/>
                  </a:moveTo>
                  <a:lnTo>
                    <a:pt x="818159" y="1369783"/>
                  </a:lnTo>
                </a:path>
                <a:path w="2420620" h="7712709">
                  <a:moveTo>
                    <a:pt x="618020" y="1387068"/>
                  </a:moveTo>
                  <a:lnTo>
                    <a:pt x="788085" y="1387068"/>
                  </a:lnTo>
                </a:path>
                <a:path w="2420620" h="7712709">
                  <a:moveTo>
                    <a:pt x="720686" y="1456232"/>
                  </a:moveTo>
                  <a:lnTo>
                    <a:pt x="880389" y="1456232"/>
                  </a:lnTo>
                </a:path>
                <a:path w="2420620" h="7712709">
                  <a:moveTo>
                    <a:pt x="743508" y="1473530"/>
                  </a:moveTo>
                  <a:lnTo>
                    <a:pt x="896975" y="1473530"/>
                  </a:lnTo>
                </a:path>
                <a:path w="2420620" h="7712709">
                  <a:moveTo>
                    <a:pt x="720686" y="1490814"/>
                  </a:moveTo>
                  <a:lnTo>
                    <a:pt x="889711" y="1490814"/>
                  </a:lnTo>
                </a:path>
                <a:path w="2420620" h="7712709">
                  <a:moveTo>
                    <a:pt x="686473" y="1508099"/>
                  </a:moveTo>
                  <a:lnTo>
                    <a:pt x="812977" y="1508099"/>
                  </a:lnTo>
                </a:path>
                <a:path w="2420620" h="7712709">
                  <a:moveTo>
                    <a:pt x="784974" y="1577263"/>
                  </a:moveTo>
                  <a:lnTo>
                    <a:pt x="917714" y="1577263"/>
                  </a:lnTo>
                </a:path>
                <a:path w="2420620" h="7712709">
                  <a:moveTo>
                    <a:pt x="731050" y="1594561"/>
                  </a:moveTo>
                  <a:lnTo>
                    <a:pt x="892822" y="1594561"/>
                  </a:lnTo>
                </a:path>
                <a:path w="2420620" h="7712709">
                  <a:moveTo>
                    <a:pt x="681278" y="1611845"/>
                  </a:moveTo>
                  <a:lnTo>
                    <a:pt x="802614" y="1611845"/>
                  </a:lnTo>
                </a:path>
                <a:path w="2420620" h="7712709">
                  <a:moveTo>
                    <a:pt x="730021" y="1629143"/>
                  </a:moveTo>
                  <a:lnTo>
                    <a:pt x="1047330" y="1629143"/>
                  </a:lnTo>
                </a:path>
                <a:path w="2420620" h="7712709">
                  <a:moveTo>
                    <a:pt x="911491" y="1646427"/>
                  </a:moveTo>
                  <a:lnTo>
                    <a:pt x="1058735" y="1646427"/>
                  </a:lnTo>
                </a:path>
                <a:path w="2420620" h="7712709">
                  <a:moveTo>
                    <a:pt x="951928" y="1698294"/>
                  </a:moveTo>
                  <a:lnTo>
                    <a:pt x="1131328" y="1698294"/>
                  </a:lnTo>
                </a:path>
                <a:path w="2420620" h="7712709">
                  <a:moveTo>
                    <a:pt x="746607" y="1715592"/>
                  </a:moveTo>
                  <a:lnTo>
                    <a:pt x="1025563" y="1715592"/>
                  </a:lnTo>
                </a:path>
                <a:path w="2420620" h="7712709">
                  <a:moveTo>
                    <a:pt x="759053" y="1732876"/>
                  </a:moveTo>
                  <a:lnTo>
                    <a:pt x="861720" y="1732876"/>
                  </a:lnTo>
                </a:path>
                <a:path w="2420620" h="7712709">
                  <a:moveTo>
                    <a:pt x="725881" y="1751139"/>
                  </a:moveTo>
                  <a:lnTo>
                    <a:pt x="978890" y="1751139"/>
                  </a:lnTo>
                </a:path>
                <a:path w="2420620" h="7712709">
                  <a:moveTo>
                    <a:pt x="879335" y="1768411"/>
                  </a:moveTo>
                  <a:lnTo>
                    <a:pt x="988225" y="1768411"/>
                  </a:lnTo>
                </a:path>
                <a:path w="2420620" h="7712709">
                  <a:moveTo>
                    <a:pt x="840981" y="1820291"/>
                  </a:moveTo>
                  <a:lnTo>
                    <a:pt x="1027633" y="1820291"/>
                  </a:lnTo>
                </a:path>
                <a:path w="2420620" h="7712709">
                  <a:moveTo>
                    <a:pt x="961275" y="1837588"/>
                  </a:moveTo>
                  <a:lnTo>
                    <a:pt x="1133398" y="1837588"/>
                  </a:lnTo>
                </a:path>
                <a:path w="2420620" h="7712709">
                  <a:moveTo>
                    <a:pt x="1064958" y="1854873"/>
                  </a:moveTo>
                  <a:lnTo>
                    <a:pt x="1268209" y="1854873"/>
                  </a:lnTo>
                </a:path>
                <a:path w="2420620" h="7712709">
                  <a:moveTo>
                    <a:pt x="1117841" y="1872170"/>
                  </a:moveTo>
                  <a:lnTo>
                    <a:pt x="1239177" y="1872170"/>
                  </a:lnTo>
                </a:path>
                <a:path w="2420620" h="7712709">
                  <a:moveTo>
                    <a:pt x="883500" y="1889455"/>
                  </a:moveTo>
                  <a:lnTo>
                    <a:pt x="1228801" y="1889455"/>
                  </a:lnTo>
                </a:path>
                <a:path w="2420620" h="7712709">
                  <a:moveTo>
                    <a:pt x="956081" y="1941322"/>
                  </a:moveTo>
                  <a:lnTo>
                    <a:pt x="1202880" y="1941322"/>
                  </a:lnTo>
                </a:path>
                <a:path w="2420620" h="7712709">
                  <a:moveTo>
                    <a:pt x="1089850" y="1958606"/>
                  </a:moveTo>
                  <a:lnTo>
                    <a:pt x="1391615" y="1958606"/>
                  </a:lnTo>
                </a:path>
                <a:path w="2420620" h="7712709">
                  <a:moveTo>
                    <a:pt x="1289977" y="1975904"/>
                  </a:moveTo>
                  <a:lnTo>
                    <a:pt x="1485976" y="1975904"/>
                  </a:lnTo>
                </a:path>
                <a:path w="2420620" h="7712709">
                  <a:moveTo>
                    <a:pt x="1416494" y="1993188"/>
                  </a:moveTo>
                  <a:lnTo>
                    <a:pt x="1561668" y="1993188"/>
                  </a:lnTo>
                </a:path>
                <a:path w="2420620" h="7712709">
                  <a:moveTo>
                    <a:pt x="1373987" y="2010486"/>
                  </a:moveTo>
                  <a:lnTo>
                    <a:pt x="1565821" y="2010486"/>
                  </a:lnTo>
                </a:path>
                <a:path w="2420620" h="7712709">
                  <a:moveTo>
                    <a:pt x="1339761" y="2062365"/>
                  </a:moveTo>
                  <a:lnTo>
                    <a:pt x="1491157" y="2062365"/>
                  </a:lnTo>
                </a:path>
                <a:path w="2420620" h="7712709">
                  <a:moveTo>
                    <a:pt x="1357388" y="2079637"/>
                  </a:moveTo>
                  <a:lnTo>
                    <a:pt x="1460055" y="2079637"/>
                  </a:lnTo>
                </a:path>
                <a:path w="2420620" h="7712709">
                  <a:moveTo>
                    <a:pt x="1419606" y="2096935"/>
                  </a:moveTo>
                  <a:lnTo>
                    <a:pt x="1555457" y="2096935"/>
                  </a:lnTo>
                </a:path>
                <a:path w="2420620" h="7712709">
                  <a:moveTo>
                    <a:pt x="1446568" y="2114219"/>
                  </a:moveTo>
                  <a:lnTo>
                    <a:pt x="1594866" y="2114219"/>
                  </a:lnTo>
                </a:path>
                <a:path w="2420620" h="7712709">
                  <a:moveTo>
                    <a:pt x="1528483" y="2131517"/>
                  </a:moveTo>
                  <a:lnTo>
                    <a:pt x="1640471" y="2131517"/>
                  </a:lnTo>
                </a:path>
                <a:path w="2420620" h="7712709">
                  <a:moveTo>
                    <a:pt x="1297241" y="2184349"/>
                  </a:moveTo>
                  <a:lnTo>
                    <a:pt x="1573085" y="2184349"/>
                  </a:lnTo>
                </a:path>
                <a:path w="2420620" h="7712709">
                  <a:moveTo>
                    <a:pt x="1351165" y="2201633"/>
                  </a:moveTo>
                  <a:lnTo>
                    <a:pt x="1595894" y="2201633"/>
                  </a:lnTo>
                </a:path>
                <a:path w="2420620" h="7712709">
                  <a:moveTo>
                    <a:pt x="1263027" y="2218931"/>
                  </a:moveTo>
                  <a:lnTo>
                    <a:pt x="1433093" y="2218931"/>
                  </a:lnTo>
                </a:path>
                <a:path w="2420620" h="7712709">
                  <a:moveTo>
                    <a:pt x="1210132" y="2236216"/>
                  </a:moveTo>
                  <a:lnTo>
                    <a:pt x="1419606" y="2236216"/>
                  </a:lnTo>
                </a:path>
                <a:path w="2420620" h="7712709">
                  <a:moveTo>
                    <a:pt x="1269250" y="2253513"/>
                  </a:moveTo>
                  <a:lnTo>
                    <a:pt x="1456931" y="2253513"/>
                  </a:lnTo>
                </a:path>
                <a:path w="2420620" h="7712709">
                  <a:moveTo>
                    <a:pt x="1258874" y="2305380"/>
                  </a:moveTo>
                  <a:lnTo>
                    <a:pt x="1460055" y="2305380"/>
                  </a:lnTo>
                </a:path>
                <a:path w="2420620" h="7712709">
                  <a:moveTo>
                    <a:pt x="1319022" y="2322677"/>
                  </a:moveTo>
                  <a:lnTo>
                    <a:pt x="1544040" y="2322677"/>
                  </a:lnTo>
                </a:path>
                <a:path w="2420620" h="7712709">
                  <a:moveTo>
                    <a:pt x="1376045" y="2339975"/>
                  </a:moveTo>
                  <a:lnTo>
                    <a:pt x="1502562" y="2339975"/>
                  </a:lnTo>
                </a:path>
                <a:path w="2420620" h="7712709">
                  <a:moveTo>
                    <a:pt x="1371917" y="2357247"/>
                  </a:moveTo>
                  <a:lnTo>
                    <a:pt x="1663293" y="2357247"/>
                  </a:lnTo>
                </a:path>
                <a:path w="2420620" h="7712709">
                  <a:moveTo>
                    <a:pt x="1530565" y="2374544"/>
                  </a:moveTo>
                  <a:lnTo>
                    <a:pt x="1691297" y="2374544"/>
                  </a:lnTo>
                </a:path>
                <a:path w="2420620" h="7712709">
                  <a:moveTo>
                    <a:pt x="1557528" y="2426411"/>
                  </a:moveTo>
                  <a:lnTo>
                    <a:pt x="1941207" y="2426411"/>
                  </a:lnTo>
                </a:path>
                <a:path w="2420620" h="7712709">
                  <a:moveTo>
                    <a:pt x="1770100" y="2443708"/>
                  </a:moveTo>
                  <a:lnTo>
                    <a:pt x="2091563" y="2443708"/>
                  </a:lnTo>
                </a:path>
                <a:path w="2420620" h="7712709">
                  <a:moveTo>
                    <a:pt x="1824024" y="2460993"/>
                  </a:moveTo>
                  <a:lnTo>
                    <a:pt x="1906981" y="2460993"/>
                  </a:lnTo>
                </a:path>
                <a:path w="2420620" h="7712709">
                  <a:moveTo>
                    <a:pt x="1783588" y="2478290"/>
                  </a:moveTo>
                  <a:lnTo>
                    <a:pt x="2018982" y="2478290"/>
                  </a:lnTo>
                </a:path>
                <a:path w="2420620" h="7712709">
                  <a:moveTo>
                    <a:pt x="1982673" y="2495575"/>
                  </a:moveTo>
                  <a:lnTo>
                    <a:pt x="2073935" y="2495575"/>
                  </a:lnTo>
                </a:path>
                <a:path w="2420620" h="7712709">
                  <a:moveTo>
                    <a:pt x="1884172" y="2547442"/>
                  </a:moveTo>
                  <a:lnTo>
                    <a:pt x="2049056" y="2547442"/>
                  </a:lnTo>
                </a:path>
                <a:path w="2420620" h="7712709">
                  <a:moveTo>
                    <a:pt x="1875866" y="2565704"/>
                  </a:moveTo>
                  <a:lnTo>
                    <a:pt x="1973351" y="2565704"/>
                  </a:lnTo>
                </a:path>
                <a:path w="2420620" h="7712709">
                  <a:moveTo>
                    <a:pt x="1847862" y="2582989"/>
                  </a:moveTo>
                  <a:lnTo>
                    <a:pt x="1993049" y="2582989"/>
                  </a:lnTo>
                </a:path>
                <a:path w="2420620" h="7712709">
                  <a:moveTo>
                    <a:pt x="1940166" y="2600286"/>
                  </a:moveTo>
                  <a:lnTo>
                    <a:pt x="2102967" y="2600286"/>
                  </a:lnTo>
                </a:path>
                <a:path w="2420620" h="7712709">
                  <a:moveTo>
                    <a:pt x="1872767" y="2617571"/>
                  </a:moveTo>
                  <a:lnTo>
                    <a:pt x="2043861" y="2617571"/>
                  </a:lnTo>
                </a:path>
                <a:path w="2420620" h="7712709">
                  <a:moveTo>
                    <a:pt x="1939124" y="2669438"/>
                  </a:moveTo>
                  <a:lnTo>
                    <a:pt x="2233625" y="2669438"/>
                  </a:lnTo>
                </a:path>
                <a:path w="2420620" h="7712709">
                  <a:moveTo>
                    <a:pt x="2048014" y="2686735"/>
                  </a:moveTo>
                  <a:lnTo>
                    <a:pt x="2246071" y="2686735"/>
                  </a:lnTo>
                </a:path>
                <a:path w="2420620" h="7712709">
                  <a:moveTo>
                    <a:pt x="2096744" y="2704020"/>
                  </a:moveTo>
                  <a:lnTo>
                    <a:pt x="2211857" y="2704020"/>
                  </a:lnTo>
                </a:path>
                <a:path w="2420620" h="7712709">
                  <a:moveTo>
                    <a:pt x="2067712" y="2721317"/>
                  </a:moveTo>
                  <a:lnTo>
                    <a:pt x="2166226" y="2721317"/>
                  </a:lnTo>
                </a:path>
                <a:path w="2420620" h="7712709">
                  <a:moveTo>
                    <a:pt x="2063559" y="2738602"/>
                  </a:moveTo>
                  <a:lnTo>
                    <a:pt x="2241931" y="2738602"/>
                  </a:lnTo>
                </a:path>
                <a:path w="2420620" h="7712709">
                  <a:moveTo>
                    <a:pt x="2030387" y="2790469"/>
                  </a:moveTo>
                  <a:lnTo>
                    <a:pt x="2283409" y="2790469"/>
                  </a:lnTo>
                </a:path>
                <a:path w="2420620" h="7712709">
                  <a:moveTo>
                    <a:pt x="1968169" y="2807754"/>
                  </a:moveTo>
                  <a:lnTo>
                    <a:pt x="2190076" y="2807754"/>
                  </a:lnTo>
                </a:path>
                <a:path w="2420620" h="7712709">
                  <a:moveTo>
                    <a:pt x="1904911" y="2825051"/>
                  </a:moveTo>
                  <a:lnTo>
                    <a:pt x="2083269" y="2825051"/>
                  </a:lnTo>
                </a:path>
                <a:path w="2420620" h="7712709">
                  <a:moveTo>
                    <a:pt x="1862391" y="2842348"/>
                  </a:moveTo>
                  <a:lnTo>
                    <a:pt x="1993049" y="2842348"/>
                  </a:lnTo>
                </a:path>
                <a:path w="2420620" h="7712709">
                  <a:moveTo>
                    <a:pt x="1743138" y="2859633"/>
                  </a:moveTo>
                  <a:lnTo>
                    <a:pt x="1912162" y="2859633"/>
                  </a:lnTo>
                </a:path>
                <a:path w="2420620" h="7712709">
                  <a:moveTo>
                    <a:pt x="1577238" y="2911513"/>
                  </a:moveTo>
                  <a:lnTo>
                    <a:pt x="1790839" y="2911513"/>
                  </a:lnTo>
                </a:path>
                <a:path w="2420620" h="7712709">
                  <a:moveTo>
                    <a:pt x="1565821" y="2928797"/>
                  </a:moveTo>
                  <a:lnTo>
                    <a:pt x="1700618" y="2928797"/>
                  </a:lnTo>
                </a:path>
                <a:path w="2420620" h="7712709">
                  <a:moveTo>
                    <a:pt x="1505673" y="2946082"/>
                  </a:moveTo>
                  <a:lnTo>
                    <a:pt x="1805355" y="2946082"/>
                  </a:lnTo>
                </a:path>
                <a:path w="2420620" h="7712709">
                  <a:moveTo>
                    <a:pt x="1470418" y="2963367"/>
                  </a:moveTo>
                  <a:lnTo>
                    <a:pt x="1663293" y="2963367"/>
                  </a:lnTo>
                </a:path>
                <a:path w="2420620" h="7712709">
                  <a:moveTo>
                    <a:pt x="1651889" y="2981629"/>
                  </a:moveTo>
                  <a:lnTo>
                    <a:pt x="2035568" y="2981629"/>
                  </a:lnTo>
                </a:path>
                <a:path w="2420620" h="7712709">
                  <a:moveTo>
                    <a:pt x="1973351" y="3033509"/>
                  </a:moveTo>
                  <a:lnTo>
                    <a:pt x="2133041" y="3033509"/>
                  </a:lnTo>
                </a:path>
                <a:path w="2420620" h="7712709">
                  <a:moveTo>
                    <a:pt x="2055266" y="3050794"/>
                  </a:moveTo>
                  <a:lnTo>
                    <a:pt x="2178672" y="3050794"/>
                  </a:lnTo>
                </a:path>
                <a:path w="2420620" h="7712709">
                  <a:moveTo>
                    <a:pt x="2085340" y="3068078"/>
                  </a:moveTo>
                  <a:lnTo>
                    <a:pt x="2315552" y="3068078"/>
                  </a:lnTo>
                </a:path>
                <a:path w="2420620" h="7712709">
                  <a:moveTo>
                    <a:pt x="2104009" y="3085363"/>
                  </a:moveTo>
                  <a:lnTo>
                    <a:pt x="2222220" y="3085363"/>
                  </a:lnTo>
                </a:path>
                <a:path w="2420620" h="7712709">
                  <a:moveTo>
                    <a:pt x="2040763" y="3102660"/>
                  </a:moveTo>
                  <a:lnTo>
                    <a:pt x="2181771" y="3102660"/>
                  </a:lnTo>
                </a:path>
                <a:path w="2420620" h="7712709">
                  <a:moveTo>
                    <a:pt x="1865503" y="3154527"/>
                  </a:moveTo>
                  <a:lnTo>
                    <a:pt x="2107120" y="3154527"/>
                  </a:lnTo>
                </a:path>
                <a:path w="2420620" h="7712709">
                  <a:moveTo>
                    <a:pt x="1810537" y="3171825"/>
                  </a:moveTo>
                  <a:lnTo>
                    <a:pt x="1984756" y="3171825"/>
                  </a:lnTo>
                </a:path>
                <a:path w="2420620" h="7712709">
                  <a:moveTo>
                    <a:pt x="1857209" y="3189122"/>
                  </a:moveTo>
                  <a:lnTo>
                    <a:pt x="2010676" y="3189122"/>
                  </a:lnTo>
                </a:path>
                <a:path w="2420620" h="7712709">
                  <a:moveTo>
                    <a:pt x="1899716" y="3206407"/>
                  </a:moveTo>
                  <a:lnTo>
                    <a:pt x="2032457" y="3206407"/>
                  </a:lnTo>
                </a:path>
                <a:path w="2420620" h="7712709">
                  <a:moveTo>
                    <a:pt x="1880019" y="3223691"/>
                  </a:moveTo>
                  <a:lnTo>
                    <a:pt x="1992007" y="3223691"/>
                  </a:lnTo>
                </a:path>
                <a:path w="2420620" h="7712709">
                  <a:moveTo>
                    <a:pt x="1887270" y="3275558"/>
                  </a:moveTo>
                  <a:lnTo>
                    <a:pt x="2105037" y="3275558"/>
                  </a:lnTo>
                </a:path>
                <a:path w="2420620" h="7712709">
                  <a:moveTo>
                    <a:pt x="1877949" y="3292855"/>
                  </a:moveTo>
                  <a:lnTo>
                    <a:pt x="2018982" y="3292855"/>
                  </a:lnTo>
                </a:path>
                <a:path w="2420620" h="7712709">
                  <a:moveTo>
                    <a:pt x="1868614" y="3310140"/>
                  </a:moveTo>
                  <a:lnTo>
                    <a:pt x="1987867" y="3310140"/>
                  </a:lnTo>
                </a:path>
                <a:path w="2420620" h="7712709">
                  <a:moveTo>
                    <a:pt x="1804327" y="3327438"/>
                  </a:moveTo>
                  <a:lnTo>
                    <a:pt x="1952599" y="3327438"/>
                  </a:lnTo>
                </a:path>
                <a:path w="2420620" h="7712709">
                  <a:moveTo>
                    <a:pt x="1787728" y="3344735"/>
                  </a:moveTo>
                  <a:lnTo>
                    <a:pt x="2089492" y="3344735"/>
                  </a:lnTo>
                </a:path>
                <a:path w="2420620" h="7712709">
                  <a:moveTo>
                    <a:pt x="2062530" y="3397554"/>
                  </a:moveTo>
                  <a:lnTo>
                    <a:pt x="2193188" y="3397554"/>
                  </a:lnTo>
                </a:path>
                <a:path w="2420620" h="7712709">
                  <a:moveTo>
                    <a:pt x="2115413" y="3414852"/>
                  </a:moveTo>
                  <a:lnTo>
                    <a:pt x="2223249" y="3414852"/>
                  </a:lnTo>
                </a:path>
                <a:path w="2420620" h="7712709">
                  <a:moveTo>
                    <a:pt x="2212898" y="3432136"/>
                  </a:moveTo>
                  <a:lnTo>
                    <a:pt x="2345613" y="3432136"/>
                  </a:lnTo>
                </a:path>
                <a:path w="2420620" h="7712709">
                  <a:moveTo>
                    <a:pt x="2155850" y="3449434"/>
                  </a:moveTo>
                  <a:lnTo>
                    <a:pt x="2305189" y="3449434"/>
                  </a:lnTo>
                </a:path>
                <a:path w="2420620" h="7712709">
                  <a:moveTo>
                    <a:pt x="2241931" y="3466719"/>
                  </a:moveTo>
                  <a:lnTo>
                    <a:pt x="2320734" y="3466719"/>
                  </a:lnTo>
                </a:path>
                <a:path w="2420620" h="7712709">
                  <a:moveTo>
                    <a:pt x="2232596" y="3518585"/>
                  </a:moveTo>
                  <a:lnTo>
                    <a:pt x="2371547" y="3518585"/>
                  </a:lnTo>
                </a:path>
                <a:path w="2420620" h="7712709">
                  <a:moveTo>
                    <a:pt x="2285479" y="3535883"/>
                  </a:moveTo>
                  <a:lnTo>
                    <a:pt x="2420277" y="3535883"/>
                  </a:lnTo>
                </a:path>
                <a:path w="2420620" h="7712709">
                  <a:moveTo>
                    <a:pt x="2166226" y="3553167"/>
                  </a:moveTo>
                  <a:lnTo>
                    <a:pt x="2322804" y="3553167"/>
                  </a:lnTo>
                </a:path>
                <a:path w="2420620" h="7712709">
                  <a:moveTo>
                    <a:pt x="2088464" y="3570465"/>
                  </a:moveTo>
                  <a:lnTo>
                    <a:pt x="2215997" y="3570465"/>
                  </a:lnTo>
                </a:path>
                <a:path w="2420620" h="7712709">
                  <a:moveTo>
                    <a:pt x="2070823" y="3587750"/>
                  </a:moveTo>
                  <a:lnTo>
                    <a:pt x="2173478" y="3587750"/>
                  </a:lnTo>
                </a:path>
                <a:path w="2420620" h="7712709">
                  <a:moveTo>
                    <a:pt x="1938096" y="3639629"/>
                  </a:moveTo>
                  <a:lnTo>
                    <a:pt x="2093633" y="3639629"/>
                  </a:lnTo>
                </a:path>
                <a:path w="2420620" h="7712709">
                  <a:moveTo>
                    <a:pt x="1945347" y="3656901"/>
                  </a:moveTo>
                  <a:lnTo>
                    <a:pt x="2043861" y="3656901"/>
                  </a:lnTo>
                </a:path>
                <a:path w="2420620" h="7712709">
                  <a:moveTo>
                    <a:pt x="1989937" y="3674198"/>
                  </a:moveTo>
                  <a:lnTo>
                    <a:pt x="2060460" y="3674198"/>
                  </a:lnTo>
                </a:path>
                <a:path w="2420620" h="7712709">
                  <a:moveTo>
                    <a:pt x="1977504" y="3691496"/>
                  </a:moveTo>
                  <a:lnTo>
                    <a:pt x="2100897" y="3691496"/>
                  </a:lnTo>
                </a:path>
                <a:path w="2420620" h="7712709">
                  <a:moveTo>
                    <a:pt x="2008606" y="3708780"/>
                  </a:moveTo>
                  <a:lnTo>
                    <a:pt x="2120595" y="3708780"/>
                  </a:lnTo>
                </a:path>
                <a:path w="2420620" h="7712709">
                  <a:moveTo>
                    <a:pt x="1890395" y="3760660"/>
                  </a:moveTo>
                  <a:lnTo>
                    <a:pt x="2041779" y="3760660"/>
                  </a:lnTo>
                </a:path>
                <a:path w="2420620" h="7712709">
                  <a:moveTo>
                    <a:pt x="1796034" y="3777945"/>
                  </a:moveTo>
                  <a:lnTo>
                    <a:pt x="1917344" y="3777945"/>
                  </a:lnTo>
                </a:path>
                <a:path w="2420620" h="7712709">
                  <a:moveTo>
                    <a:pt x="1719300" y="3796195"/>
                  </a:moveTo>
                  <a:lnTo>
                    <a:pt x="1868614" y="3796195"/>
                  </a:lnTo>
                </a:path>
                <a:path w="2420620" h="7712709">
                  <a:moveTo>
                    <a:pt x="1690255" y="3813479"/>
                  </a:moveTo>
                  <a:lnTo>
                    <a:pt x="1812620" y="3813479"/>
                  </a:lnTo>
                </a:path>
                <a:path w="2420620" h="7712709">
                  <a:moveTo>
                    <a:pt x="1564779" y="3830777"/>
                  </a:moveTo>
                  <a:lnTo>
                    <a:pt x="1768030" y="3830777"/>
                  </a:lnTo>
                </a:path>
                <a:path w="2420620" h="7712709">
                  <a:moveTo>
                    <a:pt x="1569961" y="3882656"/>
                  </a:moveTo>
                  <a:lnTo>
                    <a:pt x="1728622" y="3882656"/>
                  </a:lnTo>
                </a:path>
                <a:path w="2420620" h="7712709">
                  <a:moveTo>
                    <a:pt x="1590713" y="3899941"/>
                  </a:moveTo>
                  <a:lnTo>
                    <a:pt x="1727581" y="3899941"/>
                  </a:lnTo>
                </a:path>
                <a:path w="2420620" h="7712709">
                  <a:moveTo>
                    <a:pt x="1573085" y="3917226"/>
                  </a:moveTo>
                  <a:lnTo>
                    <a:pt x="1700618" y="3917226"/>
                  </a:lnTo>
                </a:path>
                <a:path w="2420620" h="7712709">
                  <a:moveTo>
                    <a:pt x="1600034" y="3934510"/>
                  </a:moveTo>
                  <a:lnTo>
                    <a:pt x="1683004" y="3934510"/>
                  </a:lnTo>
                </a:path>
                <a:path w="2420620" h="7712709">
                  <a:moveTo>
                    <a:pt x="1600034" y="3951808"/>
                  </a:moveTo>
                  <a:lnTo>
                    <a:pt x="1842693" y="3951808"/>
                  </a:lnTo>
                </a:path>
                <a:path w="2420620" h="7712709">
                  <a:moveTo>
                    <a:pt x="1708924" y="4003687"/>
                  </a:moveTo>
                  <a:lnTo>
                    <a:pt x="1906981" y="4003687"/>
                  </a:lnTo>
                </a:path>
                <a:path w="2420620" h="7712709">
                  <a:moveTo>
                    <a:pt x="1690255" y="4020972"/>
                  </a:moveTo>
                  <a:lnTo>
                    <a:pt x="1809508" y="4020972"/>
                  </a:lnTo>
                </a:path>
                <a:path w="2420620" h="7712709">
                  <a:moveTo>
                    <a:pt x="1731733" y="4038269"/>
                  </a:moveTo>
                  <a:lnTo>
                    <a:pt x="1846846" y="4038269"/>
                  </a:lnTo>
                </a:path>
                <a:path w="2420620" h="7712709">
                  <a:moveTo>
                    <a:pt x="1660194" y="4055554"/>
                  </a:moveTo>
                  <a:lnTo>
                    <a:pt x="1766989" y="4055554"/>
                  </a:lnTo>
                </a:path>
                <a:path w="2420620" h="7712709">
                  <a:moveTo>
                    <a:pt x="1660194" y="4072851"/>
                  </a:moveTo>
                  <a:lnTo>
                    <a:pt x="1769059" y="4072851"/>
                  </a:lnTo>
                </a:path>
                <a:path w="2420620" h="7712709">
                  <a:moveTo>
                    <a:pt x="1695450" y="4124705"/>
                  </a:moveTo>
                  <a:lnTo>
                    <a:pt x="1829219" y="4124705"/>
                  </a:lnTo>
                </a:path>
                <a:path w="2420620" h="7712709">
                  <a:moveTo>
                    <a:pt x="1808467" y="4142003"/>
                  </a:moveTo>
                  <a:lnTo>
                    <a:pt x="2139264" y="4142003"/>
                  </a:lnTo>
                </a:path>
                <a:path w="2420620" h="7712709">
                  <a:moveTo>
                    <a:pt x="2084311" y="4159300"/>
                  </a:moveTo>
                  <a:lnTo>
                    <a:pt x="2190076" y="4159300"/>
                  </a:lnTo>
                </a:path>
                <a:path w="2420620" h="7712709">
                  <a:moveTo>
                    <a:pt x="2118525" y="4176585"/>
                  </a:moveTo>
                  <a:lnTo>
                    <a:pt x="2206675" y="4176585"/>
                  </a:lnTo>
                </a:path>
                <a:path w="2420620" h="7712709">
                  <a:moveTo>
                    <a:pt x="2104009" y="4193882"/>
                  </a:moveTo>
                  <a:lnTo>
                    <a:pt x="2224303" y="4193882"/>
                  </a:lnTo>
                </a:path>
                <a:path w="2420620" h="7712709">
                  <a:moveTo>
                    <a:pt x="2061489" y="4246702"/>
                  </a:moveTo>
                  <a:lnTo>
                    <a:pt x="2174519" y="4246702"/>
                  </a:lnTo>
                </a:path>
                <a:path w="2420620" h="7712709">
                  <a:moveTo>
                    <a:pt x="2094674" y="4263999"/>
                  </a:moveTo>
                  <a:lnTo>
                    <a:pt x="2244001" y="4263999"/>
                  </a:lnTo>
                </a:path>
                <a:path w="2420620" h="7712709">
                  <a:moveTo>
                    <a:pt x="2024164" y="4281284"/>
                  </a:moveTo>
                  <a:lnTo>
                    <a:pt x="2119566" y="4281284"/>
                  </a:lnTo>
                </a:path>
                <a:path w="2420620" h="7712709">
                  <a:moveTo>
                    <a:pt x="2067712" y="4298581"/>
                  </a:moveTo>
                  <a:lnTo>
                    <a:pt x="2155850" y="4298581"/>
                  </a:lnTo>
                </a:path>
                <a:path w="2420620" h="7712709">
                  <a:moveTo>
                    <a:pt x="2043861" y="4315866"/>
                  </a:moveTo>
                  <a:lnTo>
                    <a:pt x="2139264" y="4315866"/>
                  </a:lnTo>
                </a:path>
                <a:path w="2420620" h="7712709">
                  <a:moveTo>
                    <a:pt x="2105037" y="4367733"/>
                  </a:moveTo>
                  <a:lnTo>
                    <a:pt x="2258504" y="4367733"/>
                  </a:lnTo>
                </a:path>
                <a:path w="2420620" h="7712709">
                  <a:moveTo>
                    <a:pt x="1960905" y="4385030"/>
                  </a:moveTo>
                  <a:lnTo>
                    <a:pt x="2268880" y="4385030"/>
                  </a:lnTo>
                </a:path>
                <a:path w="2420620" h="7712709">
                  <a:moveTo>
                    <a:pt x="1942249" y="4402315"/>
                  </a:moveTo>
                  <a:lnTo>
                    <a:pt x="2085340" y="4402315"/>
                  </a:lnTo>
                </a:path>
                <a:path w="2420620" h="7712709">
                  <a:moveTo>
                    <a:pt x="1990979" y="4419612"/>
                  </a:moveTo>
                  <a:lnTo>
                    <a:pt x="2114372" y="4419612"/>
                  </a:lnTo>
                </a:path>
                <a:path w="2420620" h="7712709">
                  <a:moveTo>
                    <a:pt x="1951570" y="4436897"/>
                  </a:moveTo>
                  <a:lnTo>
                    <a:pt x="2013788" y="4436897"/>
                  </a:lnTo>
                </a:path>
                <a:path w="2420620" h="7712709">
                  <a:moveTo>
                    <a:pt x="1931873" y="4488776"/>
                  </a:moveTo>
                  <a:lnTo>
                    <a:pt x="2043861" y="4488776"/>
                  </a:lnTo>
                </a:path>
                <a:path w="2420620" h="7712709">
                  <a:moveTo>
                    <a:pt x="1922538" y="4506074"/>
                  </a:moveTo>
                  <a:lnTo>
                    <a:pt x="2022081" y="4506074"/>
                  </a:lnTo>
                </a:path>
                <a:path w="2420620" h="7712709">
                  <a:moveTo>
                    <a:pt x="1947418" y="4523346"/>
                  </a:moveTo>
                  <a:lnTo>
                    <a:pt x="2067712" y="4523346"/>
                  </a:lnTo>
                </a:path>
                <a:path w="2420620" h="7712709">
                  <a:moveTo>
                    <a:pt x="1738998" y="4540643"/>
                  </a:moveTo>
                  <a:lnTo>
                    <a:pt x="2022081" y="4540643"/>
                  </a:lnTo>
                </a:path>
                <a:path w="2420620" h="7712709">
                  <a:moveTo>
                    <a:pt x="1792909" y="4557928"/>
                  </a:moveTo>
                  <a:lnTo>
                    <a:pt x="1849945" y="4557928"/>
                  </a:lnTo>
                </a:path>
                <a:path w="2420620" h="7712709">
                  <a:moveTo>
                    <a:pt x="1686102" y="4610773"/>
                  </a:moveTo>
                  <a:lnTo>
                    <a:pt x="1949500" y="4610773"/>
                  </a:lnTo>
                </a:path>
                <a:path w="2420620" h="7712709">
                  <a:moveTo>
                    <a:pt x="1575155" y="4628045"/>
                  </a:moveTo>
                  <a:lnTo>
                    <a:pt x="1734858" y="4628045"/>
                  </a:lnTo>
                </a:path>
                <a:path w="2420620" h="7712709">
                  <a:moveTo>
                    <a:pt x="1517078" y="4645342"/>
                  </a:moveTo>
                  <a:lnTo>
                    <a:pt x="1628038" y="4645342"/>
                  </a:lnTo>
                </a:path>
                <a:path w="2420620" h="7712709">
                  <a:moveTo>
                    <a:pt x="1439303" y="4662627"/>
                  </a:moveTo>
                  <a:lnTo>
                    <a:pt x="1566862" y="4662627"/>
                  </a:lnTo>
                </a:path>
                <a:path w="2420620" h="7712709">
                  <a:moveTo>
                    <a:pt x="1393685" y="4679924"/>
                  </a:moveTo>
                  <a:lnTo>
                    <a:pt x="1508785" y="4679924"/>
                  </a:lnTo>
                </a:path>
                <a:path w="2420620" h="7712709">
                  <a:moveTo>
                    <a:pt x="1475600" y="4731804"/>
                  </a:moveTo>
                  <a:lnTo>
                    <a:pt x="1632191" y="4731804"/>
                  </a:lnTo>
                </a:path>
                <a:path w="2420620" h="7712709">
                  <a:moveTo>
                    <a:pt x="1395755" y="4749088"/>
                  </a:moveTo>
                  <a:lnTo>
                    <a:pt x="1507756" y="4749088"/>
                  </a:lnTo>
                </a:path>
                <a:path w="2420620" h="7712709">
                  <a:moveTo>
                    <a:pt x="1333538" y="4766386"/>
                  </a:moveTo>
                  <a:lnTo>
                    <a:pt x="1472501" y="4766386"/>
                  </a:lnTo>
                </a:path>
                <a:path w="2420620" h="7712709">
                  <a:moveTo>
                    <a:pt x="1289977" y="4783670"/>
                  </a:moveTo>
                  <a:lnTo>
                    <a:pt x="1406131" y="4783670"/>
                  </a:lnTo>
                </a:path>
                <a:path w="2420620" h="7712709">
                  <a:moveTo>
                    <a:pt x="1335608" y="4800955"/>
                  </a:moveTo>
                  <a:lnTo>
                    <a:pt x="1411312" y="4800955"/>
                  </a:lnTo>
                </a:path>
                <a:path w="2420620" h="7712709">
                  <a:moveTo>
                    <a:pt x="1283766" y="4852835"/>
                  </a:moveTo>
                  <a:lnTo>
                    <a:pt x="1383322" y="4852835"/>
                  </a:lnTo>
                </a:path>
                <a:path w="2420620" h="7712709">
                  <a:moveTo>
                    <a:pt x="1286878" y="4870119"/>
                  </a:moveTo>
                  <a:lnTo>
                    <a:pt x="1448650" y="4870119"/>
                  </a:lnTo>
                </a:path>
                <a:path w="2420620" h="7712709">
                  <a:moveTo>
                    <a:pt x="1358417" y="4887417"/>
                  </a:moveTo>
                  <a:lnTo>
                    <a:pt x="1553387" y="4887417"/>
                  </a:lnTo>
                </a:path>
                <a:path w="2420620" h="7712709">
                  <a:moveTo>
                    <a:pt x="1434122" y="4904701"/>
                  </a:moveTo>
                  <a:lnTo>
                    <a:pt x="1559598" y="4904701"/>
                  </a:lnTo>
                </a:path>
                <a:path w="2420620" h="7712709">
                  <a:moveTo>
                    <a:pt x="1271320" y="4921999"/>
                  </a:moveTo>
                  <a:lnTo>
                    <a:pt x="1541957" y="4921999"/>
                  </a:lnTo>
                </a:path>
                <a:path w="2420620" h="7712709">
                  <a:moveTo>
                    <a:pt x="1276502" y="4973853"/>
                  </a:moveTo>
                  <a:lnTo>
                    <a:pt x="1461084" y="4973853"/>
                  </a:lnTo>
                </a:path>
                <a:path w="2420620" h="7712709">
                  <a:moveTo>
                    <a:pt x="1236052" y="4991150"/>
                  </a:moveTo>
                  <a:lnTo>
                    <a:pt x="1390573" y="4991150"/>
                  </a:lnTo>
                </a:path>
                <a:path w="2420620" h="7712709">
                  <a:moveTo>
                    <a:pt x="1201851" y="5008448"/>
                  </a:moveTo>
                  <a:lnTo>
                    <a:pt x="1324216" y="5008448"/>
                  </a:lnTo>
                </a:path>
                <a:path w="2420620" h="7712709">
                  <a:moveTo>
                    <a:pt x="1214285" y="5026698"/>
                  </a:moveTo>
                  <a:lnTo>
                    <a:pt x="1309687" y="5026698"/>
                  </a:lnTo>
                </a:path>
                <a:path w="2420620" h="7712709">
                  <a:moveTo>
                    <a:pt x="1141691" y="5043995"/>
                  </a:moveTo>
                  <a:lnTo>
                    <a:pt x="1303464" y="5043995"/>
                  </a:lnTo>
                </a:path>
                <a:path w="2420620" h="7712709">
                  <a:moveTo>
                    <a:pt x="1149997" y="5095849"/>
                  </a:moveTo>
                  <a:lnTo>
                    <a:pt x="1313840" y="5095849"/>
                  </a:lnTo>
                </a:path>
                <a:path w="2420620" h="7712709">
                  <a:moveTo>
                    <a:pt x="1194574" y="5113147"/>
                  </a:moveTo>
                  <a:lnTo>
                    <a:pt x="1336649" y="5113147"/>
                  </a:lnTo>
                </a:path>
                <a:path w="2420620" h="7712709">
                  <a:moveTo>
                    <a:pt x="1280655" y="5130431"/>
                  </a:moveTo>
                  <a:lnTo>
                    <a:pt x="1420647" y="5130431"/>
                  </a:lnTo>
                </a:path>
                <a:path w="2420620" h="7712709">
                  <a:moveTo>
                    <a:pt x="1230871" y="5147729"/>
                  </a:moveTo>
                  <a:lnTo>
                    <a:pt x="1409242" y="5147729"/>
                  </a:lnTo>
                </a:path>
                <a:path w="2420620" h="7712709">
                  <a:moveTo>
                    <a:pt x="1202880" y="5165026"/>
                  </a:moveTo>
                  <a:lnTo>
                    <a:pt x="1297241" y="5165026"/>
                  </a:lnTo>
                </a:path>
                <a:path w="2420620" h="7712709">
                  <a:moveTo>
                    <a:pt x="1160360" y="5216893"/>
                  </a:moveTo>
                  <a:lnTo>
                    <a:pt x="1295158" y="5216893"/>
                  </a:lnTo>
                </a:path>
                <a:path w="2420620" h="7712709">
                  <a:moveTo>
                    <a:pt x="1255763" y="5234178"/>
                  </a:moveTo>
                  <a:lnTo>
                    <a:pt x="1344942" y="5234178"/>
                  </a:lnTo>
                </a:path>
                <a:path w="2420620" h="7712709">
                  <a:moveTo>
                    <a:pt x="1237107" y="5251462"/>
                  </a:moveTo>
                  <a:lnTo>
                    <a:pt x="1340789" y="5251462"/>
                  </a:lnTo>
                </a:path>
                <a:path w="2420620" h="7712709">
                  <a:moveTo>
                    <a:pt x="1221549" y="5268760"/>
                  </a:moveTo>
                  <a:lnTo>
                    <a:pt x="1359458" y="5268760"/>
                  </a:lnTo>
                </a:path>
                <a:path w="2420620" h="7712709">
                  <a:moveTo>
                    <a:pt x="1225702" y="5286044"/>
                  </a:moveTo>
                  <a:lnTo>
                    <a:pt x="1358417" y="5286044"/>
                  </a:lnTo>
                </a:path>
                <a:path w="2420620" h="7712709">
                  <a:moveTo>
                    <a:pt x="1253680" y="5337924"/>
                  </a:moveTo>
                  <a:lnTo>
                    <a:pt x="1376045" y="5337924"/>
                  </a:lnTo>
                </a:path>
                <a:path w="2420620" h="7712709">
                  <a:moveTo>
                    <a:pt x="1276502" y="5355221"/>
                  </a:moveTo>
                  <a:lnTo>
                    <a:pt x="1460055" y="5355221"/>
                  </a:lnTo>
                </a:path>
                <a:path w="2420620" h="7712709">
                  <a:moveTo>
                    <a:pt x="1337691" y="5372493"/>
                  </a:moveTo>
                  <a:lnTo>
                    <a:pt x="1434122" y="5372493"/>
                  </a:lnTo>
                </a:path>
                <a:path w="2420620" h="7712709">
                  <a:moveTo>
                    <a:pt x="1297241" y="5389791"/>
                  </a:moveTo>
                  <a:lnTo>
                    <a:pt x="1406131" y="5389791"/>
                  </a:lnTo>
                </a:path>
                <a:path w="2420620" h="7712709">
                  <a:moveTo>
                    <a:pt x="1399895" y="5407075"/>
                  </a:moveTo>
                  <a:lnTo>
                    <a:pt x="1573085" y="5407075"/>
                  </a:lnTo>
                </a:path>
                <a:path w="2420620" h="7712709">
                  <a:moveTo>
                    <a:pt x="1501533" y="5459920"/>
                  </a:moveTo>
                  <a:lnTo>
                    <a:pt x="1671599" y="5459920"/>
                  </a:lnTo>
                </a:path>
                <a:path w="2420620" h="7712709">
                  <a:moveTo>
                    <a:pt x="1363611" y="5477205"/>
                  </a:moveTo>
                  <a:lnTo>
                    <a:pt x="1595894" y="5477205"/>
                  </a:lnTo>
                </a:path>
                <a:path w="2420620" h="7712709">
                  <a:moveTo>
                    <a:pt x="1284808" y="5494489"/>
                  </a:moveTo>
                  <a:lnTo>
                    <a:pt x="1484934" y="5494489"/>
                  </a:lnTo>
                </a:path>
                <a:path w="2420620" h="7712709">
                  <a:moveTo>
                    <a:pt x="1248511" y="5511787"/>
                  </a:moveTo>
                  <a:lnTo>
                    <a:pt x="1405089" y="5511787"/>
                  </a:lnTo>
                </a:path>
                <a:path w="2420620" h="7712709">
                  <a:moveTo>
                    <a:pt x="1180071" y="5529072"/>
                  </a:moveTo>
                  <a:lnTo>
                    <a:pt x="1353235" y="5529072"/>
                  </a:lnTo>
                </a:path>
                <a:path w="2420620" h="7712709">
                  <a:moveTo>
                    <a:pt x="1108519" y="5580951"/>
                  </a:moveTo>
                  <a:lnTo>
                    <a:pt x="1248511" y="5580951"/>
                  </a:lnTo>
                </a:path>
                <a:path w="2420620" h="7712709">
                  <a:moveTo>
                    <a:pt x="945705" y="5598236"/>
                  </a:moveTo>
                  <a:lnTo>
                    <a:pt x="1204950" y="5598236"/>
                  </a:lnTo>
                </a:path>
                <a:path w="2420620" h="7712709">
                  <a:moveTo>
                    <a:pt x="1097114" y="5615533"/>
                  </a:moveTo>
                  <a:lnTo>
                    <a:pt x="1219479" y="5615533"/>
                  </a:lnTo>
                </a:path>
                <a:path w="2420620" h="7712709">
                  <a:moveTo>
                    <a:pt x="1057706" y="5632818"/>
                  </a:moveTo>
                  <a:lnTo>
                    <a:pt x="1165542" y="5632818"/>
                  </a:lnTo>
                </a:path>
                <a:path w="2420620" h="7712709">
                  <a:moveTo>
                    <a:pt x="1057706" y="5650103"/>
                  </a:moveTo>
                  <a:lnTo>
                    <a:pt x="1243330" y="5650103"/>
                  </a:lnTo>
                </a:path>
                <a:path w="2420620" h="7712709">
                  <a:moveTo>
                    <a:pt x="871042" y="5701982"/>
                  </a:moveTo>
                  <a:lnTo>
                    <a:pt x="1099185" y="5701982"/>
                  </a:lnTo>
                </a:path>
                <a:path w="2420620" h="7712709">
                  <a:moveTo>
                    <a:pt x="902157" y="5719267"/>
                  </a:moveTo>
                  <a:lnTo>
                    <a:pt x="1044232" y="5719267"/>
                  </a:lnTo>
                </a:path>
                <a:path w="2420620" h="7712709">
                  <a:moveTo>
                    <a:pt x="837869" y="5736564"/>
                  </a:moveTo>
                  <a:lnTo>
                    <a:pt x="950899" y="5736564"/>
                  </a:lnTo>
                </a:path>
                <a:path w="2420620" h="7712709">
                  <a:moveTo>
                    <a:pt x="775652" y="5753849"/>
                  </a:moveTo>
                  <a:lnTo>
                    <a:pt x="893864" y="5753849"/>
                  </a:lnTo>
                </a:path>
                <a:path w="2420620" h="7712709">
                  <a:moveTo>
                    <a:pt x="712393" y="5771146"/>
                  </a:moveTo>
                  <a:lnTo>
                    <a:pt x="913574" y="5771146"/>
                  </a:lnTo>
                </a:path>
                <a:path w="2420620" h="7712709">
                  <a:moveTo>
                    <a:pt x="565137" y="5823000"/>
                  </a:moveTo>
                  <a:lnTo>
                    <a:pt x="745578" y="5823000"/>
                  </a:lnTo>
                </a:path>
                <a:path w="2420620" h="7712709">
                  <a:moveTo>
                    <a:pt x="442772" y="5841263"/>
                  </a:moveTo>
                  <a:lnTo>
                    <a:pt x="650176" y="5841263"/>
                  </a:lnTo>
                </a:path>
                <a:path w="2420620" h="7712709">
                  <a:moveTo>
                    <a:pt x="423075" y="5858560"/>
                  </a:moveTo>
                  <a:lnTo>
                    <a:pt x="527812" y="5858560"/>
                  </a:lnTo>
                </a:path>
                <a:path w="2420620" h="7712709">
                  <a:moveTo>
                    <a:pt x="230200" y="5875845"/>
                  </a:moveTo>
                  <a:lnTo>
                    <a:pt x="472859" y="5875845"/>
                  </a:lnTo>
                </a:path>
                <a:path w="2420620" h="7712709">
                  <a:moveTo>
                    <a:pt x="185610" y="5893142"/>
                  </a:moveTo>
                  <a:lnTo>
                    <a:pt x="343242" y="5893142"/>
                  </a:lnTo>
                </a:path>
                <a:path w="2420620" h="7712709">
                  <a:moveTo>
                    <a:pt x="313156" y="5944997"/>
                  </a:moveTo>
                  <a:lnTo>
                    <a:pt x="401294" y="5944997"/>
                  </a:lnTo>
                </a:path>
                <a:path w="2420620" h="7712709">
                  <a:moveTo>
                    <a:pt x="274789" y="5962294"/>
                  </a:moveTo>
                  <a:lnTo>
                    <a:pt x="424116" y="5962294"/>
                  </a:lnTo>
                </a:path>
                <a:path w="2420620" h="7712709">
                  <a:moveTo>
                    <a:pt x="293458" y="5979579"/>
                  </a:moveTo>
                  <a:lnTo>
                    <a:pt x="413740" y="5979579"/>
                  </a:lnTo>
                </a:path>
                <a:path w="2420620" h="7712709">
                  <a:moveTo>
                    <a:pt x="343242" y="5996876"/>
                  </a:moveTo>
                  <a:lnTo>
                    <a:pt x="550633" y="5996876"/>
                  </a:lnTo>
                </a:path>
                <a:path w="2420620" h="7712709">
                  <a:moveTo>
                    <a:pt x="404418" y="6014173"/>
                  </a:moveTo>
                  <a:lnTo>
                    <a:pt x="584847" y="6014173"/>
                  </a:lnTo>
                </a:path>
                <a:path w="2420620" h="7712709">
                  <a:moveTo>
                    <a:pt x="550633" y="6066040"/>
                  </a:moveTo>
                  <a:lnTo>
                    <a:pt x="661581" y="6066040"/>
                  </a:lnTo>
                </a:path>
                <a:path w="2420620" h="7712709">
                  <a:moveTo>
                    <a:pt x="611809" y="6083325"/>
                  </a:moveTo>
                  <a:lnTo>
                    <a:pt x="696849" y="6083325"/>
                  </a:lnTo>
                </a:path>
                <a:path w="2420620" h="7712709">
                  <a:moveTo>
                    <a:pt x="611809" y="6100610"/>
                  </a:moveTo>
                  <a:lnTo>
                    <a:pt x="725881" y="6100610"/>
                  </a:lnTo>
                </a:path>
                <a:path w="2420620" h="7712709">
                  <a:moveTo>
                    <a:pt x="515366" y="6117907"/>
                  </a:moveTo>
                  <a:lnTo>
                    <a:pt x="682320" y="6117907"/>
                  </a:lnTo>
                </a:path>
                <a:path w="2420620" h="7712709">
                  <a:moveTo>
                    <a:pt x="540258" y="6135192"/>
                  </a:moveTo>
                  <a:lnTo>
                    <a:pt x="686473" y="6135192"/>
                  </a:lnTo>
                </a:path>
                <a:path w="2420620" h="7712709">
                  <a:moveTo>
                    <a:pt x="510184" y="6187071"/>
                  </a:moveTo>
                  <a:lnTo>
                    <a:pt x="649147" y="6187071"/>
                  </a:lnTo>
                </a:path>
                <a:path w="2420620" h="7712709">
                  <a:moveTo>
                    <a:pt x="478028" y="6204369"/>
                  </a:moveTo>
                  <a:lnTo>
                    <a:pt x="611809" y="6204369"/>
                  </a:lnTo>
                </a:path>
                <a:path w="2420620" h="7712709">
                  <a:moveTo>
                    <a:pt x="484251" y="6221653"/>
                  </a:moveTo>
                  <a:lnTo>
                    <a:pt x="607656" y="6221653"/>
                  </a:lnTo>
                </a:path>
                <a:path w="2420620" h="7712709">
                  <a:moveTo>
                    <a:pt x="475957" y="6239903"/>
                  </a:moveTo>
                  <a:lnTo>
                    <a:pt x="766318" y="6239903"/>
                  </a:lnTo>
                </a:path>
                <a:path w="2420620" h="7712709">
                  <a:moveTo>
                    <a:pt x="340118" y="6257188"/>
                  </a:moveTo>
                  <a:lnTo>
                    <a:pt x="529882" y="6257188"/>
                  </a:lnTo>
                </a:path>
                <a:path w="2420620" h="7712709">
                  <a:moveTo>
                    <a:pt x="314185" y="6309067"/>
                  </a:moveTo>
                  <a:lnTo>
                    <a:pt x="433451" y="6309067"/>
                  </a:lnTo>
                </a:path>
                <a:path w="2420620" h="7712709">
                  <a:moveTo>
                    <a:pt x="283083" y="6326352"/>
                  </a:moveTo>
                  <a:lnTo>
                    <a:pt x="508101" y="6326352"/>
                  </a:lnTo>
                </a:path>
                <a:path w="2420620" h="7712709">
                  <a:moveTo>
                    <a:pt x="461441" y="6343650"/>
                  </a:moveTo>
                  <a:lnTo>
                    <a:pt x="584847" y="6343650"/>
                  </a:lnTo>
                </a:path>
                <a:path w="2420620" h="7712709">
                  <a:moveTo>
                    <a:pt x="401294" y="6360934"/>
                  </a:moveTo>
                  <a:lnTo>
                    <a:pt x="607656" y="6360934"/>
                  </a:lnTo>
                </a:path>
                <a:path w="2420620" h="7712709">
                  <a:moveTo>
                    <a:pt x="421005" y="6378219"/>
                  </a:moveTo>
                  <a:lnTo>
                    <a:pt x="529882" y="6378219"/>
                  </a:lnTo>
                </a:path>
                <a:path w="2420620" h="7712709">
                  <a:moveTo>
                    <a:pt x="385749" y="6430098"/>
                  </a:moveTo>
                  <a:lnTo>
                    <a:pt x="544410" y="6430098"/>
                  </a:lnTo>
                </a:path>
                <a:path w="2420620" h="7712709">
                  <a:moveTo>
                    <a:pt x="360857" y="6447383"/>
                  </a:moveTo>
                  <a:lnTo>
                    <a:pt x="631520" y="6447383"/>
                  </a:lnTo>
                </a:path>
                <a:path w="2420620" h="7712709">
                  <a:moveTo>
                    <a:pt x="493585" y="6464681"/>
                  </a:moveTo>
                  <a:lnTo>
                    <a:pt x="636689" y="6464681"/>
                  </a:lnTo>
                </a:path>
                <a:path w="2420620" h="7712709">
                  <a:moveTo>
                    <a:pt x="463524" y="6481965"/>
                  </a:moveTo>
                  <a:lnTo>
                    <a:pt x="621144" y="6481965"/>
                  </a:lnTo>
                </a:path>
                <a:path w="2420620" h="7712709">
                  <a:moveTo>
                    <a:pt x="259232" y="6499263"/>
                  </a:moveTo>
                  <a:lnTo>
                    <a:pt x="517436" y="6499263"/>
                  </a:lnTo>
                </a:path>
                <a:path w="2420620" h="7712709">
                  <a:moveTo>
                    <a:pt x="230200" y="6551129"/>
                  </a:moveTo>
                  <a:lnTo>
                    <a:pt x="391972" y="6551129"/>
                  </a:lnTo>
                </a:path>
                <a:path w="2420620" h="7712709">
                  <a:moveTo>
                    <a:pt x="227088" y="6568414"/>
                  </a:moveTo>
                  <a:lnTo>
                    <a:pt x="418922" y="6568414"/>
                  </a:lnTo>
                </a:path>
                <a:path w="2420620" h="7712709">
                  <a:moveTo>
                    <a:pt x="43535" y="6585711"/>
                  </a:moveTo>
                  <a:lnTo>
                    <a:pt x="376415" y="6585711"/>
                  </a:lnTo>
                </a:path>
                <a:path w="2420620" h="7712709">
                  <a:moveTo>
                    <a:pt x="0" y="6602996"/>
                  </a:moveTo>
                  <a:lnTo>
                    <a:pt x="408559" y="6602996"/>
                  </a:lnTo>
                </a:path>
                <a:path w="2420620" h="7712709">
                  <a:moveTo>
                    <a:pt x="206349" y="6620294"/>
                  </a:moveTo>
                  <a:lnTo>
                    <a:pt x="425145" y="6620294"/>
                  </a:lnTo>
                </a:path>
                <a:path w="2420620" h="7712709">
                  <a:moveTo>
                    <a:pt x="309003" y="6673126"/>
                  </a:moveTo>
                  <a:lnTo>
                    <a:pt x="489445" y="6673126"/>
                  </a:lnTo>
                </a:path>
                <a:path w="2420620" h="7712709">
                  <a:moveTo>
                    <a:pt x="377444" y="6690410"/>
                  </a:moveTo>
                  <a:lnTo>
                    <a:pt x="507072" y="6690410"/>
                  </a:lnTo>
                </a:path>
                <a:path w="2420620" h="7712709">
                  <a:moveTo>
                    <a:pt x="360857" y="6707708"/>
                  </a:moveTo>
                  <a:lnTo>
                    <a:pt x="535063" y="6707708"/>
                  </a:lnTo>
                </a:path>
                <a:path w="2420620" h="7712709">
                  <a:moveTo>
                    <a:pt x="417893" y="6724992"/>
                  </a:moveTo>
                  <a:lnTo>
                    <a:pt x="685431" y="6724992"/>
                  </a:lnTo>
                </a:path>
                <a:path w="2420620" h="7712709">
                  <a:moveTo>
                    <a:pt x="580694" y="6742290"/>
                  </a:moveTo>
                  <a:lnTo>
                    <a:pt x="734174" y="6742290"/>
                  </a:lnTo>
                </a:path>
                <a:path w="2420620" h="7712709">
                  <a:moveTo>
                    <a:pt x="573430" y="6794144"/>
                  </a:moveTo>
                  <a:lnTo>
                    <a:pt x="797433" y="6794144"/>
                  </a:lnTo>
                </a:path>
                <a:path w="2420620" h="7712709">
                  <a:moveTo>
                    <a:pt x="340118" y="6811441"/>
                  </a:moveTo>
                  <a:lnTo>
                    <a:pt x="638771" y="6811441"/>
                  </a:lnTo>
                </a:path>
                <a:path w="2420620" h="7712709">
                  <a:moveTo>
                    <a:pt x="619061" y="6828739"/>
                  </a:moveTo>
                  <a:lnTo>
                    <a:pt x="750760" y="6828739"/>
                  </a:lnTo>
                </a:path>
                <a:path w="2420620" h="7712709">
                  <a:moveTo>
                    <a:pt x="664692" y="6846023"/>
                  </a:moveTo>
                  <a:lnTo>
                    <a:pt x="796391" y="6846023"/>
                  </a:lnTo>
                </a:path>
                <a:path w="2420620" h="7712709">
                  <a:moveTo>
                    <a:pt x="743508" y="6863321"/>
                  </a:moveTo>
                  <a:lnTo>
                    <a:pt x="836828" y="6863321"/>
                  </a:lnTo>
                </a:path>
                <a:path w="2420620" h="7712709">
                  <a:moveTo>
                    <a:pt x="736244" y="6915188"/>
                  </a:moveTo>
                  <a:lnTo>
                    <a:pt x="839939" y="6915188"/>
                  </a:lnTo>
                </a:path>
                <a:path w="2420620" h="7712709">
                  <a:moveTo>
                    <a:pt x="789127" y="6932485"/>
                  </a:moveTo>
                  <a:lnTo>
                    <a:pt x="907338" y="6932485"/>
                  </a:lnTo>
                </a:path>
                <a:path w="2420620" h="7712709">
                  <a:moveTo>
                    <a:pt x="866889" y="6949757"/>
                  </a:moveTo>
                  <a:lnTo>
                    <a:pt x="943648" y="6949757"/>
                  </a:lnTo>
                </a:path>
                <a:path w="2420620" h="7712709">
                  <a:moveTo>
                    <a:pt x="762165" y="6967054"/>
                  </a:moveTo>
                  <a:lnTo>
                    <a:pt x="995489" y="6967054"/>
                  </a:lnTo>
                </a:path>
                <a:path w="2420620" h="7712709">
                  <a:moveTo>
                    <a:pt x="773582" y="6984339"/>
                  </a:moveTo>
                  <a:lnTo>
                    <a:pt x="879335" y="6984339"/>
                  </a:lnTo>
                </a:path>
                <a:path w="2420620" h="7712709">
                  <a:moveTo>
                    <a:pt x="838911" y="7036219"/>
                  </a:moveTo>
                  <a:lnTo>
                    <a:pt x="1052512" y="7036219"/>
                  </a:lnTo>
                </a:path>
                <a:path w="2420620" h="7712709">
                  <a:moveTo>
                    <a:pt x="832688" y="7054481"/>
                  </a:moveTo>
                  <a:lnTo>
                    <a:pt x="982002" y="7054481"/>
                  </a:lnTo>
                </a:path>
                <a:path w="2420620" h="7712709">
                  <a:moveTo>
                    <a:pt x="924966" y="7071753"/>
                  </a:moveTo>
                  <a:lnTo>
                    <a:pt x="992378" y="7071753"/>
                  </a:lnTo>
                </a:path>
                <a:path w="2420620" h="7712709">
                  <a:moveTo>
                    <a:pt x="955052" y="7089051"/>
                  </a:moveTo>
                  <a:lnTo>
                    <a:pt x="1074293" y="7089051"/>
                  </a:lnTo>
                </a:path>
                <a:path w="2420620" h="7712709">
                  <a:moveTo>
                    <a:pt x="998601" y="7106335"/>
                  </a:moveTo>
                  <a:lnTo>
                    <a:pt x="1140663" y="7106335"/>
                  </a:lnTo>
                </a:path>
                <a:path w="2420620" h="7712709">
                  <a:moveTo>
                    <a:pt x="1102296" y="7158215"/>
                  </a:moveTo>
                  <a:lnTo>
                    <a:pt x="1244358" y="7158215"/>
                  </a:lnTo>
                </a:path>
                <a:path w="2420620" h="7712709">
                  <a:moveTo>
                    <a:pt x="1077417" y="7175512"/>
                  </a:moveTo>
                  <a:lnTo>
                    <a:pt x="1272362" y="7175512"/>
                  </a:lnTo>
                </a:path>
                <a:path w="2420620" h="7712709">
                  <a:moveTo>
                    <a:pt x="1051483" y="7192797"/>
                  </a:moveTo>
                  <a:lnTo>
                    <a:pt x="1154137" y="7192797"/>
                  </a:lnTo>
                </a:path>
                <a:path w="2420620" h="7712709">
                  <a:moveTo>
                    <a:pt x="1004824" y="7210094"/>
                  </a:moveTo>
                  <a:lnTo>
                    <a:pt x="1182141" y="7210094"/>
                  </a:lnTo>
                </a:path>
                <a:path w="2420620" h="7712709">
                  <a:moveTo>
                    <a:pt x="1108519" y="7227366"/>
                  </a:moveTo>
                  <a:lnTo>
                    <a:pt x="1209103" y="7227366"/>
                  </a:lnTo>
                </a:path>
                <a:path w="2420620" h="7712709">
                  <a:moveTo>
                    <a:pt x="1062888" y="7279246"/>
                  </a:moveTo>
                  <a:lnTo>
                    <a:pt x="1236052" y="7279246"/>
                  </a:lnTo>
                </a:path>
                <a:path w="2420620" h="7712709">
                  <a:moveTo>
                    <a:pt x="778764" y="7296531"/>
                  </a:moveTo>
                  <a:lnTo>
                    <a:pt x="1125118" y="7296531"/>
                  </a:lnTo>
                </a:path>
                <a:path w="2420620" h="7712709">
                  <a:moveTo>
                    <a:pt x="765276" y="7313828"/>
                  </a:moveTo>
                  <a:lnTo>
                    <a:pt x="865860" y="7313828"/>
                  </a:lnTo>
                </a:path>
                <a:path w="2420620" h="7712709">
                  <a:moveTo>
                    <a:pt x="754900" y="7331125"/>
                  </a:moveTo>
                  <a:lnTo>
                    <a:pt x="861720" y="7331125"/>
                  </a:lnTo>
                </a:path>
                <a:path w="2420620" h="7712709">
                  <a:moveTo>
                    <a:pt x="678167" y="7348410"/>
                  </a:moveTo>
                  <a:lnTo>
                    <a:pt x="871042" y="7348410"/>
                  </a:lnTo>
                </a:path>
                <a:path w="2420620" h="7712709">
                  <a:moveTo>
                    <a:pt x="583806" y="7400277"/>
                  </a:moveTo>
                  <a:lnTo>
                    <a:pt x="715505" y="7400277"/>
                  </a:lnTo>
                </a:path>
                <a:path w="2420620" h="7712709">
                  <a:moveTo>
                    <a:pt x="578612" y="7417561"/>
                  </a:moveTo>
                  <a:lnTo>
                    <a:pt x="738314" y="7417561"/>
                  </a:lnTo>
                </a:path>
                <a:path w="2420620" h="7712709">
                  <a:moveTo>
                    <a:pt x="705129" y="7434859"/>
                  </a:moveTo>
                  <a:lnTo>
                    <a:pt x="924966" y="7434859"/>
                  </a:lnTo>
                </a:path>
                <a:path w="2420620" h="7712709">
                  <a:moveTo>
                    <a:pt x="851344" y="7452144"/>
                  </a:moveTo>
                  <a:lnTo>
                    <a:pt x="1065999" y="7452144"/>
                  </a:lnTo>
                </a:path>
                <a:path w="2420620" h="7712709">
                  <a:moveTo>
                    <a:pt x="986155" y="7470406"/>
                  </a:moveTo>
                  <a:lnTo>
                    <a:pt x="1059776" y="7470406"/>
                  </a:lnTo>
                </a:path>
                <a:path w="2420620" h="7712709">
                  <a:moveTo>
                    <a:pt x="936371" y="7522273"/>
                  </a:moveTo>
                  <a:lnTo>
                    <a:pt x="1061859" y="7522273"/>
                  </a:lnTo>
                </a:path>
                <a:path w="2420620" h="7712709">
                  <a:moveTo>
                    <a:pt x="946746" y="7539558"/>
                  </a:moveTo>
                  <a:lnTo>
                    <a:pt x="1017257" y="7539558"/>
                  </a:lnTo>
                </a:path>
                <a:path w="2420620" h="7712709">
                  <a:moveTo>
                    <a:pt x="970597" y="7556855"/>
                  </a:moveTo>
                  <a:lnTo>
                    <a:pt x="1107490" y="7556855"/>
                  </a:lnTo>
                </a:path>
                <a:path w="2420620" h="7712709">
                  <a:moveTo>
                    <a:pt x="1074293" y="7574140"/>
                  </a:moveTo>
                  <a:lnTo>
                    <a:pt x="1169695" y="7574140"/>
                  </a:lnTo>
                </a:path>
                <a:path w="2420620" h="7712709">
                  <a:moveTo>
                    <a:pt x="1144816" y="7591437"/>
                  </a:moveTo>
                  <a:lnTo>
                    <a:pt x="1224661" y="7591437"/>
                  </a:lnTo>
                </a:path>
                <a:path w="2420620" h="7712709">
                  <a:moveTo>
                    <a:pt x="1161402" y="7643304"/>
                  </a:moveTo>
                  <a:lnTo>
                    <a:pt x="1287907" y="7643304"/>
                  </a:lnTo>
                </a:path>
                <a:path w="2420620" h="7712709">
                  <a:moveTo>
                    <a:pt x="978890" y="7660589"/>
                  </a:moveTo>
                  <a:lnTo>
                    <a:pt x="1273390" y="7660589"/>
                  </a:lnTo>
                </a:path>
                <a:path w="2420620" h="7712709">
                  <a:moveTo>
                    <a:pt x="949858" y="7677886"/>
                  </a:moveTo>
                  <a:lnTo>
                    <a:pt x="1053553" y="7677886"/>
                  </a:lnTo>
                </a:path>
                <a:path w="2420620" h="7712709">
                  <a:moveTo>
                    <a:pt x="990307" y="7695171"/>
                  </a:moveTo>
                  <a:lnTo>
                    <a:pt x="1108519" y="7695171"/>
                  </a:lnTo>
                </a:path>
                <a:path w="2420620" h="7712709">
                  <a:moveTo>
                    <a:pt x="912520" y="7712468"/>
                  </a:moveTo>
                  <a:lnTo>
                    <a:pt x="1100213" y="7712468"/>
                  </a:lnTo>
                </a:path>
              </a:pathLst>
            </a:custGeom>
            <a:ln w="3175">
              <a:solidFill>
                <a:srgbClr val="74797A"/>
              </a:solidFill>
            </a:ln>
          </p:spPr>
          <p:txBody>
            <a:bodyPr wrap="square" lIns="0" tIns="0" rIns="0" bIns="0" rtlCol="0"/>
            <a:lstStyle/>
            <a:p>
              <a:endParaRPr/>
            </a:p>
          </p:txBody>
        </p:sp>
        <p:sp>
          <p:nvSpPr>
            <p:cNvPr id="1321" name="object 329">
              <a:extLst>
                <a:ext uri="{FF2B5EF4-FFF2-40B4-BE49-F238E27FC236}">
                  <a16:creationId xmlns:a16="http://schemas.microsoft.com/office/drawing/2014/main" id="{627ED793-CD38-F07A-378F-D7CFD649B7BF}"/>
                </a:ext>
              </a:extLst>
            </p:cNvPr>
            <p:cNvSpPr/>
            <p:nvPr/>
          </p:nvSpPr>
          <p:spPr>
            <a:xfrm>
              <a:off x="4055605" y="9026689"/>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322" name="object 330">
              <a:extLst>
                <a:ext uri="{FF2B5EF4-FFF2-40B4-BE49-F238E27FC236}">
                  <a16:creationId xmlns:a16="http://schemas.microsoft.com/office/drawing/2014/main" id="{C60787A6-5A30-F15C-388B-1C1C8AE6CA88}"/>
                </a:ext>
              </a:extLst>
            </p:cNvPr>
            <p:cNvSpPr/>
            <p:nvPr/>
          </p:nvSpPr>
          <p:spPr>
            <a:xfrm>
              <a:off x="4055605" y="902668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3" name="object 331">
              <a:extLst>
                <a:ext uri="{FF2B5EF4-FFF2-40B4-BE49-F238E27FC236}">
                  <a16:creationId xmlns:a16="http://schemas.microsoft.com/office/drawing/2014/main" id="{248B63FE-4FCB-C629-B7FE-C01BBB801CDC}"/>
                </a:ext>
              </a:extLst>
            </p:cNvPr>
            <p:cNvSpPr/>
            <p:nvPr/>
          </p:nvSpPr>
          <p:spPr>
            <a:xfrm>
              <a:off x="4005808" y="900940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24" name="object 332">
              <a:extLst>
                <a:ext uri="{FF2B5EF4-FFF2-40B4-BE49-F238E27FC236}">
                  <a16:creationId xmlns:a16="http://schemas.microsoft.com/office/drawing/2014/main" id="{9A2E6D51-9D57-B506-45A6-3F591BF64C91}"/>
                </a:ext>
              </a:extLst>
            </p:cNvPr>
            <p:cNvSpPr/>
            <p:nvPr/>
          </p:nvSpPr>
          <p:spPr>
            <a:xfrm>
              <a:off x="4005821" y="900939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5" name="object 333">
              <a:extLst>
                <a:ext uri="{FF2B5EF4-FFF2-40B4-BE49-F238E27FC236}">
                  <a16:creationId xmlns:a16="http://schemas.microsoft.com/office/drawing/2014/main" id="{AC97FAD3-B544-4B05-733E-5A0DA75C05D9}"/>
                </a:ext>
              </a:extLst>
            </p:cNvPr>
            <p:cNvSpPr/>
            <p:nvPr/>
          </p:nvSpPr>
          <p:spPr>
            <a:xfrm>
              <a:off x="3990263" y="899210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26" name="object 334">
              <a:extLst>
                <a:ext uri="{FF2B5EF4-FFF2-40B4-BE49-F238E27FC236}">
                  <a16:creationId xmlns:a16="http://schemas.microsoft.com/office/drawing/2014/main" id="{4F9394A8-D6FF-DA18-8949-5DFC7EF8F463}"/>
                </a:ext>
              </a:extLst>
            </p:cNvPr>
            <p:cNvSpPr/>
            <p:nvPr/>
          </p:nvSpPr>
          <p:spPr>
            <a:xfrm>
              <a:off x="3990276" y="899210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7" name="object 335">
              <a:extLst>
                <a:ext uri="{FF2B5EF4-FFF2-40B4-BE49-F238E27FC236}">
                  <a16:creationId xmlns:a16="http://schemas.microsoft.com/office/drawing/2014/main" id="{75CE875D-68BD-270D-F3C2-85A25977F052}"/>
                </a:ext>
              </a:extLst>
            </p:cNvPr>
            <p:cNvSpPr/>
            <p:nvPr/>
          </p:nvSpPr>
          <p:spPr>
            <a:xfrm>
              <a:off x="4225658" y="8974823"/>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328" name="object 336">
              <a:extLst>
                <a:ext uri="{FF2B5EF4-FFF2-40B4-BE49-F238E27FC236}">
                  <a16:creationId xmlns:a16="http://schemas.microsoft.com/office/drawing/2014/main" id="{74D5B5E9-36BB-CD85-F760-0F3E8E60C0CC}"/>
                </a:ext>
              </a:extLst>
            </p:cNvPr>
            <p:cNvSpPr/>
            <p:nvPr/>
          </p:nvSpPr>
          <p:spPr>
            <a:xfrm>
              <a:off x="4225658" y="897480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9" name="object 337">
              <a:extLst>
                <a:ext uri="{FF2B5EF4-FFF2-40B4-BE49-F238E27FC236}">
                  <a16:creationId xmlns:a16="http://schemas.microsoft.com/office/drawing/2014/main" id="{E9DC029A-6BDD-71EA-069D-9A21687DE2C3}"/>
                </a:ext>
              </a:extLst>
            </p:cNvPr>
            <p:cNvSpPr/>
            <p:nvPr/>
          </p:nvSpPr>
          <p:spPr>
            <a:xfrm>
              <a:off x="4175886" y="895752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30" name="object 338">
              <a:extLst>
                <a:ext uri="{FF2B5EF4-FFF2-40B4-BE49-F238E27FC236}">
                  <a16:creationId xmlns:a16="http://schemas.microsoft.com/office/drawing/2014/main" id="{5374B2B4-A2E8-F5D5-FAB8-01D5985BBF7E}"/>
                </a:ext>
              </a:extLst>
            </p:cNvPr>
            <p:cNvSpPr/>
            <p:nvPr/>
          </p:nvSpPr>
          <p:spPr>
            <a:xfrm>
              <a:off x="4175886" y="895752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1" name="object 339">
              <a:extLst>
                <a:ext uri="{FF2B5EF4-FFF2-40B4-BE49-F238E27FC236}">
                  <a16:creationId xmlns:a16="http://schemas.microsoft.com/office/drawing/2014/main" id="{FBD43885-458D-8BEA-3381-602F4836B309}"/>
                </a:ext>
              </a:extLst>
            </p:cNvPr>
            <p:cNvSpPr/>
            <p:nvPr/>
          </p:nvSpPr>
          <p:spPr>
            <a:xfrm>
              <a:off x="4150995" y="890565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32" name="object 340">
              <a:extLst>
                <a:ext uri="{FF2B5EF4-FFF2-40B4-BE49-F238E27FC236}">
                  <a16:creationId xmlns:a16="http://schemas.microsoft.com/office/drawing/2014/main" id="{243A491E-ECC1-F5D5-21E3-D22FD9BC9444}"/>
                </a:ext>
              </a:extLst>
            </p:cNvPr>
            <p:cNvSpPr/>
            <p:nvPr/>
          </p:nvSpPr>
          <p:spPr>
            <a:xfrm>
              <a:off x="4150995" y="890564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3" name="object 341">
              <a:extLst>
                <a:ext uri="{FF2B5EF4-FFF2-40B4-BE49-F238E27FC236}">
                  <a16:creationId xmlns:a16="http://schemas.microsoft.com/office/drawing/2014/main" id="{732952F0-F377-64AC-4FFF-23F589389ACE}"/>
                </a:ext>
              </a:extLst>
            </p:cNvPr>
            <p:cNvSpPr/>
            <p:nvPr/>
          </p:nvSpPr>
          <p:spPr>
            <a:xfrm>
              <a:off x="4074261" y="888837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34" name="object 342">
              <a:extLst>
                <a:ext uri="{FF2B5EF4-FFF2-40B4-BE49-F238E27FC236}">
                  <a16:creationId xmlns:a16="http://schemas.microsoft.com/office/drawing/2014/main" id="{505839DD-65CA-DD45-60DA-FC220CCAC257}"/>
                </a:ext>
              </a:extLst>
            </p:cNvPr>
            <p:cNvSpPr/>
            <p:nvPr/>
          </p:nvSpPr>
          <p:spPr>
            <a:xfrm>
              <a:off x="4074261" y="888836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5" name="object 343">
              <a:extLst>
                <a:ext uri="{FF2B5EF4-FFF2-40B4-BE49-F238E27FC236}">
                  <a16:creationId xmlns:a16="http://schemas.microsoft.com/office/drawing/2014/main" id="{30318796-25AE-D9E1-FB7B-572797EF9052}"/>
                </a:ext>
              </a:extLst>
            </p:cNvPr>
            <p:cNvSpPr/>
            <p:nvPr/>
          </p:nvSpPr>
          <p:spPr>
            <a:xfrm>
              <a:off x="3968495" y="8871089"/>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336" name="object 344">
              <a:extLst>
                <a:ext uri="{FF2B5EF4-FFF2-40B4-BE49-F238E27FC236}">
                  <a16:creationId xmlns:a16="http://schemas.microsoft.com/office/drawing/2014/main" id="{E17AE318-A7BE-DF4E-B980-29912CEFE01B}"/>
                </a:ext>
              </a:extLst>
            </p:cNvPr>
            <p:cNvSpPr/>
            <p:nvPr/>
          </p:nvSpPr>
          <p:spPr>
            <a:xfrm>
              <a:off x="3968495" y="887106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7" name="object 345">
              <a:extLst>
                <a:ext uri="{FF2B5EF4-FFF2-40B4-BE49-F238E27FC236}">
                  <a16:creationId xmlns:a16="http://schemas.microsoft.com/office/drawing/2014/main" id="{47C9D009-E978-38E6-420C-89EA5A776F11}"/>
                </a:ext>
              </a:extLst>
            </p:cNvPr>
            <p:cNvSpPr/>
            <p:nvPr/>
          </p:nvSpPr>
          <p:spPr>
            <a:xfrm>
              <a:off x="3978859" y="8853779"/>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38" name="object 346">
              <a:extLst>
                <a:ext uri="{FF2B5EF4-FFF2-40B4-BE49-F238E27FC236}">
                  <a16:creationId xmlns:a16="http://schemas.microsoft.com/office/drawing/2014/main" id="{7B200738-840D-D03F-A362-1366C69A8C1F}"/>
                </a:ext>
              </a:extLst>
            </p:cNvPr>
            <p:cNvSpPr/>
            <p:nvPr/>
          </p:nvSpPr>
          <p:spPr>
            <a:xfrm>
              <a:off x="3978859" y="885378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9" name="object 347">
              <a:extLst>
                <a:ext uri="{FF2B5EF4-FFF2-40B4-BE49-F238E27FC236}">
                  <a16:creationId xmlns:a16="http://schemas.microsoft.com/office/drawing/2014/main" id="{E05A45F8-ED20-1376-6F46-081F5CE81FDC}"/>
                </a:ext>
              </a:extLst>
            </p:cNvPr>
            <p:cNvSpPr/>
            <p:nvPr/>
          </p:nvSpPr>
          <p:spPr>
            <a:xfrm>
              <a:off x="4022420" y="8836507"/>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0" name="object 348">
              <a:extLst>
                <a:ext uri="{FF2B5EF4-FFF2-40B4-BE49-F238E27FC236}">
                  <a16:creationId xmlns:a16="http://schemas.microsoft.com/office/drawing/2014/main" id="{CE824E52-7B70-40F0-45C6-84B177FC1744}"/>
                </a:ext>
              </a:extLst>
            </p:cNvPr>
            <p:cNvSpPr/>
            <p:nvPr/>
          </p:nvSpPr>
          <p:spPr>
            <a:xfrm>
              <a:off x="4022407" y="88364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1" name="object 349">
              <a:extLst>
                <a:ext uri="{FF2B5EF4-FFF2-40B4-BE49-F238E27FC236}">
                  <a16:creationId xmlns:a16="http://schemas.microsoft.com/office/drawing/2014/main" id="{5EF9406E-0B60-2CF3-AB84-1281A03064E1}"/>
                </a:ext>
              </a:extLst>
            </p:cNvPr>
            <p:cNvSpPr/>
            <p:nvPr/>
          </p:nvSpPr>
          <p:spPr>
            <a:xfrm>
              <a:off x="4008932" y="878461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2" name="object 350">
              <a:extLst>
                <a:ext uri="{FF2B5EF4-FFF2-40B4-BE49-F238E27FC236}">
                  <a16:creationId xmlns:a16="http://schemas.microsoft.com/office/drawing/2014/main" id="{B75A29A0-3009-EFCA-A538-172C6C3B2C78}"/>
                </a:ext>
              </a:extLst>
            </p:cNvPr>
            <p:cNvSpPr/>
            <p:nvPr/>
          </p:nvSpPr>
          <p:spPr>
            <a:xfrm>
              <a:off x="4008932" y="878461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3" name="object 351">
              <a:extLst>
                <a:ext uri="{FF2B5EF4-FFF2-40B4-BE49-F238E27FC236}">
                  <a16:creationId xmlns:a16="http://schemas.microsoft.com/office/drawing/2014/main" id="{093EA35A-6EF3-50D9-FB4F-4186E0C4E724}"/>
                </a:ext>
              </a:extLst>
            </p:cNvPr>
            <p:cNvSpPr/>
            <p:nvPr/>
          </p:nvSpPr>
          <p:spPr>
            <a:xfrm>
              <a:off x="3908348" y="8766365"/>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44" name="object 352">
              <a:extLst>
                <a:ext uri="{FF2B5EF4-FFF2-40B4-BE49-F238E27FC236}">
                  <a16:creationId xmlns:a16="http://schemas.microsoft.com/office/drawing/2014/main" id="{7CB44912-2F17-89E2-D0CB-E56CE01E1059}"/>
                </a:ext>
              </a:extLst>
            </p:cNvPr>
            <p:cNvSpPr/>
            <p:nvPr/>
          </p:nvSpPr>
          <p:spPr>
            <a:xfrm>
              <a:off x="3908348" y="876636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5" name="object 353">
              <a:extLst>
                <a:ext uri="{FF2B5EF4-FFF2-40B4-BE49-F238E27FC236}">
                  <a16:creationId xmlns:a16="http://schemas.microsoft.com/office/drawing/2014/main" id="{18D0ECA3-D714-17BE-EA7C-5218B95DB052}"/>
                </a:ext>
              </a:extLst>
            </p:cNvPr>
            <p:cNvSpPr/>
            <p:nvPr/>
          </p:nvSpPr>
          <p:spPr>
            <a:xfrm>
              <a:off x="3710279" y="8749081"/>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6" name="object 354">
              <a:extLst>
                <a:ext uri="{FF2B5EF4-FFF2-40B4-BE49-F238E27FC236}">
                  <a16:creationId xmlns:a16="http://schemas.microsoft.com/office/drawing/2014/main" id="{754F9D0D-36E8-283F-2BDE-2F83EF442FC1}"/>
                </a:ext>
              </a:extLst>
            </p:cNvPr>
            <p:cNvSpPr/>
            <p:nvPr/>
          </p:nvSpPr>
          <p:spPr>
            <a:xfrm>
              <a:off x="3710292" y="874906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7" name="object 355">
              <a:extLst>
                <a:ext uri="{FF2B5EF4-FFF2-40B4-BE49-F238E27FC236}">
                  <a16:creationId xmlns:a16="http://schemas.microsoft.com/office/drawing/2014/main" id="{F5DC91C3-D238-9E50-711C-BD7B05F889B1}"/>
                </a:ext>
              </a:extLst>
            </p:cNvPr>
            <p:cNvSpPr/>
            <p:nvPr/>
          </p:nvSpPr>
          <p:spPr>
            <a:xfrm>
              <a:off x="3580663" y="873179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48" name="object 356">
              <a:extLst>
                <a:ext uri="{FF2B5EF4-FFF2-40B4-BE49-F238E27FC236}">
                  <a16:creationId xmlns:a16="http://schemas.microsoft.com/office/drawing/2014/main" id="{54650E80-7C1B-6568-C6DC-6D9CE29E186B}"/>
                </a:ext>
              </a:extLst>
            </p:cNvPr>
            <p:cNvSpPr/>
            <p:nvPr/>
          </p:nvSpPr>
          <p:spPr>
            <a:xfrm>
              <a:off x="3580663" y="873178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9" name="object 357">
              <a:extLst>
                <a:ext uri="{FF2B5EF4-FFF2-40B4-BE49-F238E27FC236}">
                  <a16:creationId xmlns:a16="http://schemas.microsoft.com/office/drawing/2014/main" id="{6B48259C-84DB-1B0E-7DCD-B48909F04183}"/>
                </a:ext>
              </a:extLst>
            </p:cNvPr>
            <p:cNvSpPr/>
            <p:nvPr/>
          </p:nvSpPr>
          <p:spPr>
            <a:xfrm>
              <a:off x="3678135" y="8714511"/>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50" name="object 358">
              <a:extLst>
                <a:ext uri="{FF2B5EF4-FFF2-40B4-BE49-F238E27FC236}">
                  <a16:creationId xmlns:a16="http://schemas.microsoft.com/office/drawing/2014/main" id="{B37E9369-58EE-1576-EC8C-CA44E845D20F}"/>
                </a:ext>
              </a:extLst>
            </p:cNvPr>
            <p:cNvSpPr/>
            <p:nvPr/>
          </p:nvSpPr>
          <p:spPr>
            <a:xfrm>
              <a:off x="3678148" y="871449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1" name="object 359">
              <a:extLst>
                <a:ext uri="{FF2B5EF4-FFF2-40B4-BE49-F238E27FC236}">
                  <a16:creationId xmlns:a16="http://schemas.microsoft.com/office/drawing/2014/main" id="{5185B1A6-355D-0267-7D99-2CA7F7802661}"/>
                </a:ext>
              </a:extLst>
            </p:cNvPr>
            <p:cNvSpPr/>
            <p:nvPr/>
          </p:nvSpPr>
          <p:spPr>
            <a:xfrm>
              <a:off x="3820198" y="8662644"/>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52" name="object 360">
              <a:extLst>
                <a:ext uri="{FF2B5EF4-FFF2-40B4-BE49-F238E27FC236}">
                  <a16:creationId xmlns:a16="http://schemas.microsoft.com/office/drawing/2014/main" id="{794D2EDF-9E1F-DA20-4DFA-1790AB332100}"/>
                </a:ext>
              </a:extLst>
            </p:cNvPr>
            <p:cNvSpPr/>
            <p:nvPr/>
          </p:nvSpPr>
          <p:spPr>
            <a:xfrm>
              <a:off x="3820210" y="866261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3" name="object 361">
              <a:extLst>
                <a:ext uri="{FF2B5EF4-FFF2-40B4-BE49-F238E27FC236}">
                  <a16:creationId xmlns:a16="http://schemas.microsoft.com/office/drawing/2014/main" id="{E98E7FB3-7A99-FA68-2C3B-4FA43946E865}"/>
                </a:ext>
              </a:extLst>
            </p:cNvPr>
            <p:cNvSpPr/>
            <p:nvPr/>
          </p:nvSpPr>
          <p:spPr>
            <a:xfrm>
              <a:off x="3803611" y="864534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54" name="object 362">
              <a:extLst>
                <a:ext uri="{FF2B5EF4-FFF2-40B4-BE49-F238E27FC236}">
                  <a16:creationId xmlns:a16="http://schemas.microsoft.com/office/drawing/2014/main" id="{DF962F9A-E47C-6239-E6F8-7A0E8972FA62}"/>
                </a:ext>
              </a:extLst>
            </p:cNvPr>
            <p:cNvSpPr/>
            <p:nvPr/>
          </p:nvSpPr>
          <p:spPr>
            <a:xfrm>
              <a:off x="3803611" y="86453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5" name="object 363">
              <a:extLst>
                <a:ext uri="{FF2B5EF4-FFF2-40B4-BE49-F238E27FC236}">
                  <a16:creationId xmlns:a16="http://schemas.microsoft.com/office/drawing/2014/main" id="{E98DA581-79EF-0EC2-11F7-10DD46072B72}"/>
                </a:ext>
              </a:extLst>
            </p:cNvPr>
            <p:cNvSpPr/>
            <p:nvPr/>
          </p:nvSpPr>
          <p:spPr>
            <a:xfrm>
              <a:off x="3813987" y="862804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56" name="object 364">
              <a:extLst>
                <a:ext uri="{FF2B5EF4-FFF2-40B4-BE49-F238E27FC236}">
                  <a16:creationId xmlns:a16="http://schemas.microsoft.com/office/drawing/2014/main" id="{4E4757E4-3E22-6E01-7F01-F8F118315C0E}"/>
                </a:ext>
              </a:extLst>
            </p:cNvPr>
            <p:cNvSpPr/>
            <p:nvPr/>
          </p:nvSpPr>
          <p:spPr>
            <a:xfrm>
              <a:off x="3813987" y="862803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7" name="object 365">
              <a:extLst>
                <a:ext uri="{FF2B5EF4-FFF2-40B4-BE49-F238E27FC236}">
                  <a16:creationId xmlns:a16="http://schemas.microsoft.com/office/drawing/2014/main" id="{508DCDEC-B8F3-328E-E991-62929730EFD5}"/>
                </a:ext>
              </a:extLst>
            </p:cNvPr>
            <p:cNvSpPr/>
            <p:nvPr/>
          </p:nvSpPr>
          <p:spPr>
            <a:xfrm>
              <a:off x="4114711" y="8610764"/>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58" name="object 366">
              <a:extLst>
                <a:ext uri="{FF2B5EF4-FFF2-40B4-BE49-F238E27FC236}">
                  <a16:creationId xmlns:a16="http://schemas.microsoft.com/office/drawing/2014/main" id="{DD21C3BC-1AE6-C19B-FC99-15F855143FA6}"/>
                </a:ext>
              </a:extLst>
            </p:cNvPr>
            <p:cNvSpPr/>
            <p:nvPr/>
          </p:nvSpPr>
          <p:spPr>
            <a:xfrm>
              <a:off x="4114711" y="861075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9" name="object 367">
              <a:extLst>
                <a:ext uri="{FF2B5EF4-FFF2-40B4-BE49-F238E27FC236}">
                  <a16:creationId xmlns:a16="http://schemas.microsoft.com/office/drawing/2014/main" id="{7CCE06FE-555C-3B89-A57D-317B3ABACE4E}"/>
                </a:ext>
              </a:extLst>
            </p:cNvPr>
            <p:cNvSpPr/>
            <p:nvPr/>
          </p:nvSpPr>
          <p:spPr>
            <a:xfrm>
              <a:off x="4148924" y="8593480"/>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60" name="object 368">
              <a:extLst>
                <a:ext uri="{FF2B5EF4-FFF2-40B4-BE49-F238E27FC236}">
                  <a16:creationId xmlns:a16="http://schemas.microsoft.com/office/drawing/2014/main" id="{6E33CE01-42AF-4DA5-31EC-68BD322D7C17}"/>
                </a:ext>
              </a:extLst>
            </p:cNvPr>
            <p:cNvSpPr/>
            <p:nvPr/>
          </p:nvSpPr>
          <p:spPr>
            <a:xfrm>
              <a:off x="4148924" y="859345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1" name="object 369">
              <a:extLst>
                <a:ext uri="{FF2B5EF4-FFF2-40B4-BE49-F238E27FC236}">
                  <a16:creationId xmlns:a16="http://schemas.microsoft.com/office/drawing/2014/main" id="{B2290521-3C4A-A582-ED96-2EC0515FEC55}"/>
                </a:ext>
              </a:extLst>
            </p:cNvPr>
            <p:cNvSpPr/>
            <p:nvPr/>
          </p:nvSpPr>
          <p:spPr>
            <a:xfrm>
              <a:off x="4164469" y="8541600"/>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62" name="object 370">
              <a:extLst>
                <a:ext uri="{FF2B5EF4-FFF2-40B4-BE49-F238E27FC236}">
                  <a16:creationId xmlns:a16="http://schemas.microsoft.com/office/drawing/2014/main" id="{85CA9DAB-31DB-AAE7-82B0-5474A6F42E79}"/>
                </a:ext>
              </a:extLst>
            </p:cNvPr>
            <p:cNvSpPr/>
            <p:nvPr/>
          </p:nvSpPr>
          <p:spPr>
            <a:xfrm>
              <a:off x="4164469" y="854160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3" name="object 371">
              <a:extLst>
                <a:ext uri="{FF2B5EF4-FFF2-40B4-BE49-F238E27FC236}">
                  <a16:creationId xmlns:a16="http://schemas.microsoft.com/office/drawing/2014/main" id="{5302EF2C-AB2F-D5D0-226B-791DC81BF185}"/>
                </a:ext>
              </a:extLst>
            </p:cNvPr>
            <p:cNvSpPr/>
            <p:nvPr/>
          </p:nvSpPr>
          <p:spPr>
            <a:xfrm>
              <a:off x="4103306" y="852430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64" name="object 372">
              <a:extLst>
                <a:ext uri="{FF2B5EF4-FFF2-40B4-BE49-F238E27FC236}">
                  <a16:creationId xmlns:a16="http://schemas.microsoft.com/office/drawing/2014/main" id="{6CC88535-3B8F-87F0-58EB-2EAD3D47E0C3}"/>
                </a:ext>
              </a:extLst>
            </p:cNvPr>
            <p:cNvSpPr/>
            <p:nvPr/>
          </p:nvSpPr>
          <p:spPr>
            <a:xfrm>
              <a:off x="4103293" y="852430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5" name="object 373">
              <a:extLst>
                <a:ext uri="{FF2B5EF4-FFF2-40B4-BE49-F238E27FC236}">
                  <a16:creationId xmlns:a16="http://schemas.microsoft.com/office/drawing/2014/main" id="{9BD9A2BF-BC4F-E301-15B3-F8DC1BA8D643}"/>
                </a:ext>
              </a:extLst>
            </p:cNvPr>
            <p:cNvSpPr/>
            <p:nvPr/>
          </p:nvSpPr>
          <p:spPr>
            <a:xfrm>
              <a:off x="4072191" y="850701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66" name="object 374">
              <a:extLst>
                <a:ext uri="{FF2B5EF4-FFF2-40B4-BE49-F238E27FC236}">
                  <a16:creationId xmlns:a16="http://schemas.microsoft.com/office/drawing/2014/main" id="{959710AA-5817-0FC9-6B35-17794907CD94}"/>
                </a:ext>
              </a:extLst>
            </p:cNvPr>
            <p:cNvSpPr/>
            <p:nvPr/>
          </p:nvSpPr>
          <p:spPr>
            <a:xfrm>
              <a:off x="4072191" y="850700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7" name="object 375">
              <a:extLst>
                <a:ext uri="{FF2B5EF4-FFF2-40B4-BE49-F238E27FC236}">
                  <a16:creationId xmlns:a16="http://schemas.microsoft.com/office/drawing/2014/main" id="{C908E62F-189C-D903-F1C1-F403F6758D08}"/>
                </a:ext>
              </a:extLst>
            </p:cNvPr>
            <p:cNvSpPr/>
            <p:nvPr/>
          </p:nvSpPr>
          <p:spPr>
            <a:xfrm>
              <a:off x="4176928" y="8489721"/>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368" name="object 376">
              <a:extLst>
                <a:ext uri="{FF2B5EF4-FFF2-40B4-BE49-F238E27FC236}">
                  <a16:creationId xmlns:a16="http://schemas.microsoft.com/office/drawing/2014/main" id="{7071BD3A-F334-92A1-2D03-58EED78303E1}"/>
                </a:ext>
              </a:extLst>
            </p:cNvPr>
            <p:cNvSpPr/>
            <p:nvPr/>
          </p:nvSpPr>
          <p:spPr>
            <a:xfrm>
              <a:off x="4176915" y="848972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9" name="object 377">
              <a:extLst>
                <a:ext uri="{FF2B5EF4-FFF2-40B4-BE49-F238E27FC236}">
                  <a16:creationId xmlns:a16="http://schemas.microsoft.com/office/drawing/2014/main" id="{0618AE4F-AF47-DA04-E216-836DF3D806F0}"/>
                </a:ext>
              </a:extLst>
            </p:cNvPr>
            <p:cNvSpPr/>
            <p:nvPr/>
          </p:nvSpPr>
          <p:spPr>
            <a:xfrm>
              <a:off x="4137520" y="8472449"/>
              <a:ext cx="5715" cy="12065"/>
            </a:xfrm>
            <a:custGeom>
              <a:avLst/>
              <a:gdLst/>
              <a:ahLst/>
              <a:cxnLst/>
              <a:rect l="l" t="t" r="r" b="b"/>
              <a:pathLst>
                <a:path w="5714" h="12065">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370" name="object 378">
              <a:extLst>
                <a:ext uri="{FF2B5EF4-FFF2-40B4-BE49-F238E27FC236}">
                  <a16:creationId xmlns:a16="http://schemas.microsoft.com/office/drawing/2014/main" id="{2D7E0A4F-6A60-0A53-55D9-014457927225}"/>
                </a:ext>
              </a:extLst>
            </p:cNvPr>
            <p:cNvSpPr/>
            <p:nvPr/>
          </p:nvSpPr>
          <p:spPr>
            <a:xfrm>
              <a:off x="4137520" y="847242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1" name="object 379">
              <a:extLst>
                <a:ext uri="{FF2B5EF4-FFF2-40B4-BE49-F238E27FC236}">
                  <a16:creationId xmlns:a16="http://schemas.microsoft.com/office/drawing/2014/main" id="{694328CE-7F5E-5ABC-BEDC-63A9086ACD95}"/>
                </a:ext>
              </a:extLst>
            </p:cNvPr>
            <p:cNvSpPr/>
            <p:nvPr/>
          </p:nvSpPr>
          <p:spPr>
            <a:xfrm>
              <a:off x="3999598" y="842055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72" name="object 380">
              <a:extLst>
                <a:ext uri="{FF2B5EF4-FFF2-40B4-BE49-F238E27FC236}">
                  <a16:creationId xmlns:a16="http://schemas.microsoft.com/office/drawing/2014/main" id="{33A9708F-97A0-7C53-3802-3448A3593487}"/>
                </a:ext>
              </a:extLst>
            </p:cNvPr>
            <p:cNvSpPr/>
            <p:nvPr/>
          </p:nvSpPr>
          <p:spPr>
            <a:xfrm>
              <a:off x="3999598" y="842055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3" name="object 381">
              <a:extLst>
                <a:ext uri="{FF2B5EF4-FFF2-40B4-BE49-F238E27FC236}">
                  <a16:creationId xmlns:a16="http://schemas.microsoft.com/office/drawing/2014/main" id="{B9E308C6-960E-1AE5-E464-F900BE4453BC}"/>
                </a:ext>
              </a:extLst>
            </p:cNvPr>
            <p:cNvSpPr/>
            <p:nvPr/>
          </p:nvSpPr>
          <p:spPr>
            <a:xfrm>
              <a:off x="3957104" y="8403285"/>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374" name="object 382">
              <a:extLst>
                <a:ext uri="{FF2B5EF4-FFF2-40B4-BE49-F238E27FC236}">
                  <a16:creationId xmlns:a16="http://schemas.microsoft.com/office/drawing/2014/main" id="{07931018-C521-8FEB-F04D-487B30119748}"/>
                </a:ext>
              </a:extLst>
            </p:cNvPr>
            <p:cNvSpPr/>
            <p:nvPr/>
          </p:nvSpPr>
          <p:spPr>
            <a:xfrm>
              <a:off x="3957078" y="840327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5" name="object 383">
              <a:extLst>
                <a:ext uri="{FF2B5EF4-FFF2-40B4-BE49-F238E27FC236}">
                  <a16:creationId xmlns:a16="http://schemas.microsoft.com/office/drawing/2014/main" id="{8459AF16-56BE-C572-B6F4-19C2CF1FA540}"/>
                </a:ext>
              </a:extLst>
            </p:cNvPr>
            <p:cNvSpPr/>
            <p:nvPr/>
          </p:nvSpPr>
          <p:spPr>
            <a:xfrm>
              <a:off x="3930129" y="838598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76" name="object 384">
              <a:extLst>
                <a:ext uri="{FF2B5EF4-FFF2-40B4-BE49-F238E27FC236}">
                  <a16:creationId xmlns:a16="http://schemas.microsoft.com/office/drawing/2014/main" id="{91C2B767-811D-F535-C9C7-F81B3BA0DD15}"/>
                </a:ext>
              </a:extLst>
            </p:cNvPr>
            <p:cNvSpPr/>
            <p:nvPr/>
          </p:nvSpPr>
          <p:spPr>
            <a:xfrm>
              <a:off x="3930116" y="838598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7" name="object 385">
              <a:extLst>
                <a:ext uri="{FF2B5EF4-FFF2-40B4-BE49-F238E27FC236}">
                  <a16:creationId xmlns:a16="http://schemas.microsoft.com/office/drawing/2014/main" id="{4967D55B-8527-4668-200B-1397D053F06D}"/>
                </a:ext>
              </a:extLst>
            </p:cNvPr>
            <p:cNvSpPr/>
            <p:nvPr/>
          </p:nvSpPr>
          <p:spPr>
            <a:xfrm>
              <a:off x="3883469" y="8368702"/>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378" name="object 386">
              <a:extLst>
                <a:ext uri="{FF2B5EF4-FFF2-40B4-BE49-F238E27FC236}">
                  <a16:creationId xmlns:a16="http://schemas.microsoft.com/office/drawing/2014/main" id="{736B5337-BD91-9B78-517B-78A805D63CC8}"/>
                </a:ext>
              </a:extLst>
            </p:cNvPr>
            <p:cNvSpPr/>
            <p:nvPr/>
          </p:nvSpPr>
          <p:spPr>
            <a:xfrm>
              <a:off x="3883456" y="836869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9" name="object 387">
              <a:extLst>
                <a:ext uri="{FF2B5EF4-FFF2-40B4-BE49-F238E27FC236}">
                  <a16:creationId xmlns:a16="http://schemas.microsoft.com/office/drawing/2014/main" id="{0D35B3E7-D0BF-B45E-95C3-0796854D0EFD}"/>
                </a:ext>
              </a:extLst>
            </p:cNvPr>
            <p:cNvSpPr/>
            <p:nvPr/>
          </p:nvSpPr>
          <p:spPr>
            <a:xfrm>
              <a:off x="3861676" y="835042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0" name="object 388">
              <a:extLst>
                <a:ext uri="{FF2B5EF4-FFF2-40B4-BE49-F238E27FC236}">
                  <a16:creationId xmlns:a16="http://schemas.microsoft.com/office/drawing/2014/main" id="{7E28F9A4-074B-D2B4-C35E-79EAC459B937}"/>
                </a:ext>
              </a:extLst>
            </p:cNvPr>
            <p:cNvSpPr/>
            <p:nvPr/>
          </p:nvSpPr>
          <p:spPr>
            <a:xfrm>
              <a:off x="3861689" y="835044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1" name="object 389">
              <a:extLst>
                <a:ext uri="{FF2B5EF4-FFF2-40B4-BE49-F238E27FC236}">
                  <a16:creationId xmlns:a16="http://schemas.microsoft.com/office/drawing/2014/main" id="{202570DB-FE61-F294-9757-1744F6E55FE5}"/>
                </a:ext>
              </a:extLst>
            </p:cNvPr>
            <p:cNvSpPr/>
            <p:nvPr/>
          </p:nvSpPr>
          <p:spPr>
            <a:xfrm>
              <a:off x="3808793" y="829857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2" name="object 390">
              <a:extLst>
                <a:ext uri="{FF2B5EF4-FFF2-40B4-BE49-F238E27FC236}">
                  <a16:creationId xmlns:a16="http://schemas.microsoft.com/office/drawing/2014/main" id="{DE6A6CA2-82E5-D0C2-EA5B-662F0A1155C0}"/>
                </a:ext>
              </a:extLst>
            </p:cNvPr>
            <p:cNvSpPr/>
            <p:nvPr/>
          </p:nvSpPr>
          <p:spPr>
            <a:xfrm>
              <a:off x="3808806" y="82985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3" name="object 391">
              <a:extLst>
                <a:ext uri="{FF2B5EF4-FFF2-40B4-BE49-F238E27FC236}">
                  <a16:creationId xmlns:a16="http://schemas.microsoft.com/office/drawing/2014/main" id="{91DB6A6D-9F0A-71EA-0418-F0E0FB149696}"/>
                </a:ext>
              </a:extLst>
            </p:cNvPr>
            <p:cNvSpPr/>
            <p:nvPr/>
          </p:nvSpPr>
          <p:spPr>
            <a:xfrm>
              <a:off x="3931170" y="828127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84" name="object 392">
              <a:extLst>
                <a:ext uri="{FF2B5EF4-FFF2-40B4-BE49-F238E27FC236}">
                  <a16:creationId xmlns:a16="http://schemas.microsoft.com/office/drawing/2014/main" id="{30A3C8A9-EDA0-9657-71C9-9DC8189ECFFB}"/>
                </a:ext>
              </a:extLst>
            </p:cNvPr>
            <p:cNvSpPr/>
            <p:nvPr/>
          </p:nvSpPr>
          <p:spPr>
            <a:xfrm>
              <a:off x="3931170" y="828127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5" name="object 393">
              <a:extLst>
                <a:ext uri="{FF2B5EF4-FFF2-40B4-BE49-F238E27FC236}">
                  <a16:creationId xmlns:a16="http://schemas.microsoft.com/office/drawing/2014/main" id="{FF1A86DA-8BFA-2187-0DBD-8403A14D92D2}"/>
                </a:ext>
              </a:extLst>
            </p:cNvPr>
            <p:cNvSpPr/>
            <p:nvPr/>
          </p:nvSpPr>
          <p:spPr>
            <a:xfrm>
              <a:off x="3867911" y="8263991"/>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86" name="object 394">
              <a:extLst>
                <a:ext uri="{FF2B5EF4-FFF2-40B4-BE49-F238E27FC236}">
                  <a16:creationId xmlns:a16="http://schemas.microsoft.com/office/drawing/2014/main" id="{990072C6-9229-2084-21F2-B7E4C65E12FA}"/>
                </a:ext>
              </a:extLst>
            </p:cNvPr>
            <p:cNvSpPr/>
            <p:nvPr/>
          </p:nvSpPr>
          <p:spPr>
            <a:xfrm>
              <a:off x="3867911" y="826399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7" name="object 395">
              <a:extLst>
                <a:ext uri="{FF2B5EF4-FFF2-40B4-BE49-F238E27FC236}">
                  <a16:creationId xmlns:a16="http://schemas.microsoft.com/office/drawing/2014/main" id="{B677A43A-980C-82F6-E2B9-C61192B68505}"/>
                </a:ext>
              </a:extLst>
            </p:cNvPr>
            <p:cNvSpPr/>
            <p:nvPr/>
          </p:nvSpPr>
          <p:spPr>
            <a:xfrm>
              <a:off x="3795318" y="824669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8" name="object 396">
              <a:extLst>
                <a:ext uri="{FF2B5EF4-FFF2-40B4-BE49-F238E27FC236}">
                  <a16:creationId xmlns:a16="http://schemas.microsoft.com/office/drawing/2014/main" id="{1EE6A8D3-0C6A-35B0-8B2E-FC9F12830958}"/>
                </a:ext>
              </a:extLst>
            </p:cNvPr>
            <p:cNvSpPr/>
            <p:nvPr/>
          </p:nvSpPr>
          <p:spPr>
            <a:xfrm>
              <a:off x="3795306" y="824669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9" name="object 397">
              <a:extLst>
                <a:ext uri="{FF2B5EF4-FFF2-40B4-BE49-F238E27FC236}">
                  <a16:creationId xmlns:a16="http://schemas.microsoft.com/office/drawing/2014/main" id="{532ED3CA-EEEF-DCC1-D601-3DD3E3FD402E}"/>
                </a:ext>
              </a:extLst>
            </p:cNvPr>
            <p:cNvSpPr/>
            <p:nvPr/>
          </p:nvSpPr>
          <p:spPr>
            <a:xfrm>
              <a:off x="3774579" y="822940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90" name="object 398">
              <a:extLst>
                <a:ext uri="{FF2B5EF4-FFF2-40B4-BE49-F238E27FC236}">
                  <a16:creationId xmlns:a16="http://schemas.microsoft.com/office/drawing/2014/main" id="{733DE3B8-9D62-DAC3-F957-4C778A2E0EA1}"/>
                </a:ext>
              </a:extLst>
            </p:cNvPr>
            <p:cNvSpPr/>
            <p:nvPr/>
          </p:nvSpPr>
          <p:spPr>
            <a:xfrm>
              <a:off x="3774579" y="82294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1" name="object 399">
              <a:extLst>
                <a:ext uri="{FF2B5EF4-FFF2-40B4-BE49-F238E27FC236}">
                  <a16:creationId xmlns:a16="http://schemas.microsoft.com/office/drawing/2014/main" id="{5FFC7F8D-765B-AF26-B5EA-13568FE502DE}"/>
                </a:ext>
              </a:extLst>
            </p:cNvPr>
            <p:cNvSpPr/>
            <p:nvPr/>
          </p:nvSpPr>
          <p:spPr>
            <a:xfrm>
              <a:off x="3790137" y="8177542"/>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2" name="object 400">
              <a:extLst>
                <a:ext uri="{FF2B5EF4-FFF2-40B4-BE49-F238E27FC236}">
                  <a16:creationId xmlns:a16="http://schemas.microsoft.com/office/drawing/2014/main" id="{0EB750B1-7BDE-5FEE-1389-905068D72DAC}"/>
                </a:ext>
              </a:extLst>
            </p:cNvPr>
            <p:cNvSpPr/>
            <p:nvPr/>
          </p:nvSpPr>
          <p:spPr>
            <a:xfrm>
              <a:off x="3790137" y="817752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3" name="object 401">
              <a:extLst>
                <a:ext uri="{FF2B5EF4-FFF2-40B4-BE49-F238E27FC236}">
                  <a16:creationId xmlns:a16="http://schemas.microsoft.com/office/drawing/2014/main" id="{69A6EFA2-63A6-DCAD-CF49-8391D95B274C}"/>
                </a:ext>
              </a:extLst>
            </p:cNvPr>
            <p:cNvSpPr/>
            <p:nvPr/>
          </p:nvSpPr>
          <p:spPr>
            <a:xfrm>
              <a:off x="3685400" y="816025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94" name="object 402">
              <a:extLst>
                <a:ext uri="{FF2B5EF4-FFF2-40B4-BE49-F238E27FC236}">
                  <a16:creationId xmlns:a16="http://schemas.microsoft.com/office/drawing/2014/main" id="{3110410A-77EF-5471-1651-7047E93A5110}"/>
                </a:ext>
              </a:extLst>
            </p:cNvPr>
            <p:cNvSpPr/>
            <p:nvPr/>
          </p:nvSpPr>
          <p:spPr>
            <a:xfrm>
              <a:off x="3685400" y="816023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5" name="object 403">
              <a:extLst>
                <a:ext uri="{FF2B5EF4-FFF2-40B4-BE49-F238E27FC236}">
                  <a16:creationId xmlns:a16="http://schemas.microsoft.com/office/drawing/2014/main" id="{1CDD01B1-30CF-5DAA-A3BB-4DA0B0CBD2FD}"/>
                </a:ext>
              </a:extLst>
            </p:cNvPr>
            <p:cNvSpPr/>
            <p:nvPr/>
          </p:nvSpPr>
          <p:spPr>
            <a:xfrm>
              <a:off x="3625265" y="814294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6" name="object 404">
              <a:extLst>
                <a:ext uri="{FF2B5EF4-FFF2-40B4-BE49-F238E27FC236}">
                  <a16:creationId xmlns:a16="http://schemas.microsoft.com/office/drawing/2014/main" id="{7C7EE953-27F3-66FF-69E8-C3F7E6C418EE}"/>
                </a:ext>
              </a:extLst>
            </p:cNvPr>
            <p:cNvSpPr/>
            <p:nvPr/>
          </p:nvSpPr>
          <p:spPr>
            <a:xfrm>
              <a:off x="3625265" y="814294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7" name="object 405">
              <a:extLst>
                <a:ext uri="{FF2B5EF4-FFF2-40B4-BE49-F238E27FC236}">
                  <a16:creationId xmlns:a16="http://schemas.microsoft.com/office/drawing/2014/main" id="{41749C52-5FF1-A166-A01B-33B884459351}"/>
                </a:ext>
              </a:extLst>
            </p:cNvPr>
            <p:cNvSpPr/>
            <p:nvPr/>
          </p:nvSpPr>
          <p:spPr>
            <a:xfrm>
              <a:off x="3573411" y="812566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8" name="object 406">
              <a:extLst>
                <a:ext uri="{FF2B5EF4-FFF2-40B4-BE49-F238E27FC236}">
                  <a16:creationId xmlns:a16="http://schemas.microsoft.com/office/drawing/2014/main" id="{25E8FD0F-7104-0EBB-7200-AD5FAD458982}"/>
                </a:ext>
              </a:extLst>
            </p:cNvPr>
            <p:cNvSpPr/>
            <p:nvPr/>
          </p:nvSpPr>
          <p:spPr>
            <a:xfrm>
              <a:off x="3573411" y="812566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9" name="object 407">
              <a:extLst>
                <a:ext uri="{FF2B5EF4-FFF2-40B4-BE49-F238E27FC236}">
                  <a16:creationId xmlns:a16="http://schemas.microsoft.com/office/drawing/2014/main" id="{E4C8C555-33B0-39B5-2141-06E566324B81}"/>
                </a:ext>
              </a:extLst>
            </p:cNvPr>
            <p:cNvSpPr/>
            <p:nvPr/>
          </p:nvSpPr>
          <p:spPr>
            <a:xfrm>
              <a:off x="3684371" y="810837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0" name="object 408">
              <a:extLst>
                <a:ext uri="{FF2B5EF4-FFF2-40B4-BE49-F238E27FC236}">
                  <a16:creationId xmlns:a16="http://schemas.microsoft.com/office/drawing/2014/main" id="{4957FC00-4FF6-D85A-0FBA-CF29BBD8D40D}"/>
                </a:ext>
              </a:extLst>
            </p:cNvPr>
            <p:cNvSpPr/>
            <p:nvPr/>
          </p:nvSpPr>
          <p:spPr>
            <a:xfrm>
              <a:off x="3684371" y="810837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1" name="object 409">
              <a:extLst>
                <a:ext uri="{FF2B5EF4-FFF2-40B4-BE49-F238E27FC236}">
                  <a16:creationId xmlns:a16="http://schemas.microsoft.com/office/drawing/2014/main" id="{AF52663C-3411-F11A-DFB6-E62C1CA26D9F}"/>
                </a:ext>
              </a:extLst>
            </p:cNvPr>
            <p:cNvSpPr/>
            <p:nvPr/>
          </p:nvSpPr>
          <p:spPr>
            <a:xfrm>
              <a:off x="3659479" y="8056524"/>
              <a:ext cx="5715" cy="12065"/>
            </a:xfrm>
            <a:custGeom>
              <a:avLst/>
              <a:gdLst/>
              <a:ahLst/>
              <a:cxnLst/>
              <a:rect l="l" t="t" r="r" b="b"/>
              <a:pathLst>
                <a:path w="5714" h="12065">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402" name="object 410">
              <a:extLst>
                <a:ext uri="{FF2B5EF4-FFF2-40B4-BE49-F238E27FC236}">
                  <a16:creationId xmlns:a16="http://schemas.microsoft.com/office/drawing/2014/main" id="{43F433E2-0A94-DA1D-760B-320944C7DCCB}"/>
                </a:ext>
              </a:extLst>
            </p:cNvPr>
            <p:cNvSpPr/>
            <p:nvPr/>
          </p:nvSpPr>
          <p:spPr>
            <a:xfrm>
              <a:off x="3659466" y="805649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3" name="object 411">
              <a:extLst>
                <a:ext uri="{FF2B5EF4-FFF2-40B4-BE49-F238E27FC236}">
                  <a16:creationId xmlns:a16="http://schemas.microsoft.com/office/drawing/2014/main" id="{377C40A0-1C0B-6F71-7B77-39A8B5B65730}"/>
                </a:ext>
              </a:extLst>
            </p:cNvPr>
            <p:cNvSpPr/>
            <p:nvPr/>
          </p:nvSpPr>
          <p:spPr>
            <a:xfrm>
              <a:off x="3415792" y="803921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4" name="object 412">
              <a:extLst>
                <a:ext uri="{FF2B5EF4-FFF2-40B4-BE49-F238E27FC236}">
                  <a16:creationId xmlns:a16="http://schemas.microsoft.com/office/drawing/2014/main" id="{9450EDD2-8D40-1963-51B9-5500FDF7598B}"/>
                </a:ext>
              </a:extLst>
            </p:cNvPr>
            <p:cNvSpPr/>
            <p:nvPr/>
          </p:nvSpPr>
          <p:spPr>
            <a:xfrm>
              <a:off x="3415792" y="803921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5" name="object 413">
              <a:extLst>
                <a:ext uri="{FF2B5EF4-FFF2-40B4-BE49-F238E27FC236}">
                  <a16:creationId xmlns:a16="http://schemas.microsoft.com/office/drawing/2014/main" id="{38C5FD4B-1840-0787-86F0-475085323DF2}"/>
                </a:ext>
              </a:extLst>
            </p:cNvPr>
            <p:cNvSpPr/>
            <p:nvPr/>
          </p:nvSpPr>
          <p:spPr>
            <a:xfrm>
              <a:off x="3470744" y="802192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06" name="object 414">
              <a:extLst>
                <a:ext uri="{FF2B5EF4-FFF2-40B4-BE49-F238E27FC236}">
                  <a16:creationId xmlns:a16="http://schemas.microsoft.com/office/drawing/2014/main" id="{A47D8528-DB23-D205-FB3A-373ADA620CAC}"/>
                </a:ext>
              </a:extLst>
            </p:cNvPr>
            <p:cNvSpPr/>
            <p:nvPr/>
          </p:nvSpPr>
          <p:spPr>
            <a:xfrm>
              <a:off x="3470744" y="802191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7" name="object 415">
              <a:extLst>
                <a:ext uri="{FF2B5EF4-FFF2-40B4-BE49-F238E27FC236}">
                  <a16:creationId xmlns:a16="http://schemas.microsoft.com/office/drawing/2014/main" id="{656973E0-C956-208D-77F4-4B14A75E6235}"/>
                </a:ext>
              </a:extLst>
            </p:cNvPr>
            <p:cNvSpPr/>
            <p:nvPr/>
          </p:nvSpPr>
          <p:spPr>
            <a:xfrm>
              <a:off x="3476955" y="800461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8" name="object 416">
              <a:extLst>
                <a:ext uri="{FF2B5EF4-FFF2-40B4-BE49-F238E27FC236}">
                  <a16:creationId xmlns:a16="http://schemas.microsoft.com/office/drawing/2014/main" id="{A4D30A25-11F6-A41E-4B54-5DE60552CF49}"/>
                </a:ext>
              </a:extLst>
            </p:cNvPr>
            <p:cNvSpPr/>
            <p:nvPr/>
          </p:nvSpPr>
          <p:spPr>
            <a:xfrm>
              <a:off x="3476968" y="800461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9" name="object 417">
              <a:extLst>
                <a:ext uri="{FF2B5EF4-FFF2-40B4-BE49-F238E27FC236}">
                  <a16:creationId xmlns:a16="http://schemas.microsoft.com/office/drawing/2014/main" id="{71D00FDD-8543-B7E5-82A4-B887184C49DB}"/>
                </a:ext>
              </a:extLst>
            </p:cNvPr>
            <p:cNvSpPr/>
            <p:nvPr/>
          </p:nvSpPr>
          <p:spPr>
            <a:xfrm>
              <a:off x="3316236" y="7987360"/>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10" name="object 418">
              <a:extLst>
                <a:ext uri="{FF2B5EF4-FFF2-40B4-BE49-F238E27FC236}">
                  <a16:creationId xmlns:a16="http://schemas.microsoft.com/office/drawing/2014/main" id="{7D9F9534-5D6D-A161-D107-B1905CFF3F4D}"/>
                </a:ext>
              </a:extLst>
            </p:cNvPr>
            <p:cNvSpPr/>
            <p:nvPr/>
          </p:nvSpPr>
          <p:spPr>
            <a:xfrm>
              <a:off x="3316236" y="79873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1" name="object 419">
              <a:extLst>
                <a:ext uri="{FF2B5EF4-FFF2-40B4-BE49-F238E27FC236}">
                  <a16:creationId xmlns:a16="http://schemas.microsoft.com/office/drawing/2014/main" id="{08C4AB0C-3479-130D-645D-796CAC207629}"/>
                </a:ext>
              </a:extLst>
            </p:cNvPr>
            <p:cNvSpPr/>
            <p:nvPr/>
          </p:nvSpPr>
          <p:spPr>
            <a:xfrm>
              <a:off x="3380524" y="793451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12" name="object 420">
              <a:extLst>
                <a:ext uri="{FF2B5EF4-FFF2-40B4-BE49-F238E27FC236}">
                  <a16:creationId xmlns:a16="http://schemas.microsoft.com/office/drawing/2014/main" id="{20DFB00F-F533-ABAA-D09B-4797FB02F93D}"/>
                </a:ext>
              </a:extLst>
            </p:cNvPr>
            <p:cNvSpPr/>
            <p:nvPr/>
          </p:nvSpPr>
          <p:spPr>
            <a:xfrm>
              <a:off x="3380524" y="793450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3" name="object 421">
              <a:extLst>
                <a:ext uri="{FF2B5EF4-FFF2-40B4-BE49-F238E27FC236}">
                  <a16:creationId xmlns:a16="http://schemas.microsoft.com/office/drawing/2014/main" id="{A2FA6395-F9EF-4310-7486-05B822BCDD80}"/>
                </a:ext>
              </a:extLst>
            </p:cNvPr>
            <p:cNvSpPr/>
            <p:nvPr/>
          </p:nvSpPr>
          <p:spPr>
            <a:xfrm>
              <a:off x="3186620" y="7917217"/>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14" name="object 422">
              <a:extLst>
                <a:ext uri="{FF2B5EF4-FFF2-40B4-BE49-F238E27FC236}">
                  <a16:creationId xmlns:a16="http://schemas.microsoft.com/office/drawing/2014/main" id="{AD466E92-E33E-F0F0-8DDB-8E4FE41C9ED3}"/>
                </a:ext>
              </a:extLst>
            </p:cNvPr>
            <p:cNvSpPr/>
            <p:nvPr/>
          </p:nvSpPr>
          <p:spPr>
            <a:xfrm>
              <a:off x="3186620" y="791721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5" name="object 423">
              <a:extLst>
                <a:ext uri="{FF2B5EF4-FFF2-40B4-BE49-F238E27FC236}">
                  <a16:creationId xmlns:a16="http://schemas.microsoft.com/office/drawing/2014/main" id="{38412A75-9865-F50F-1DB0-0A6FE5D32A08}"/>
                </a:ext>
              </a:extLst>
            </p:cNvPr>
            <p:cNvSpPr/>
            <p:nvPr/>
          </p:nvSpPr>
          <p:spPr>
            <a:xfrm>
              <a:off x="3353561" y="789993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16" name="object 424">
              <a:extLst>
                <a:ext uri="{FF2B5EF4-FFF2-40B4-BE49-F238E27FC236}">
                  <a16:creationId xmlns:a16="http://schemas.microsoft.com/office/drawing/2014/main" id="{D59C944F-ACE2-E320-9293-286E89709666}"/>
                </a:ext>
              </a:extLst>
            </p:cNvPr>
            <p:cNvSpPr/>
            <p:nvPr/>
          </p:nvSpPr>
          <p:spPr>
            <a:xfrm>
              <a:off x="3353561" y="789992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7" name="object 425">
              <a:extLst>
                <a:ext uri="{FF2B5EF4-FFF2-40B4-BE49-F238E27FC236}">
                  <a16:creationId xmlns:a16="http://schemas.microsoft.com/office/drawing/2014/main" id="{D66630B1-ECF1-A973-064D-33054C2ACC1B}"/>
                </a:ext>
              </a:extLst>
            </p:cNvPr>
            <p:cNvSpPr/>
            <p:nvPr/>
          </p:nvSpPr>
          <p:spPr>
            <a:xfrm>
              <a:off x="3234308" y="788264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18" name="object 426">
              <a:extLst>
                <a:ext uri="{FF2B5EF4-FFF2-40B4-BE49-F238E27FC236}">
                  <a16:creationId xmlns:a16="http://schemas.microsoft.com/office/drawing/2014/main" id="{A356298A-A8FA-1C51-B3EA-D05AB96EBC2E}"/>
                </a:ext>
              </a:extLst>
            </p:cNvPr>
            <p:cNvSpPr/>
            <p:nvPr/>
          </p:nvSpPr>
          <p:spPr>
            <a:xfrm>
              <a:off x="3234321" y="788263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9" name="object 427">
              <a:extLst>
                <a:ext uri="{FF2B5EF4-FFF2-40B4-BE49-F238E27FC236}">
                  <a16:creationId xmlns:a16="http://schemas.microsoft.com/office/drawing/2014/main" id="{ED487405-74DC-7D1B-3AA9-7E937AF37F81}"/>
                </a:ext>
              </a:extLst>
            </p:cNvPr>
            <p:cNvSpPr/>
            <p:nvPr/>
          </p:nvSpPr>
          <p:spPr>
            <a:xfrm>
              <a:off x="3272701" y="7865363"/>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20" name="object 428">
              <a:extLst>
                <a:ext uri="{FF2B5EF4-FFF2-40B4-BE49-F238E27FC236}">
                  <a16:creationId xmlns:a16="http://schemas.microsoft.com/office/drawing/2014/main" id="{C9A021C2-9BE2-A623-2764-C86D2206234B}"/>
                </a:ext>
              </a:extLst>
            </p:cNvPr>
            <p:cNvSpPr/>
            <p:nvPr/>
          </p:nvSpPr>
          <p:spPr>
            <a:xfrm>
              <a:off x="3272675" y="786535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1" name="object 429">
              <a:extLst>
                <a:ext uri="{FF2B5EF4-FFF2-40B4-BE49-F238E27FC236}">
                  <a16:creationId xmlns:a16="http://schemas.microsoft.com/office/drawing/2014/main" id="{DA4AF577-EE05-7F93-0A35-985A1CF7D97E}"/>
                </a:ext>
              </a:extLst>
            </p:cNvPr>
            <p:cNvSpPr/>
            <p:nvPr/>
          </p:nvSpPr>
          <p:spPr>
            <a:xfrm>
              <a:off x="3461410" y="781348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22" name="object 430">
              <a:extLst>
                <a:ext uri="{FF2B5EF4-FFF2-40B4-BE49-F238E27FC236}">
                  <a16:creationId xmlns:a16="http://schemas.microsoft.com/office/drawing/2014/main" id="{C97FE67D-4C50-F17A-14F6-1F14A22FBDEB}"/>
                </a:ext>
              </a:extLst>
            </p:cNvPr>
            <p:cNvSpPr/>
            <p:nvPr/>
          </p:nvSpPr>
          <p:spPr>
            <a:xfrm>
              <a:off x="3461423" y="781347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3" name="object 431">
              <a:extLst>
                <a:ext uri="{FF2B5EF4-FFF2-40B4-BE49-F238E27FC236}">
                  <a16:creationId xmlns:a16="http://schemas.microsoft.com/office/drawing/2014/main" id="{46AE2D71-7AD0-3036-2AF0-E7F07A88897E}"/>
                </a:ext>
              </a:extLst>
            </p:cNvPr>
            <p:cNvSpPr/>
            <p:nvPr/>
          </p:nvSpPr>
          <p:spPr>
            <a:xfrm>
              <a:off x="3500831" y="7796199"/>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24" name="object 432">
              <a:extLst>
                <a:ext uri="{FF2B5EF4-FFF2-40B4-BE49-F238E27FC236}">
                  <a16:creationId xmlns:a16="http://schemas.microsoft.com/office/drawing/2014/main" id="{86B3BD6A-89B6-851B-58ED-EAB420EE3EFE}"/>
                </a:ext>
              </a:extLst>
            </p:cNvPr>
            <p:cNvSpPr/>
            <p:nvPr/>
          </p:nvSpPr>
          <p:spPr>
            <a:xfrm>
              <a:off x="3500818" y="779618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5" name="object 433">
              <a:extLst>
                <a:ext uri="{FF2B5EF4-FFF2-40B4-BE49-F238E27FC236}">
                  <a16:creationId xmlns:a16="http://schemas.microsoft.com/office/drawing/2014/main" id="{889B3047-DAE5-F98F-A090-11C1BABB8340}"/>
                </a:ext>
              </a:extLst>
            </p:cNvPr>
            <p:cNvSpPr/>
            <p:nvPr/>
          </p:nvSpPr>
          <p:spPr>
            <a:xfrm>
              <a:off x="3599345" y="777888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26" name="object 434">
              <a:extLst>
                <a:ext uri="{FF2B5EF4-FFF2-40B4-BE49-F238E27FC236}">
                  <a16:creationId xmlns:a16="http://schemas.microsoft.com/office/drawing/2014/main" id="{CEC6DD72-9A72-0C37-73C0-75B1C536088E}"/>
                </a:ext>
              </a:extLst>
            </p:cNvPr>
            <p:cNvSpPr/>
            <p:nvPr/>
          </p:nvSpPr>
          <p:spPr>
            <a:xfrm>
              <a:off x="3599332" y="777888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7" name="object 435">
              <a:extLst>
                <a:ext uri="{FF2B5EF4-FFF2-40B4-BE49-F238E27FC236}">
                  <a16:creationId xmlns:a16="http://schemas.microsoft.com/office/drawing/2014/main" id="{02A49816-704A-D322-E63D-81116ABA2A79}"/>
                </a:ext>
              </a:extLst>
            </p:cNvPr>
            <p:cNvSpPr/>
            <p:nvPr/>
          </p:nvSpPr>
          <p:spPr>
            <a:xfrm>
              <a:off x="3410610" y="7761617"/>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428" name="object 436">
              <a:extLst>
                <a:ext uri="{FF2B5EF4-FFF2-40B4-BE49-F238E27FC236}">
                  <a16:creationId xmlns:a16="http://schemas.microsoft.com/office/drawing/2014/main" id="{2B8C68E0-C9FB-FAC5-4E02-800076F59CB8}"/>
                </a:ext>
              </a:extLst>
            </p:cNvPr>
            <p:cNvSpPr/>
            <p:nvPr/>
          </p:nvSpPr>
          <p:spPr>
            <a:xfrm>
              <a:off x="3410597" y="776160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9" name="object 437">
              <a:extLst>
                <a:ext uri="{FF2B5EF4-FFF2-40B4-BE49-F238E27FC236}">
                  <a16:creationId xmlns:a16="http://schemas.microsoft.com/office/drawing/2014/main" id="{4F73DD0A-ACF7-1EF1-F672-57551536CBFB}"/>
                </a:ext>
              </a:extLst>
            </p:cNvPr>
            <p:cNvSpPr/>
            <p:nvPr/>
          </p:nvSpPr>
          <p:spPr>
            <a:xfrm>
              <a:off x="3506000" y="7744320"/>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30" name="object 438">
              <a:extLst>
                <a:ext uri="{FF2B5EF4-FFF2-40B4-BE49-F238E27FC236}">
                  <a16:creationId xmlns:a16="http://schemas.microsoft.com/office/drawing/2014/main" id="{BF7A85A6-934D-A784-566D-0B4CEC8749EF}"/>
                </a:ext>
              </a:extLst>
            </p:cNvPr>
            <p:cNvSpPr/>
            <p:nvPr/>
          </p:nvSpPr>
          <p:spPr>
            <a:xfrm>
              <a:off x="3506000" y="774430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1" name="object 439">
              <a:extLst>
                <a:ext uri="{FF2B5EF4-FFF2-40B4-BE49-F238E27FC236}">
                  <a16:creationId xmlns:a16="http://schemas.microsoft.com/office/drawing/2014/main" id="{67730DFC-3B45-1EC2-B148-0CBB6702CEEA}"/>
                </a:ext>
              </a:extLst>
            </p:cNvPr>
            <p:cNvSpPr/>
            <p:nvPr/>
          </p:nvSpPr>
          <p:spPr>
            <a:xfrm>
              <a:off x="3463480" y="769245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32" name="object 440">
              <a:extLst>
                <a:ext uri="{FF2B5EF4-FFF2-40B4-BE49-F238E27FC236}">
                  <a16:creationId xmlns:a16="http://schemas.microsoft.com/office/drawing/2014/main" id="{ECCA00B2-D09E-A494-AE6F-DF54A325E19C}"/>
                </a:ext>
              </a:extLst>
            </p:cNvPr>
            <p:cNvSpPr/>
            <p:nvPr/>
          </p:nvSpPr>
          <p:spPr>
            <a:xfrm>
              <a:off x="3463480" y="769244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3" name="object 441">
              <a:extLst>
                <a:ext uri="{FF2B5EF4-FFF2-40B4-BE49-F238E27FC236}">
                  <a16:creationId xmlns:a16="http://schemas.microsoft.com/office/drawing/2014/main" id="{B413DE71-9CDA-8DD4-B64C-8A364734B11B}"/>
                </a:ext>
              </a:extLst>
            </p:cNvPr>
            <p:cNvSpPr/>
            <p:nvPr/>
          </p:nvSpPr>
          <p:spPr>
            <a:xfrm>
              <a:off x="3548519" y="767515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34" name="object 442">
              <a:extLst>
                <a:ext uri="{FF2B5EF4-FFF2-40B4-BE49-F238E27FC236}">
                  <a16:creationId xmlns:a16="http://schemas.microsoft.com/office/drawing/2014/main" id="{12114692-DAB0-DAA5-ECE3-53004C20C249}"/>
                </a:ext>
              </a:extLst>
            </p:cNvPr>
            <p:cNvSpPr/>
            <p:nvPr/>
          </p:nvSpPr>
          <p:spPr>
            <a:xfrm>
              <a:off x="3548519" y="767515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5" name="object 443">
              <a:extLst>
                <a:ext uri="{FF2B5EF4-FFF2-40B4-BE49-F238E27FC236}">
                  <a16:creationId xmlns:a16="http://schemas.microsoft.com/office/drawing/2014/main" id="{6B9209E8-8DF5-B06B-1967-E212FBA2459B}"/>
                </a:ext>
              </a:extLst>
            </p:cNvPr>
            <p:cNvSpPr/>
            <p:nvPr/>
          </p:nvSpPr>
          <p:spPr>
            <a:xfrm>
              <a:off x="3483203" y="7657871"/>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436" name="object 444">
              <a:extLst>
                <a:ext uri="{FF2B5EF4-FFF2-40B4-BE49-F238E27FC236}">
                  <a16:creationId xmlns:a16="http://schemas.microsoft.com/office/drawing/2014/main" id="{8F9F68EA-6CFD-4CC1-7BE5-D05DC931E791}"/>
                </a:ext>
              </a:extLst>
            </p:cNvPr>
            <p:cNvSpPr/>
            <p:nvPr/>
          </p:nvSpPr>
          <p:spPr>
            <a:xfrm>
              <a:off x="3483178" y="765785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7" name="object 445">
              <a:extLst>
                <a:ext uri="{FF2B5EF4-FFF2-40B4-BE49-F238E27FC236}">
                  <a16:creationId xmlns:a16="http://schemas.microsoft.com/office/drawing/2014/main" id="{E5E03C4B-BADE-AF34-7EED-6BC0505D05C2}"/>
                </a:ext>
              </a:extLst>
            </p:cNvPr>
            <p:cNvSpPr/>
            <p:nvPr/>
          </p:nvSpPr>
          <p:spPr>
            <a:xfrm>
              <a:off x="3334892" y="764057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38" name="object 446">
              <a:extLst>
                <a:ext uri="{FF2B5EF4-FFF2-40B4-BE49-F238E27FC236}">
                  <a16:creationId xmlns:a16="http://schemas.microsoft.com/office/drawing/2014/main" id="{10F6D579-C213-9E19-F030-8B6919F0FE02}"/>
                </a:ext>
              </a:extLst>
            </p:cNvPr>
            <p:cNvSpPr/>
            <p:nvPr/>
          </p:nvSpPr>
          <p:spPr>
            <a:xfrm>
              <a:off x="3334905" y="76405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9" name="object 447">
              <a:extLst>
                <a:ext uri="{FF2B5EF4-FFF2-40B4-BE49-F238E27FC236}">
                  <a16:creationId xmlns:a16="http://schemas.microsoft.com/office/drawing/2014/main" id="{83DBCEAF-C4CD-393C-E074-7F7E6254E270}"/>
                </a:ext>
              </a:extLst>
            </p:cNvPr>
            <p:cNvSpPr/>
            <p:nvPr/>
          </p:nvSpPr>
          <p:spPr>
            <a:xfrm>
              <a:off x="3360826" y="762328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40" name="object 448">
              <a:extLst>
                <a:ext uri="{FF2B5EF4-FFF2-40B4-BE49-F238E27FC236}">
                  <a16:creationId xmlns:a16="http://schemas.microsoft.com/office/drawing/2014/main" id="{C697E300-4EB2-DADA-1768-EA969409D478}"/>
                </a:ext>
              </a:extLst>
            </p:cNvPr>
            <p:cNvSpPr/>
            <p:nvPr/>
          </p:nvSpPr>
          <p:spPr>
            <a:xfrm>
              <a:off x="3360826" y="762327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1" name="object 449">
              <a:extLst>
                <a:ext uri="{FF2B5EF4-FFF2-40B4-BE49-F238E27FC236}">
                  <a16:creationId xmlns:a16="http://schemas.microsoft.com/office/drawing/2014/main" id="{A01C2113-B014-A867-2158-BD35EA4F4C98}"/>
                </a:ext>
              </a:extLst>
            </p:cNvPr>
            <p:cNvSpPr/>
            <p:nvPr/>
          </p:nvSpPr>
          <p:spPr>
            <a:xfrm>
              <a:off x="3478009" y="7571422"/>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42" name="object 450">
              <a:extLst>
                <a:ext uri="{FF2B5EF4-FFF2-40B4-BE49-F238E27FC236}">
                  <a16:creationId xmlns:a16="http://schemas.microsoft.com/office/drawing/2014/main" id="{A910D7AF-2C3D-B808-0124-081C4E10D707}"/>
                </a:ext>
              </a:extLst>
            </p:cNvPr>
            <p:cNvSpPr/>
            <p:nvPr/>
          </p:nvSpPr>
          <p:spPr>
            <a:xfrm>
              <a:off x="3478009" y="75714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3" name="object 451">
              <a:extLst>
                <a:ext uri="{FF2B5EF4-FFF2-40B4-BE49-F238E27FC236}">
                  <a16:creationId xmlns:a16="http://schemas.microsoft.com/office/drawing/2014/main" id="{098C28BD-3049-EC08-7B12-B6D08A156891}"/>
                </a:ext>
              </a:extLst>
            </p:cNvPr>
            <p:cNvSpPr/>
            <p:nvPr/>
          </p:nvSpPr>
          <p:spPr>
            <a:xfrm>
              <a:off x="3595192" y="755413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44" name="object 452">
              <a:extLst>
                <a:ext uri="{FF2B5EF4-FFF2-40B4-BE49-F238E27FC236}">
                  <a16:creationId xmlns:a16="http://schemas.microsoft.com/office/drawing/2014/main" id="{893AB75F-F3DC-7D9C-935B-49ADE55D9EF3}"/>
                </a:ext>
              </a:extLst>
            </p:cNvPr>
            <p:cNvSpPr/>
            <p:nvPr/>
          </p:nvSpPr>
          <p:spPr>
            <a:xfrm>
              <a:off x="3595179" y="755411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5" name="object 453">
              <a:extLst>
                <a:ext uri="{FF2B5EF4-FFF2-40B4-BE49-F238E27FC236}">
                  <a16:creationId xmlns:a16="http://schemas.microsoft.com/office/drawing/2014/main" id="{CB59211A-450F-8655-4AC3-39454FC661E9}"/>
                </a:ext>
              </a:extLst>
            </p:cNvPr>
            <p:cNvSpPr/>
            <p:nvPr/>
          </p:nvSpPr>
          <p:spPr>
            <a:xfrm>
              <a:off x="3507041" y="753588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46" name="object 454">
              <a:extLst>
                <a:ext uri="{FF2B5EF4-FFF2-40B4-BE49-F238E27FC236}">
                  <a16:creationId xmlns:a16="http://schemas.microsoft.com/office/drawing/2014/main" id="{546E9724-9352-A81F-FE35-91896D53B966}"/>
                </a:ext>
              </a:extLst>
            </p:cNvPr>
            <p:cNvSpPr/>
            <p:nvPr/>
          </p:nvSpPr>
          <p:spPr>
            <a:xfrm>
              <a:off x="3507028" y="753587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7" name="object 455">
              <a:extLst>
                <a:ext uri="{FF2B5EF4-FFF2-40B4-BE49-F238E27FC236}">
                  <a16:creationId xmlns:a16="http://schemas.microsoft.com/office/drawing/2014/main" id="{6F3F00BA-CDC6-DD48-CE00-FBE4C14734B1}"/>
                </a:ext>
              </a:extLst>
            </p:cNvPr>
            <p:cNvSpPr/>
            <p:nvPr/>
          </p:nvSpPr>
          <p:spPr>
            <a:xfrm>
              <a:off x="3520516" y="751857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48" name="object 456">
              <a:extLst>
                <a:ext uri="{FF2B5EF4-FFF2-40B4-BE49-F238E27FC236}">
                  <a16:creationId xmlns:a16="http://schemas.microsoft.com/office/drawing/2014/main" id="{EB347051-9F21-35D1-E364-BC465B4F47F4}"/>
                </a:ext>
              </a:extLst>
            </p:cNvPr>
            <p:cNvSpPr/>
            <p:nvPr/>
          </p:nvSpPr>
          <p:spPr>
            <a:xfrm>
              <a:off x="3520528" y="751857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9" name="object 457">
              <a:extLst>
                <a:ext uri="{FF2B5EF4-FFF2-40B4-BE49-F238E27FC236}">
                  <a16:creationId xmlns:a16="http://schemas.microsoft.com/office/drawing/2014/main" id="{2695D88A-826D-BA62-3BF7-86DE131329A7}"/>
                </a:ext>
              </a:extLst>
            </p:cNvPr>
            <p:cNvSpPr/>
            <p:nvPr/>
          </p:nvSpPr>
          <p:spPr>
            <a:xfrm>
              <a:off x="3592067" y="750128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0" name="object 458">
              <a:extLst>
                <a:ext uri="{FF2B5EF4-FFF2-40B4-BE49-F238E27FC236}">
                  <a16:creationId xmlns:a16="http://schemas.microsoft.com/office/drawing/2014/main" id="{18DB7C91-515C-85BD-8AE5-89129DB5B7B9}"/>
                </a:ext>
              </a:extLst>
            </p:cNvPr>
            <p:cNvSpPr/>
            <p:nvPr/>
          </p:nvSpPr>
          <p:spPr>
            <a:xfrm>
              <a:off x="3592067" y="750128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1" name="object 459">
              <a:extLst>
                <a:ext uri="{FF2B5EF4-FFF2-40B4-BE49-F238E27FC236}">
                  <a16:creationId xmlns:a16="http://schemas.microsoft.com/office/drawing/2014/main" id="{D21FFA35-CF60-327F-236F-833D74FB33EA}"/>
                </a:ext>
              </a:extLst>
            </p:cNvPr>
            <p:cNvSpPr/>
            <p:nvPr/>
          </p:nvSpPr>
          <p:spPr>
            <a:xfrm>
              <a:off x="3621100" y="744942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2" name="object 460">
              <a:extLst>
                <a:ext uri="{FF2B5EF4-FFF2-40B4-BE49-F238E27FC236}">
                  <a16:creationId xmlns:a16="http://schemas.microsoft.com/office/drawing/2014/main" id="{0049B0DE-9CB0-8178-DDD8-0CE9390D8754}"/>
                </a:ext>
              </a:extLst>
            </p:cNvPr>
            <p:cNvSpPr/>
            <p:nvPr/>
          </p:nvSpPr>
          <p:spPr>
            <a:xfrm>
              <a:off x="3621112" y="744941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3" name="object 461">
              <a:extLst>
                <a:ext uri="{FF2B5EF4-FFF2-40B4-BE49-F238E27FC236}">
                  <a16:creationId xmlns:a16="http://schemas.microsoft.com/office/drawing/2014/main" id="{567AAE2A-A7C4-9263-5495-04356C477DC2}"/>
                </a:ext>
              </a:extLst>
            </p:cNvPr>
            <p:cNvSpPr/>
            <p:nvPr/>
          </p:nvSpPr>
          <p:spPr>
            <a:xfrm>
              <a:off x="3656368" y="743212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54" name="object 462">
              <a:extLst>
                <a:ext uri="{FF2B5EF4-FFF2-40B4-BE49-F238E27FC236}">
                  <a16:creationId xmlns:a16="http://schemas.microsoft.com/office/drawing/2014/main" id="{12E0FFF5-5AD0-4D01-D99D-595A5655B46A}"/>
                </a:ext>
              </a:extLst>
            </p:cNvPr>
            <p:cNvSpPr/>
            <p:nvPr/>
          </p:nvSpPr>
          <p:spPr>
            <a:xfrm>
              <a:off x="3656368" y="743212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5" name="object 463">
              <a:extLst>
                <a:ext uri="{FF2B5EF4-FFF2-40B4-BE49-F238E27FC236}">
                  <a16:creationId xmlns:a16="http://schemas.microsoft.com/office/drawing/2014/main" id="{8E4441B4-732B-3B34-D2D2-F395EF629BAF}"/>
                </a:ext>
              </a:extLst>
            </p:cNvPr>
            <p:cNvSpPr/>
            <p:nvPr/>
          </p:nvSpPr>
          <p:spPr>
            <a:xfrm>
              <a:off x="3641851" y="741483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56" name="object 464">
              <a:extLst>
                <a:ext uri="{FF2B5EF4-FFF2-40B4-BE49-F238E27FC236}">
                  <a16:creationId xmlns:a16="http://schemas.microsoft.com/office/drawing/2014/main" id="{B96E36EF-4158-BE2F-C20D-D8EB2966E01A}"/>
                </a:ext>
              </a:extLst>
            </p:cNvPr>
            <p:cNvSpPr/>
            <p:nvPr/>
          </p:nvSpPr>
          <p:spPr>
            <a:xfrm>
              <a:off x="3641839" y="741484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7" name="object 465">
              <a:extLst>
                <a:ext uri="{FF2B5EF4-FFF2-40B4-BE49-F238E27FC236}">
                  <a16:creationId xmlns:a16="http://schemas.microsoft.com/office/drawing/2014/main" id="{DD7004AD-8336-2168-10FF-7D99963ED639}"/>
                </a:ext>
              </a:extLst>
            </p:cNvPr>
            <p:cNvSpPr/>
            <p:nvPr/>
          </p:nvSpPr>
          <p:spPr>
            <a:xfrm>
              <a:off x="3619030" y="739754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8" name="object 466">
              <a:extLst>
                <a:ext uri="{FF2B5EF4-FFF2-40B4-BE49-F238E27FC236}">
                  <a16:creationId xmlns:a16="http://schemas.microsoft.com/office/drawing/2014/main" id="{485AF584-037C-4EBB-06A6-0FA40B6B87E9}"/>
                </a:ext>
              </a:extLst>
            </p:cNvPr>
            <p:cNvSpPr/>
            <p:nvPr/>
          </p:nvSpPr>
          <p:spPr>
            <a:xfrm>
              <a:off x="3619030" y="739754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9" name="object 467">
              <a:extLst>
                <a:ext uri="{FF2B5EF4-FFF2-40B4-BE49-F238E27FC236}">
                  <a16:creationId xmlns:a16="http://schemas.microsoft.com/office/drawing/2014/main" id="{2E01ABD1-08FA-3121-CD90-04C2A928AB1B}"/>
                </a:ext>
              </a:extLst>
            </p:cNvPr>
            <p:cNvSpPr/>
            <p:nvPr/>
          </p:nvSpPr>
          <p:spPr>
            <a:xfrm>
              <a:off x="3555784" y="738026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60" name="object 468">
              <a:extLst>
                <a:ext uri="{FF2B5EF4-FFF2-40B4-BE49-F238E27FC236}">
                  <a16:creationId xmlns:a16="http://schemas.microsoft.com/office/drawing/2014/main" id="{80D04F9A-3BB2-FB0B-A3BC-FE07CA549DB9}"/>
                </a:ext>
              </a:extLst>
            </p:cNvPr>
            <p:cNvSpPr/>
            <p:nvPr/>
          </p:nvSpPr>
          <p:spPr>
            <a:xfrm>
              <a:off x="3555784" y="738026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1" name="object 469">
              <a:extLst>
                <a:ext uri="{FF2B5EF4-FFF2-40B4-BE49-F238E27FC236}">
                  <a16:creationId xmlns:a16="http://schemas.microsoft.com/office/drawing/2014/main" id="{EFEFFD19-FAEE-0090-2F3F-ECEB28839E50}"/>
                </a:ext>
              </a:extLst>
            </p:cNvPr>
            <p:cNvSpPr/>
            <p:nvPr/>
          </p:nvSpPr>
          <p:spPr>
            <a:xfrm>
              <a:off x="3542309" y="7328395"/>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462" name="object 470">
              <a:extLst>
                <a:ext uri="{FF2B5EF4-FFF2-40B4-BE49-F238E27FC236}">
                  <a16:creationId xmlns:a16="http://schemas.microsoft.com/office/drawing/2014/main" id="{B0F59103-1A29-7C44-DA80-8877F4461B8C}"/>
                </a:ext>
              </a:extLst>
            </p:cNvPr>
            <p:cNvSpPr/>
            <p:nvPr/>
          </p:nvSpPr>
          <p:spPr>
            <a:xfrm>
              <a:off x="3542296" y="732838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3" name="object 471">
              <a:extLst>
                <a:ext uri="{FF2B5EF4-FFF2-40B4-BE49-F238E27FC236}">
                  <a16:creationId xmlns:a16="http://schemas.microsoft.com/office/drawing/2014/main" id="{A81DE7F7-7AC2-DDFA-FADF-6223E66C5561}"/>
                </a:ext>
              </a:extLst>
            </p:cNvPr>
            <p:cNvSpPr/>
            <p:nvPr/>
          </p:nvSpPr>
          <p:spPr>
            <a:xfrm>
              <a:off x="3347339" y="7311097"/>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64" name="object 472">
              <a:extLst>
                <a:ext uri="{FF2B5EF4-FFF2-40B4-BE49-F238E27FC236}">
                  <a16:creationId xmlns:a16="http://schemas.microsoft.com/office/drawing/2014/main" id="{3A349017-330E-6E7D-BF1F-3907B14ADA93}"/>
                </a:ext>
              </a:extLst>
            </p:cNvPr>
            <p:cNvSpPr/>
            <p:nvPr/>
          </p:nvSpPr>
          <p:spPr>
            <a:xfrm>
              <a:off x="3347339" y="731108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5" name="object 473">
              <a:extLst>
                <a:ext uri="{FF2B5EF4-FFF2-40B4-BE49-F238E27FC236}">
                  <a16:creationId xmlns:a16="http://schemas.microsoft.com/office/drawing/2014/main" id="{4EB29C11-FE6D-7D8F-2326-519FF74F29E8}"/>
                </a:ext>
              </a:extLst>
            </p:cNvPr>
            <p:cNvSpPr/>
            <p:nvPr/>
          </p:nvSpPr>
          <p:spPr>
            <a:xfrm>
              <a:off x="3307943" y="729380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66" name="object 474">
              <a:extLst>
                <a:ext uri="{FF2B5EF4-FFF2-40B4-BE49-F238E27FC236}">
                  <a16:creationId xmlns:a16="http://schemas.microsoft.com/office/drawing/2014/main" id="{5A1FB884-1945-77E1-E005-7DDFB4918C27}"/>
                </a:ext>
              </a:extLst>
            </p:cNvPr>
            <p:cNvSpPr/>
            <p:nvPr/>
          </p:nvSpPr>
          <p:spPr>
            <a:xfrm>
              <a:off x="3307930" y="729380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7" name="object 475">
              <a:extLst>
                <a:ext uri="{FF2B5EF4-FFF2-40B4-BE49-F238E27FC236}">
                  <a16:creationId xmlns:a16="http://schemas.microsoft.com/office/drawing/2014/main" id="{F5190576-D945-A21C-02E9-854E66B1CC24}"/>
                </a:ext>
              </a:extLst>
            </p:cNvPr>
            <p:cNvSpPr/>
            <p:nvPr/>
          </p:nvSpPr>
          <p:spPr>
            <a:xfrm>
              <a:off x="3373272" y="7276528"/>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68" name="object 476">
              <a:extLst>
                <a:ext uri="{FF2B5EF4-FFF2-40B4-BE49-F238E27FC236}">
                  <a16:creationId xmlns:a16="http://schemas.microsoft.com/office/drawing/2014/main" id="{7E46AD56-3B22-C007-4302-E9795EA869F4}"/>
                </a:ext>
              </a:extLst>
            </p:cNvPr>
            <p:cNvSpPr/>
            <p:nvPr/>
          </p:nvSpPr>
          <p:spPr>
            <a:xfrm>
              <a:off x="3373272" y="727650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9" name="object 477">
              <a:extLst>
                <a:ext uri="{FF2B5EF4-FFF2-40B4-BE49-F238E27FC236}">
                  <a16:creationId xmlns:a16="http://schemas.microsoft.com/office/drawing/2014/main" id="{DD9BF533-B5BF-9EFA-0B74-8E4D2FB2A0ED}"/>
                </a:ext>
              </a:extLst>
            </p:cNvPr>
            <p:cNvSpPr/>
            <p:nvPr/>
          </p:nvSpPr>
          <p:spPr>
            <a:xfrm>
              <a:off x="3346297" y="725923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0" name="object 478">
              <a:extLst>
                <a:ext uri="{FF2B5EF4-FFF2-40B4-BE49-F238E27FC236}">
                  <a16:creationId xmlns:a16="http://schemas.microsoft.com/office/drawing/2014/main" id="{1E3BF55F-1295-4C47-719E-F53334B28D51}"/>
                </a:ext>
              </a:extLst>
            </p:cNvPr>
            <p:cNvSpPr/>
            <p:nvPr/>
          </p:nvSpPr>
          <p:spPr>
            <a:xfrm>
              <a:off x="3346310" y="725923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1" name="object 479">
              <a:extLst>
                <a:ext uri="{FF2B5EF4-FFF2-40B4-BE49-F238E27FC236}">
                  <a16:creationId xmlns:a16="http://schemas.microsoft.com/office/drawing/2014/main" id="{306E653C-295B-F2D8-F936-DEF95F46CCD4}"/>
                </a:ext>
              </a:extLst>
            </p:cNvPr>
            <p:cNvSpPr/>
            <p:nvPr/>
          </p:nvSpPr>
          <p:spPr>
            <a:xfrm>
              <a:off x="3230168" y="720736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2" name="object 480">
              <a:extLst>
                <a:ext uri="{FF2B5EF4-FFF2-40B4-BE49-F238E27FC236}">
                  <a16:creationId xmlns:a16="http://schemas.microsoft.com/office/drawing/2014/main" id="{BE53BD14-39E3-98CA-22CC-F99B2CFC1348}"/>
                </a:ext>
              </a:extLst>
            </p:cNvPr>
            <p:cNvSpPr/>
            <p:nvPr/>
          </p:nvSpPr>
          <p:spPr>
            <a:xfrm>
              <a:off x="3230168" y="720735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3" name="object 481">
              <a:extLst>
                <a:ext uri="{FF2B5EF4-FFF2-40B4-BE49-F238E27FC236}">
                  <a16:creationId xmlns:a16="http://schemas.microsoft.com/office/drawing/2014/main" id="{9A743EEE-78A5-13B8-FF3D-4E0FA0C60851}"/>
                </a:ext>
              </a:extLst>
            </p:cNvPr>
            <p:cNvSpPr/>
            <p:nvPr/>
          </p:nvSpPr>
          <p:spPr>
            <a:xfrm>
              <a:off x="3425126" y="719006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4" name="object 482">
              <a:extLst>
                <a:ext uri="{FF2B5EF4-FFF2-40B4-BE49-F238E27FC236}">
                  <a16:creationId xmlns:a16="http://schemas.microsoft.com/office/drawing/2014/main" id="{0F8DAC59-9CF7-5697-2C38-A8E10BCE28F6}"/>
                </a:ext>
              </a:extLst>
            </p:cNvPr>
            <p:cNvSpPr/>
            <p:nvPr/>
          </p:nvSpPr>
          <p:spPr>
            <a:xfrm>
              <a:off x="3425113" y="719006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5" name="object 483">
              <a:extLst>
                <a:ext uri="{FF2B5EF4-FFF2-40B4-BE49-F238E27FC236}">
                  <a16:creationId xmlns:a16="http://schemas.microsoft.com/office/drawing/2014/main" id="{97FDB05C-910B-6C7A-9040-8B40CB4B97C9}"/>
                </a:ext>
              </a:extLst>
            </p:cNvPr>
            <p:cNvSpPr/>
            <p:nvPr/>
          </p:nvSpPr>
          <p:spPr>
            <a:xfrm>
              <a:off x="3453117" y="7172769"/>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76" name="object 484">
              <a:extLst>
                <a:ext uri="{FF2B5EF4-FFF2-40B4-BE49-F238E27FC236}">
                  <a16:creationId xmlns:a16="http://schemas.microsoft.com/office/drawing/2014/main" id="{43E9817A-C7F9-A344-BB5B-1B98BB21B8AF}"/>
                </a:ext>
              </a:extLst>
            </p:cNvPr>
            <p:cNvSpPr/>
            <p:nvPr/>
          </p:nvSpPr>
          <p:spPr>
            <a:xfrm>
              <a:off x="3453117" y="717276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7" name="object 485">
              <a:extLst>
                <a:ext uri="{FF2B5EF4-FFF2-40B4-BE49-F238E27FC236}">
                  <a16:creationId xmlns:a16="http://schemas.microsoft.com/office/drawing/2014/main" id="{437BE046-DA25-9157-B944-14FFEF2D300D}"/>
                </a:ext>
              </a:extLst>
            </p:cNvPr>
            <p:cNvSpPr/>
            <p:nvPr/>
          </p:nvSpPr>
          <p:spPr>
            <a:xfrm>
              <a:off x="3637699" y="7155472"/>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8" name="object 486">
              <a:extLst>
                <a:ext uri="{FF2B5EF4-FFF2-40B4-BE49-F238E27FC236}">
                  <a16:creationId xmlns:a16="http://schemas.microsoft.com/office/drawing/2014/main" id="{B852E02F-7815-BF8D-3D7C-BE545373EAC7}"/>
                </a:ext>
              </a:extLst>
            </p:cNvPr>
            <p:cNvSpPr/>
            <p:nvPr/>
          </p:nvSpPr>
          <p:spPr>
            <a:xfrm>
              <a:off x="3637699" y="715547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9" name="object 487">
              <a:extLst>
                <a:ext uri="{FF2B5EF4-FFF2-40B4-BE49-F238E27FC236}">
                  <a16:creationId xmlns:a16="http://schemas.microsoft.com/office/drawing/2014/main" id="{1EBC1308-15D1-C5C0-A846-2972D337D1F4}"/>
                </a:ext>
              </a:extLst>
            </p:cNvPr>
            <p:cNvSpPr/>
            <p:nvPr/>
          </p:nvSpPr>
          <p:spPr>
            <a:xfrm>
              <a:off x="3717544" y="7137234"/>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80" name="object 488">
              <a:extLst>
                <a:ext uri="{FF2B5EF4-FFF2-40B4-BE49-F238E27FC236}">
                  <a16:creationId xmlns:a16="http://schemas.microsoft.com/office/drawing/2014/main" id="{5ACA17C8-43F1-CD60-70DF-924FDD26A2BE}"/>
                </a:ext>
              </a:extLst>
            </p:cNvPr>
            <p:cNvSpPr/>
            <p:nvPr/>
          </p:nvSpPr>
          <p:spPr>
            <a:xfrm>
              <a:off x="3717544" y="71372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1" name="object 489">
              <a:extLst>
                <a:ext uri="{FF2B5EF4-FFF2-40B4-BE49-F238E27FC236}">
                  <a16:creationId xmlns:a16="http://schemas.microsoft.com/office/drawing/2014/main" id="{C1C87573-19F5-8A61-510B-D99248E64BBA}"/>
                </a:ext>
              </a:extLst>
            </p:cNvPr>
            <p:cNvSpPr/>
            <p:nvPr/>
          </p:nvSpPr>
          <p:spPr>
            <a:xfrm>
              <a:off x="3845102" y="708536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82" name="object 490">
              <a:extLst>
                <a:ext uri="{FF2B5EF4-FFF2-40B4-BE49-F238E27FC236}">
                  <a16:creationId xmlns:a16="http://schemas.microsoft.com/office/drawing/2014/main" id="{E86A5033-7796-7100-75B8-FF7CFC9A009E}"/>
                </a:ext>
              </a:extLst>
            </p:cNvPr>
            <p:cNvSpPr/>
            <p:nvPr/>
          </p:nvSpPr>
          <p:spPr>
            <a:xfrm>
              <a:off x="3845090" y="708535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3" name="object 491">
              <a:extLst>
                <a:ext uri="{FF2B5EF4-FFF2-40B4-BE49-F238E27FC236}">
                  <a16:creationId xmlns:a16="http://schemas.microsoft.com/office/drawing/2014/main" id="{4E067A37-B39C-D862-6BB6-01BBC3267FE7}"/>
                </a:ext>
              </a:extLst>
            </p:cNvPr>
            <p:cNvSpPr/>
            <p:nvPr/>
          </p:nvSpPr>
          <p:spPr>
            <a:xfrm>
              <a:off x="3879316" y="7068070"/>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84" name="object 492">
              <a:extLst>
                <a:ext uri="{FF2B5EF4-FFF2-40B4-BE49-F238E27FC236}">
                  <a16:creationId xmlns:a16="http://schemas.microsoft.com/office/drawing/2014/main" id="{D0E5BC37-C80A-AA84-2BA6-0B485B6BA5E4}"/>
                </a:ext>
              </a:extLst>
            </p:cNvPr>
            <p:cNvSpPr/>
            <p:nvPr/>
          </p:nvSpPr>
          <p:spPr>
            <a:xfrm>
              <a:off x="3879316" y="706807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5" name="object 493">
              <a:extLst>
                <a:ext uri="{FF2B5EF4-FFF2-40B4-BE49-F238E27FC236}">
                  <a16:creationId xmlns:a16="http://schemas.microsoft.com/office/drawing/2014/main" id="{24F80EDF-E606-822B-A188-985A241EFB86}"/>
                </a:ext>
              </a:extLst>
            </p:cNvPr>
            <p:cNvSpPr/>
            <p:nvPr/>
          </p:nvSpPr>
          <p:spPr>
            <a:xfrm>
              <a:off x="3903167" y="705079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86" name="object 494">
              <a:extLst>
                <a:ext uri="{FF2B5EF4-FFF2-40B4-BE49-F238E27FC236}">
                  <a16:creationId xmlns:a16="http://schemas.microsoft.com/office/drawing/2014/main" id="{C953F98D-3D72-DCF8-9A26-B8E187A83C21}"/>
                </a:ext>
              </a:extLst>
            </p:cNvPr>
            <p:cNvSpPr/>
            <p:nvPr/>
          </p:nvSpPr>
          <p:spPr>
            <a:xfrm>
              <a:off x="3903167" y="70507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7" name="object 495">
              <a:extLst>
                <a:ext uri="{FF2B5EF4-FFF2-40B4-BE49-F238E27FC236}">
                  <a16:creationId xmlns:a16="http://schemas.microsoft.com/office/drawing/2014/main" id="{05BF4811-887E-E4C6-B23A-1E0D045BE12C}"/>
                </a:ext>
              </a:extLst>
            </p:cNvPr>
            <p:cNvSpPr/>
            <p:nvPr/>
          </p:nvSpPr>
          <p:spPr>
            <a:xfrm>
              <a:off x="3989235" y="703350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88" name="object 496">
              <a:extLst>
                <a:ext uri="{FF2B5EF4-FFF2-40B4-BE49-F238E27FC236}">
                  <a16:creationId xmlns:a16="http://schemas.microsoft.com/office/drawing/2014/main" id="{370F17AA-8CC3-9EA7-F9F6-BEE2EE07AFB8}"/>
                </a:ext>
              </a:extLst>
            </p:cNvPr>
            <p:cNvSpPr/>
            <p:nvPr/>
          </p:nvSpPr>
          <p:spPr>
            <a:xfrm>
              <a:off x="3989235" y="70334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9" name="object 497">
              <a:extLst>
                <a:ext uri="{FF2B5EF4-FFF2-40B4-BE49-F238E27FC236}">
                  <a16:creationId xmlns:a16="http://schemas.microsoft.com/office/drawing/2014/main" id="{7DC27A3B-74B9-951E-8F20-0BEF4FF9BF20}"/>
                </a:ext>
              </a:extLst>
            </p:cNvPr>
            <p:cNvSpPr/>
            <p:nvPr/>
          </p:nvSpPr>
          <p:spPr>
            <a:xfrm>
              <a:off x="4070108" y="7016216"/>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490" name="object 498">
              <a:extLst>
                <a:ext uri="{FF2B5EF4-FFF2-40B4-BE49-F238E27FC236}">
                  <a16:creationId xmlns:a16="http://schemas.microsoft.com/office/drawing/2014/main" id="{E20F6497-25F7-FF51-25F1-725A44C53073}"/>
                </a:ext>
              </a:extLst>
            </p:cNvPr>
            <p:cNvSpPr/>
            <p:nvPr/>
          </p:nvSpPr>
          <p:spPr>
            <a:xfrm>
              <a:off x="4070108" y="701619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1" name="object 499">
              <a:extLst>
                <a:ext uri="{FF2B5EF4-FFF2-40B4-BE49-F238E27FC236}">
                  <a16:creationId xmlns:a16="http://schemas.microsoft.com/office/drawing/2014/main" id="{D12C3E2E-FD6B-06F6-16DB-8A77C2DC9DFB}"/>
                </a:ext>
              </a:extLst>
            </p:cNvPr>
            <p:cNvSpPr/>
            <p:nvPr/>
          </p:nvSpPr>
          <p:spPr>
            <a:xfrm>
              <a:off x="4135450" y="6964336"/>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492" name="object 500">
              <a:extLst>
                <a:ext uri="{FF2B5EF4-FFF2-40B4-BE49-F238E27FC236}">
                  <a16:creationId xmlns:a16="http://schemas.microsoft.com/office/drawing/2014/main" id="{A03F87C6-FAF4-223D-51A6-335046946F16}"/>
                </a:ext>
              </a:extLst>
            </p:cNvPr>
            <p:cNvSpPr/>
            <p:nvPr/>
          </p:nvSpPr>
          <p:spPr>
            <a:xfrm>
              <a:off x="4135450" y="696432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3" name="object 501">
              <a:extLst>
                <a:ext uri="{FF2B5EF4-FFF2-40B4-BE49-F238E27FC236}">
                  <a16:creationId xmlns:a16="http://schemas.microsoft.com/office/drawing/2014/main" id="{79C0F41D-78E5-4DBA-804A-E4EF61BE9DD0}"/>
                </a:ext>
              </a:extLst>
            </p:cNvPr>
            <p:cNvSpPr/>
            <p:nvPr/>
          </p:nvSpPr>
          <p:spPr>
            <a:xfrm>
              <a:off x="4108475" y="694703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94" name="object 502">
              <a:extLst>
                <a:ext uri="{FF2B5EF4-FFF2-40B4-BE49-F238E27FC236}">
                  <a16:creationId xmlns:a16="http://schemas.microsoft.com/office/drawing/2014/main" id="{AB9DCFB1-4875-70A5-E06D-4EAD03334A5E}"/>
                </a:ext>
              </a:extLst>
            </p:cNvPr>
            <p:cNvSpPr/>
            <p:nvPr/>
          </p:nvSpPr>
          <p:spPr>
            <a:xfrm>
              <a:off x="4108488" y="694703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5" name="object 503">
              <a:extLst>
                <a:ext uri="{FF2B5EF4-FFF2-40B4-BE49-F238E27FC236}">
                  <a16:creationId xmlns:a16="http://schemas.microsoft.com/office/drawing/2014/main" id="{C22FD161-549E-748E-56B1-935571B4ED55}"/>
                </a:ext>
              </a:extLst>
            </p:cNvPr>
            <p:cNvSpPr/>
            <p:nvPr/>
          </p:nvSpPr>
          <p:spPr>
            <a:xfrm>
              <a:off x="4168635" y="6929754"/>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96" name="object 504">
              <a:extLst>
                <a:ext uri="{FF2B5EF4-FFF2-40B4-BE49-F238E27FC236}">
                  <a16:creationId xmlns:a16="http://schemas.microsoft.com/office/drawing/2014/main" id="{667B7AD0-E587-93AD-30E0-9BE042484B56}"/>
                </a:ext>
              </a:extLst>
            </p:cNvPr>
            <p:cNvSpPr/>
            <p:nvPr/>
          </p:nvSpPr>
          <p:spPr>
            <a:xfrm>
              <a:off x="4168622" y="692974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7" name="object 505">
              <a:extLst>
                <a:ext uri="{FF2B5EF4-FFF2-40B4-BE49-F238E27FC236}">
                  <a16:creationId xmlns:a16="http://schemas.microsoft.com/office/drawing/2014/main" id="{C4CCBD2B-0D15-E1D5-8A23-E091A77C9BCF}"/>
                </a:ext>
              </a:extLst>
            </p:cNvPr>
            <p:cNvSpPr/>
            <p:nvPr/>
          </p:nvSpPr>
          <p:spPr>
            <a:xfrm>
              <a:off x="4155147" y="6912470"/>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498" name="object 506">
              <a:extLst>
                <a:ext uri="{FF2B5EF4-FFF2-40B4-BE49-F238E27FC236}">
                  <a16:creationId xmlns:a16="http://schemas.microsoft.com/office/drawing/2014/main" id="{471393D7-BCE3-265C-63AA-AA1B89046ED9}"/>
                </a:ext>
              </a:extLst>
            </p:cNvPr>
            <p:cNvSpPr/>
            <p:nvPr/>
          </p:nvSpPr>
          <p:spPr>
            <a:xfrm>
              <a:off x="4155147" y="691245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9" name="object 507">
              <a:extLst>
                <a:ext uri="{FF2B5EF4-FFF2-40B4-BE49-F238E27FC236}">
                  <a16:creationId xmlns:a16="http://schemas.microsoft.com/office/drawing/2014/main" id="{2500431C-8D5F-BB25-987C-17803B84D293}"/>
                </a:ext>
              </a:extLst>
            </p:cNvPr>
            <p:cNvSpPr/>
            <p:nvPr/>
          </p:nvSpPr>
          <p:spPr>
            <a:xfrm>
              <a:off x="4177957" y="689516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0" name="object 508">
              <a:extLst>
                <a:ext uri="{FF2B5EF4-FFF2-40B4-BE49-F238E27FC236}">
                  <a16:creationId xmlns:a16="http://schemas.microsoft.com/office/drawing/2014/main" id="{4E3CA3AC-57B0-D3FC-2D5F-BA8F6E7E2A36}"/>
                </a:ext>
              </a:extLst>
            </p:cNvPr>
            <p:cNvSpPr/>
            <p:nvPr/>
          </p:nvSpPr>
          <p:spPr>
            <a:xfrm>
              <a:off x="4177969" y="689516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1" name="object 509">
              <a:extLst>
                <a:ext uri="{FF2B5EF4-FFF2-40B4-BE49-F238E27FC236}">
                  <a16:creationId xmlns:a16="http://schemas.microsoft.com/office/drawing/2014/main" id="{FC739FA1-31A5-FA8F-0202-CB0B377D2E70}"/>
                </a:ext>
              </a:extLst>
            </p:cNvPr>
            <p:cNvSpPr/>
            <p:nvPr/>
          </p:nvSpPr>
          <p:spPr>
            <a:xfrm>
              <a:off x="4303433" y="684330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02" name="object 510">
              <a:extLst>
                <a:ext uri="{FF2B5EF4-FFF2-40B4-BE49-F238E27FC236}">
                  <a16:creationId xmlns:a16="http://schemas.microsoft.com/office/drawing/2014/main" id="{0127AEF6-A159-637F-8A4A-3A1AD47C6EB2}"/>
                </a:ext>
              </a:extLst>
            </p:cNvPr>
            <p:cNvSpPr/>
            <p:nvPr/>
          </p:nvSpPr>
          <p:spPr>
            <a:xfrm>
              <a:off x="4303433" y="684329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3" name="object 511">
              <a:extLst>
                <a:ext uri="{FF2B5EF4-FFF2-40B4-BE49-F238E27FC236}">
                  <a16:creationId xmlns:a16="http://schemas.microsoft.com/office/drawing/2014/main" id="{F13FC77F-34D2-3A94-4802-D43241725E36}"/>
                </a:ext>
              </a:extLst>
            </p:cNvPr>
            <p:cNvSpPr/>
            <p:nvPr/>
          </p:nvSpPr>
          <p:spPr>
            <a:xfrm>
              <a:off x="4372914" y="682600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4" name="object 512">
              <a:extLst>
                <a:ext uri="{FF2B5EF4-FFF2-40B4-BE49-F238E27FC236}">
                  <a16:creationId xmlns:a16="http://schemas.microsoft.com/office/drawing/2014/main" id="{50325EFB-9673-84DE-C3DA-8012BEDC411D}"/>
                </a:ext>
              </a:extLst>
            </p:cNvPr>
            <p:cNvSpPr/>
            <p:nvPr/>
          </p:nvSpPr>
          <p:spPr>
            <a:xfrm>
              <a:off x="4372914" y="682600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5" name="object 513">
              <a:extLst>
                <a:ext uri="{FF2B5EF4-FFF2-40B4-BE49-F238E27FC236}">
                  <a16:creationId xmlns:a16="http://schemas.microsoft.com/office/drawing/2014/main" id="{2B100234-A7C5-B3EA-C006-72A8F01404AA}"/>
                </a:ext>
              </a:extLst>
            </p:cNvPr>
            <p:cNvSpPr/>
            <p:nvPr/>
          </p:nvSpPr>
          <p:spPr>
            <a:xfrm>
              <a:off x="4381195" y="6808723"/>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06" name="object 514">
              <a:extLst>
                <a:ext uri="{FF2B5EF4-FFF2-40B4-BE49-F238E27FC236}">
                  <a16:creationId xmlns:a16="http://schemas.microsoft.com/office/drawing/2014/main" id="{F0CFAA8A-AB81-AADA-8B76-AB01D89026C5}"/>
                </a:ext>
              </a:extLst>
            </p:cNvPr>
            <p:cNvSpPr/>
            <p:nvPr/>
          </p:nvSpPr>
          <p:spPr>
            <a:xfrm>
              <a:off x="4381207" y="680871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7" name="object 515">
              <a:extLst>
                <a:ext uri="{FF2B5EF4-FFF2-40B4-BE49-F238E27FC236}">
                  <a16:creationId xmlns:a16="http://schemas.microsoft.com/office/drawing/2014/main" id="{30B92877-E740-CC07-229C-533113993EC2}"/>
                </a:ext>
              </a:extLst>
            </p:cNvPr>
            <p:cNvSpPr/>
            <p:nvPr/>
          </p:nvSpPr>
          <p:spPr>
            <a:xfrm>
              <a:off x="4583417" y="679142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8" name="object 516">
              <a:extLst>
                <a:ext uri="{FF2B5EF4-FFF2-40B4-BE49-F238E27FC236}">
                  <a16:creationId xmlns:a16="http://schemas.microsoft.com/office/drawing/2014/main" id="{A92D5C61-9B25-34DA-2386-300628A61E8D}"/>
                </a:ext>
              </a:extLst>
            </p:cNvPr>
            <p:cNvSpPr/>
            <p:nvPr/>
          </p:nvSpPr>
          <p:spPr>
            <a:xfrm>
              <a:off x="4583417" y="679142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9" name="object 517">
              <a:extLst>
                <a:ext uri="{FF2B5EF4-FFF2-40B4-BE49-F238E27FC236}">
                  <a16:creationId xmlns:a16="http://schemas.microsoft.com/office/drawing/2014/main" id="{8C6C3B2A-F2C7-29FF-47A5-6C33148F9D1B}"/>
                </a:ext>
              </a:extLst>
            </p:cNvPr>
            <p:cNvSpPr/>
            <p:nvPr/>
          </p:nvSpPr>
          <p:spPr>
            <a:xfrm>
              <a:off x="4499432" y="6774141"/>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510" name="object 518">
              <a:extLst>
                <a:ext uri="{FF2B5EF4-FFF2-40B4-BE49-F238E27FC236}">
                  <a16:creationId xmlns:a16="http://schemas.microsoft.com/office/drawing/2014/main" id="{29BE9B57-D03B-04DE-9BA7-151AB48301CF}"/>
                </a:ext>
              </a:extLst>
            </p:cNvPr>
            <p:cNvSpPr/>
            <p:nvPr/>
          </p:nvSpPr>
          <p:spPr>
            <a:xfrm>
              <a:off x="4499432" y="677412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1" name="object 519">
              <a:extLst>
                <a:ext uri="{FF2B5EF4-FFF2-40B4-BE49-F238E27FC236}">
                  <a16:creationId xmlns:a16="http://schemas.microsoft.com/office/drawing/2014/main" id="{D58BC18A-CA66-2953-AB1A-1F12DEF19F51}"/>
                </a:ext>
              </a:extLst>
            </p:cNvPr>
            <p:cNvSpPr/>
            <p:nvPr/>
          </p:nvSpPr>
          <p:spPr>
            <a:xfrm>
              <a:off x="4396765" y="6721322"/>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512" name="object 520">
              <a:extLst>
                <a:ext uri="{FF2B5EF4-FFF2-40B4-BE49-F238E27FC236}">
                  <a16:creationId xmlns:a16="http://schemas.microsoft.com/office/drawing/2014/main" id="{834DD967-C556-8A9C-1338-74CEAB3B5F23}"/>
                </a:ext>
              </a:extLst>
            </p:cNvPr>
            <p:cNvSpPr/>
            <p:nvPr/>
          </p:nvSpPr>
          <p:spPr>
            <a:xfrm>
              <a:off x="4396765" y="67213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3" name="object 521">
              <a:extLst>
                <a:ext uri="{FF2B5EF4-FFF2-40B4-BE49-F238E27FC236}">
                  <a16:creationId xmlns:a16="http://schemas.microsoft.com/office/drawing/2014/main" id="{421088D5-1813-9DE4-75C4-3EDA756D786C}"/>
                </a:ext>
              </a:extLst>
            </p:cNvPr>
            <p:cNvSpPr/>
            <p:nvPr/>
          </p:nvSpPr>
          <p:spPr>
            <a:xfrm>
              <a:off x="4344911" y="670399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14" name="object 522">
              <a:extLst>
                <a:ext uri="{FF2B5EF4-FFF2-40B4-BE49-F238E27FC236}">
                  <a16:creationId xmlns:a16="http://schemas.microsoft.com/office/drawing/2014/main" id="{C23EBF8A-F75A-4F9A-BC88-E3C8A6CCBEB3}"/>
                </a:ext>
              </a:extLst>
            </p:cNvPr>
            <p:cNvSpPr/>
            <p:nvPr/>
          </p:nvSpPr>
          <p:spPr>
            <a:xfrm>
              <a:off x="4344911" y="670401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5" name="object 523">
              <a:extLst>
                <a:ext uri="{FF2B5EF4-FFF2-40B4-BE49-F238E27FC236}">
                  <a16:creationId xmlns:a16="http://schemas.microsoft.com/office/drawing/2014/main" id="{F6D6A925-8E8E-4358-78B3-C2FDC1A972C9}"/>
                </a:ext>
              </a:extLst>
            </p:cNvPr>
            <p:cNvSpPr/>
            <p:nvPr/>
          </p:nvSpPr>
          <p:spPr>
            <a:xfrm>
              <a:off x="4374984" y="6686727"/>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16" name="object 524">
              <a:extLst>
                <a:ext uri="{FF2B5EF4-FFF2-40B4-BE49-F238E27FC236}">
                  <a16:creationId xmlns:a16="http://schemas.microsoft.com/office/drawing/2014/main" id="{7D8139BA-4F9D-0323-2885-8FE3D4239044}"/>
                </a:ext>
              </a:extLst>
            </p:cNvPr>
            <p:cNvSpPr/>
            <p:nvPr/>
          </p:nvSpPr>
          <p:spPr>
            <a:xfrm>
              <a:off x="4374984" y="668672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7" name="object 525">
              <a:extLst>
                <a:ext uri="{FF2B5EF4-FFF2-40B4-BE49-F238E27FC236}">
                  <a16:creationId xmlns:a16="http://schemas.microsoft.com/office/drawing/2014/main" id="{542F7765-C43F-DF84-3600-1F86B14FE731}"/>
                </a:ext>
              </a:extLst>
            </p:cNvPr>
            <p:cNvSpPr/>
            <p:nvPr/>
          </p:nvSpPr>
          <p:spPr>
            <a:xfrm>
              <a:off x="4298264" y="6669430"/>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18" name="object 526">
              <a:extLst>
                <a:ext uri="{FF2B5EF4-FFF2-40B4-BE49-F238E27FC236}">
                  <a16:creationId xmlns:a16="http://schemas.microsoft.com/office/drawing/2014/main" id="{9A3399F3-1CE3-5658-34E3-4E80DAA67CA4}"/>
                </a:ext>
              </a:extLst>
            </p:cNvPr>
            <p:cNvSpPr/>
            <p:nvPr/>
          </p:nvSpPr>
          <p:spPr>
            <a:xfrm>
              <a:off x="4298251" y="666943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9" name="object 527">
              <a:extLst>
                <a:ext uri="{FF2B5EF4-FFF2-40B4-BE49-F238E27FC236}">
                  <a16:creationId xmlns:a16="http://schemas.microsoft.com/office/drawing/2014/main" id="{D7242007-71DE-E3C5-7ECF-5BA30CE11C42}"/>
                </a:ext>
              </a:extLst>
            </p:cNvPr>
            <p:cNvSpPr/>
            <p:nvPr/>
          </p:nvSpPr>
          <p:spPr>
            <a:xfrm>
              <a:off x="4329366" y="6652145"/>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20" name="object 528">
              <a:extLst>
                <a:ext uri="{FF2B5EF4-FFF2-40B4-BE49-F238E27FC236}">
                  <a16:creationId xmlns:a16="http://schemas.microsoft.com/office/drawing/2014/main" id="{BE8840DA-F3E8-D8FB-7ACE-567FA2840519}"/>
                </a:ext>
              </a:extLst>
            </p:cNvPr>
            <p:cNvSpPr/>
            <p:nvPr/>
          </p:nvSpPr>
          <p:spPr>
            <a:xfrm>
              <a:off x="4329353" y="665213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1" name="object 529">
              <a:extLst>
                <a:ext uri="{FF2B5EF4-FFF2-40B4-BE49-F238E27FC236}">
                  <a16:creationId xmlns:a16="http://schemas.microsoft.com/office/drawing/2014/main" id="{65F020D8-9B4E-8DA7-A8E4-B0AA263D5136}"/>
                </a:ext>
              </a:extLst>
            </p:cNvPr>
            <p:cNvSpPr/>
            <p:nvPr/>
          </p:nvSpPr>
          <p:spPr>
            <a:xfrm>
              <a:off x="4330407" y="6600278"/>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22" name="object 530">
              <a:extLst>
                <a:ext uri="{FF2B5EF4-FFF2-40B4-BE49-F238E27FC236}">
                  <a16:creationId xmlns:a16="http://schemas.microsoft.com/office/drawing/2014/main" id="{713E9DC4-BEC8-6D30-631D-A8B8613C705E}"/>
                </a:ext>
              </a:extLst>
            </p:cNvPr>
            <p:cNvSpPr/>
            <p:nvPr/>
          </p:nvSpPr>
          <p:spPr>
            <a:xfrm>
              <a:off x="4330395" y="660026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3" name="object 531">
              <a:extLst>
                <a:ext uri="{FF2B5EF4-FFF2-40B4-BE49-F238E27FC236}">
                  <a16:creationId xmlns:a16="http://schemas.microsoft.com/office/drawing/2014/main" id="{B5B9D227-4F89-37C7-FEE1-B8FFF0046847}"/>
                </a:ext>
              </a:extLst>
            </p:cNvPr>
            <p:cNvSpPr/>
            <p:nvPr/>
          </p:nvSpPr>
          <p:spPr>
            <a:xfrm>
              <a:off x="4248467" y="658296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24" name="object 532">
              <a:extLst>
                <a:ext uri="{FF2B5EF4-FFF2-40B4-BE49-F238E27FC236}">
                  <a16:creationId xmlns:a16="http://schemas.microsoft.com/office/drawing/2014/main" id="{B0AFDC80-73CC-B7B2-E230-E3FBF355B884}"/>
                </a:ext>
              </a:extLst>
            </p:cNvPr>
            <p:cNvSpPr/>
            <p:nvPr/>
          </p:nvSpPr>
          <p:spPr>
            <a:xfrm>
              <a:off x="4248480" y="658296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5" name="object 533">
              <a:extLst>
                <a:ext uri="{FF2B5EF4-FFF2-40B4-BE49-F238E27FC236}">
                  <a16:creationId xmlns:a16="http://schemas.microsoft.com/office/drawing/2014/main" id="{F7D23B9C-4739-B593-F006-A1644371F736}"/>
                </a:ext>
              </a:extLst>
            </p:cNvPr>
            <p:cNvSpPr/>
            <p:nvPr/>
          </p:nvSpPr>
          <p:spPr>
            <a:xfrm>
              <a:off x="4312767" y="656569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26" name="object 534">
              <a:extLst>
                <a:ext uri="{FF2B5EF4-FFF2-40B4-BE49-F238E27FC236}">
                  <a16:creationId xmlns:a16="http://schemas.microsoft.com/office/drawing/2014/main" id="{E31D584D-9081-2098-5731-FCDFBBFEA447}"/>
                </a:ext>
              </a:extLst>
            </p:cNvPr>
            <p:cNvSpPr/>
            <p:nvPr/>
          </p:nvSpPr>
          <p:spPr>
            <a:xfrm>
              <a:off x="4312767" y="656569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7" name="object 535">
              <a:extLst>
                <a:ext uri="{FF2B5EF4-FFF2-40B4-BE49-F238E27FC236}">
                  <a16:creationId xmlns:a16="http://schemas.microsoft.com/office/drawing/2014/main" id="{FA3278D4-B45B-CF98-74F2-287CAD3F899C}"/>
                </a:ext>
              </a:extLst>
            </p:cNvPr>
            <p:cNvSpPr/>
            <p:nvPr/>
          </p:nvSpPr>
          <p:spPr>
            <a:xfrm>
              <a:off x="4284776" y="6548399"/>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28" name="object 536">
              <a:extLst>
                <a:ext uri="{FF2B5EF4-FFF2-40B4-BE49-F238E27FC236}">
                  <a16:creationId xmlns:a16="http://schemas.microsoft.com/office/drawing/2014/main" id="{62A11DF2-55D7-58E1-E4BA-8988A1EFCE92}"/>
                </a:ext>
              </a:extLst>
            </p:cNvPr>
            <p:cNvSpPr/>
            <p:nvPr/>
          </p:nvSpPr>
          <p:spPr>
            <a:xfrm>
              <a:off x="4284764" y="654839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9" name="object 537">
              <a:extLst>
                <a:ext uri="{FF2B5EF4-FFF2-40B4-BE49-F238E27FC236}">
                  <a16:creationId xmlns:a16="http://schemas.microsoft.com/office/drawing/2014/main" id="{F629FF97-949C-BC20-2E97-0EB007D8545C}"/>
                </a:ext>
              </a:extLst>
            </p:cNvPr>
            <p:cNvSpPr/>
            <p:nvPr/>
          </p:nvSpPr>
          <p:spPr>
            <a:xfrm>
              <a:off x="4241228" y="6531114"/>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30" name="object 538">
              <a:extLst>
                <a:ext uri="{FF2B5EF4-FFF2-40B4-BE49-F238E27FC236}">
                  <a16:creationId xmlns:a16="http://schemas.microsoft.com/office/drawing/2014/main" id="{570C2B08-3809-06E5-859E-BE1E1D16C64A}"/>
                </a:ext>
              </a:extLst>
            </p:cNvPr>
            <p:cNvSpPr/>
            <p:nvPr/>
          </p:nvSpPr>
          <p:spPr>
            <a:xfrm>
              <a:off x="4241215" y="653111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1" name="object 539">
              <a:extLst>
                <a:ext uri="{FF2B5EF4-FFF2-40B4-BE49-F238E27FC236}">
                  <a16:creationId xmlns:a16="http://schemas.microsoft.com/office/drawing/2014/main" id="{1503B227-E404-5257-1C26-57ECCB852F4C}"/>
                </a:ext>
              </a:extLst>
            </p:cNvPr>
            <p:cNvSpPr/>
            <p:nvPr/>
          </p:nvSpPr>
          <p:spPr>
            <a:xfrm>
              <a:off x="4276470" y="647923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2" name="object 540">
              <a:extLst>
                <a:ext uri="{FF2B5EF4-FFF2-40B4-BE49-F238E27FC236}">
                  <a16:creationId xmlns:a16="http://schemas.microsoft.com/office/drawing/2014/main" id="{ABD1888E-5FFE-3A11-2A05-DA342B1F91B1}"/>
                </a:ext>
              </a:extLst>
            </p:cNvPr>
            <p:cNvSpPr/>
            <p:nvPr/>
          </p:nvSpPr>
          <p:spPr>
            <a:xfrm>
              <a:off x="4276470" y="64792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3" name="object 541">
              <a:extLst>
                <a:ext uri="{FF2B5EF4-FFF2-40B4-BE49-F238E27FC236}">
                  <a16:creationId xmlns:a16="http://schemas.microsoft.com/office/drawing/2014/main" id="{AA8C8A21-4667-73AF-F98E-134A47F66892}"/>
                </a:ext>
              </a:extLst>
            </p:cNvPr>
            <p:cNvSpPr/>
            <p:nvPr/>
          </p:nvSpPr>
          <p:spPr>
            <a:xfrm>
              <a:off x="4331436" y="646195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4" name="object 542">
              <a:extLst>
                <a:ext uri="{FF2B5EF4-FFF2-40B4-BE49-F238E27FC236}">
                  <a16:creationId xmlns:a16="http://schemas.microsoft.com/office/drawing/2014/main" id="{816A67AF-5D0A-BBB9-835F-FCE30C7C9B0B}"/>
                </a:ext>
              </a:extLst>
            </p:cNvPr>
            <p:cNvSpPr/>
            <p:nvPr/>
          </p:nvSpPr>
          <p:spPr>
            <a:xfrm>
              <a:off x="4331436" y="64619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5" name="object 543">
              <a:extLst>
                <a:ext uri="{FF2B5EF4-FFF2-40B4-BE49-F238E27FC236}">
                  <a16:creationId xmlns:a16="http://schemas.microsoft.com/office/drawing/2014/main" id="{DAEFBD2F-7E14-F7FD-C723-1AC0436E485C}"/>
                </a:ext>
              </a:extLst>
            </p:cNvPr>
            <p:cNvSpPr/>
            <p:nvPr/>
          </p:nvSpPr>
          <p:spPr>
            <a:xfrm>
              <a:off x="4292028" y="644465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6" name="object 544">
              <a:extLst>
                <a:ext uri="{FF2B5EF4-FFF2-40B4-BE49-F238E27FC236}">
                  <a16:creationId xmlns:a16="http://schemas.microsoft.com/office/drawing/2014/main" id="{91DE60B7-D5B3-28F5-EA87-F576FBF13A9E}"/>
                </a:ext>
              </a:extLst>
            </p:cNvPr>
            <p:cNvSpPr/>
            <p:nvPr/>
          </p:nvSpPr>
          <p:spPr>
            <a:xfrm>
              <a:off x="4292028" y="64446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7" name="object 545">
              <a:extLst>
                <a:ext uri="{FF2B5EF4-FFF2-40B4-BE49-F238E27FC236}">
                  <a16:creationId xmlns:a16="http://schemas.microsoft.com/office/drawing/2014/main" id="{DF2CF8B7-32E3-E71B-2D3C-75FDDD3355D3}"/>
                </a:ext>
              </a:extLst>
            </p:cNvPr>
            <p:cNvSpPr/>
            <p:nvPr/>
          </p:nvSpPr>
          <p:spPr>
            <a:xfrm>
              <a:off x="4198708" y="6427380"/>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38" name="object 546">
              <a:extLst>
                <a:ext uri="{FF2B5EF4-FFF2-40B4-BE49-F238E27FC236}">
                  <a16:creationId xmlns:a16="http://schemas.microsoft.com/office/drawing/2014/main" id="{FDBD15F4-233E-537E-D096-E352EC46E207}"/>
                </a:ext>
              </a:extLst>
            </p:cNvPr>
            <p:cNvSpPr/>
            <p:nvPr/>
          </p:nvSpPr>
          <p:spPr>
            <a:xfrm>
              <a:off x="4198696" y="642735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9" name="object 547">
              <a:extLst>
                <a:ext uri="{FF2B5EF4-FFF2-40B4-BE49-F238E27FC236}">
                  <a16:creationId xmlns:a16="http://schemas.microsoft.com/office/drawing/2014/main" id="{DD603B70-457C-BEF0-3753-66A8E8CB72CD}"/>
                </a:ext>
              </a:extLst>
            </p:cNvPr>
            <p:cNvSpPr/>
            <p:nvPr/>
          </p:nvSpPr>
          <p:spPr>
            <a:xfrm>
              <a:off x="4289945" y="641008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40" name="object 548">
              <a:extLst>
                <a:ext uri="{FF2B5EF4-FFF2-40B4-BE49-F238E27FC236}">
                  <a16:creationId xmlns:a16="http://schemas.microsoft.com/office/drawing/2014/main" id="{1397D3E1-FFF8-0893-112B-E35A02975BAA}"/>
                </a:ext>
              </a:extLst>
            </p:cNvPr>
            <p:cNvSpPr/>
            <p:nvPr/>
          </p:nvSpPr>
          <p:spPr>
            <a:xfrm>
              <a:off x="4289958" y="64100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1" name="object 549">
              <a:extLst>
                <a:ext uri="{FF2B5EF4-FFF2-40B4-BE49-F238E27FC236}">
                  <a16:creationId xmlns:a16="http://schemas.microsoft.com/office/drawing/2014/main" id="{6E64BB31-96D7-A62C-5D42-CDC340A825DA}"/>
                </a:ext>
              </a:extLst>
            </p:cNvPr>
            <p:cNvSpPr/>
            <p:nvPr/>
          </p:nvSpPr>
          <p:spPr>
            <a:xfrm>
              <a:off x="4247438" y="635820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42" name="object 550">
              <a:extLst>
                <a:ext uri="{FF2B5EF4-FFF2-40B4-BE49-F238E27FC236}">
                  <a16:creationId xmlns:a16="http://schemas.microsoft.com/office/drawing/2014/main" id="{B779CEF7-8C71-E050-CE71-0139E60427F5}"/>
                </a:ext>
              </a:extLst>
            </p:cNvPr>
            <p:cNvSpPr/>
            <p:nvPr/>
          </p:nvSpPr>
          <p:spPr>
            <a:xfrm>
              <a:off x="4247438" y="63582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3" name="object 551">
              <a:extLst>
                <a:ext uri="{FF2B5EF4-FFF2-40B4-BE49-F238E27FC236}">
                  <a16:creationId xmlns:a16="http://schemas.microsoft.com/office/drawing/2014/main" id="{4B3C7929-E126-1E15-926E-E7B5F0574D13}"/>
                </a:ext>
              </a:extLst>
            </p:cNvPr>
            <p:cNvSpPr/>
            <p:nvPr/>
          </p:nvSpPr>
          <p:spPr>
            <a:xfrm>
              <a:off x="4220476" y="634090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44" name="object 552">
              <a:extLst>
                <a:ext uri="{FF2B5EF4-FFF2-40B4-BE49-F238E27FC236}">
                  <a16:creationId xmlns:a16="http://schemas.microsoft.com/office/drawing/2014/main" id="{2A20E1EA-4B26-C267-78D6-76386DB3D63C}"/>
                </a:ext>
              </a:extLst>
            </p:cNvPr>
            <p:cNvSpPr/>
            <p:nvPr/>
          </p:nvSpPr>
          <p:spPr>
            <a:xfrm>
              <a:off x="4220476" y="63409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5" name="object 553">
              <a:extLst>
                <a:ext uri="{FF2B5EF4-FFF2-40B4-BE49-F238E27FC236}">
                  <a16:creationId xmlns:a16="http://schemas.microsoft.com/office/drawing/2014/main" id="{C7D81A8E-697B-F623-D077-B8F9CD9720AC}"/>
                </a:ext>
              </a:extLst>
            </p:cNvPr>
            <p:cNvSpPr/>
            <p:nvPr/>
          </p:nvSpPr>
          <p:spPr>
            <a:xfrm>
              <a:off x="4239158" y="632266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46" name="object 554">
              <a:extLst>
                <a:ext uri="{FF2B5EF4-FFF2-40B4-BE49-F238E27FC236}">
                  <a16:creationId xmlns:a16="http://schemas.microsoft.com/office/drawing/2014/main" id="{72B5F77E-0872-EED3-B992-C3D603B88CEB}"/>
                </a:ext>
              </a:extLst>
            </p:cNvPr>
            <p:cNvSpPr/>
            <p:nvPr/>
          </p:nvSpPr>
          <p:spPr>
            <a:xfrm>
              <a:off x="4239145" y="63226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7" name="object 555">
              <a:extLst>
                <a:ext uri="{FF2B5EF4-FFF2-40B4-BE49-F238E27FC236}">
                  <a16:creationId xmlns:a16="http://schemas.microsoft.com/office/drawing/2014/main" id="{D6BF5C65-6355-2098-23DA-20078B562DC1}"/>
                </a:ext>
              </a:extLst>
            </p:cNvPr>
            <p:cNvSpPr/>
            <p:nvPr/>
          </p:nvSpPr>
          <p:spPr>
            <a:xfrm>
              <a:off x="4326242" y="6305384"/>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48" name="object 556">
              <a:extLst>
                <a:ext uri="{FF2B5EF4-FFF2-40B4-BE49-F238E27FC236}">
                  <a16:creationId xmlns:a16="http://schemas.microsoft.com/office/drawing/2014/main" id="{D9766311-8762-3791-AC46-F5C00D757DA3}"/>
                </a:ext>
              </a:extLst>
            </p:cNvPr>
            <p:cNvSpPr/>
            <p:nvPr/>
          </p:nvSpPr>
          <p:spPr>
            <a:xfrm>
              <a:off x="4326242" y="630535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9" name="object 557">
              <a:extLst>
                <a:ext uri="{FF2B5EF4-FFF2-40B4-BE49-F238E27FC236}">
                  <a16:creationId xmlns:a16="http://schemas.microsoft.com/office/drawing/2014/main" id="{2CF796C6-4E0C-7BA0-9390-A5435897C25A}"/>
                </a:ext>
              </a:extLst>
            </p:cNvPr>
            <p:cNvSpPr/>
            <p:nvPr/>
          </p:nvSpPr>
          <p:spPr>
            <a:xfrm>
              <a:off x="4299280" y="628807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50" name="object 558">
              <a:extLst>
                <a:ext uri="{FF2B5EF4-FFF2-40B4-BE49-F238E27FC236}">
                  <a16:creationId xmlns:a16="http://schemas.microsoft.com/office/drawing/2014/main" id="{6180D212-E581-91AA-757F-8B498D113C05}"/>
                </a:ext>
              </a:extLst>
            </p:cNvPr>
            <p:cNvSpPr/>
            <p:nvPr/>
          </p:nvSpPr>
          <p:spPr>
            <a:xfrm>
              <a:off x="4299280" y="628808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1" name="object 559">
              <a:extLst>
                <a:ext uri="{FF2B5EF4-FFF2-40B4-BE49-F238E27FC236}">
                  <a16:creationId xmlns:a16="http://schemas.microsoft.com/office/drawing/2014/main" id="{88249168-FBAD-C127-FACA-CE5D73D04D73}"/>
                </a:ext>
              </a:extLst>
            </p:cNvPr>
            <p:cNvSpPr/>
            <p:nvPr/>
          </p:nvSpPr>
          <p:spPr>
            <a:xfrm>
              <a:off x="4465205" y="6236220"/>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52" name="object 560">
              <a:extLst>
                <a:ext uri="{FF2B5EF4-FFF2-40B4-BE49-F238E27FC236}">
                  <a16:creationId xmlns:a16="http://schemas.microsoft.com/office/drawing/2014/main" id="{A7007EC4-570C-6DF9-F24C-1BF25CE780F5}"/>
                </a:ext>
              </a:extLst>
            </p:cNvPr>
            <p:cNvSpPr/>
            <p:nvPr/>
          </p:nvSpPr>
          <p:spPr>
            <a:xfrm>
              <a:off x="4465192" y="623620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3" name="object 561">
              <a:extLst>
                <a:ext uri="{FF2B5EF4-FFF2-40B4-BE49-F238E27FC236}">
                  <a16:creationId xmlns:a16="http://schemas.microsoft.com/office/drawing/2014/main" id="{ED0F6D80-0F4F-D65C-EFB4-98878213624D}"/>
                </a:ext>
              </a:extLst>
            </p:cNvPr>
            <p:cNvSpPr/>
            <p:nvPr/>
          </p:nvSpPr>
          <p:spPr>
            <a:xfrm>
              <a:off x="4545063" y="621892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54" name="object 562">
              <a:extLst>
                <a:ext uri="{FF2B5EF4-FFF2-40B4-BE49-F238E27FC236}">
                  <a16:creationId xmlns:a16="http://schemas.microsoft.com/office/drawing/2014/main" id="{39362655-46D5-A549-DDDF-AC2CC180C7E0}"/>
                </a:ext>
              </a:extLst>
            </p:cNvPr>
            <p:cNvSpPr/>
            <p:nvPr/>
          </p:nvSpPr>
          <p:spPr>
            <a:xfrm>
              <a:off x="4545050" y="62189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5" name="object 563">
              <a:extLst>
                <a:ext uri="{FF2B5EF4-FFF2-40B4-BE49-F238E27FC236}">
                  <a16:creationId xmlns:a16="http://schemas.microsoft.com/office/drawing/2014/main" id="{E1B87F57-1D43-5A56-4358-1877BFCEDB10}"/>
                </a:ext>
              </a:extLst>
            </p:cNvPr>
            <p:cNvSpPr/>
            <p:nvPr/>
          </p:nvSpPr>
          <p:spPr>
            <a:xfrm>
              <a:off x="4406099" y="6201651"/>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556" name="object 564">
              <a:extLst>
                <a:ext uri="{FF2B5EF4-FFF2-40B4-BE49-F238E27FC236}">
                  <a16:creationId xmlns:a16="http://schemas.microsoft.com/office/drawing/2014/main" id="{C465F22F-D9C4-D1FE-B7CF-D23084C67623}"/>
                </a:ext>
              </a:extLst>
            </p:cNvPr>
            <p:cNvSpPr/>
            <p:nvPr/>
          </p:nvSpPr>
          <p:spPr>
            <a:xfrm>
              <a:off x="4406087" y="620162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7" name="object 565">
              <a:extLst>
                <a:ext uri="{FF2B5EF4-FFF2-40B4-BE49-F238E27FC236}">
                  <a16:creationId xmlns:a16="http://schemas.microsoft.com/office/drawing/2014/main" id="{188A8874-5ED9-D37C-0DEF-EB65F256ED71}"/>
                </a:ext>
              </a:extLst>
            </p:cNvPr>
            <p:cNvSpPr/>
            <p:nvPr/>
          </p:nvSpPr>
          <p:spPr>
            <a:xfrm>
              <a:off x="4295139" y="618434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58" name="object 566">
              <a:extLst>
                <a:ext uri="{FF2B5EF4-FFF2-40B4-BE49-F238E27FC236}">
                  <a16:creationId xmlns:a16="http://schemas.microsoft.com/office/drawing/2014/main" id="{C9227521-0C8F-4DA1-474A-39A1CC465C8D}"/>
                </a:ext>
              </a:extLst>
            </p:cNvPr>
            <p:cNvSpPr/>
            <p:nvPr/>
          </p:nvSpPr>
          <p:spPr>
            <a:xfrm>
              <a:off x="4295139" y="618434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9" name="object 567">
              <a:extLst>
                <a:ext uri="{FF2B5EF4-FFF2-40B4-BE49-F238E27FC236}">
                  <a16:creationId xmlns:a16="http://schemas.microsoft.com/office/drawing/2014/main" id="{CAC1BA68-9A76-2EE5-1DC8-B21B0F5446A1}"/>
                </a:ext>
              </a:extLst>
            </p:cNvPr>
            <p:cNvSpPr/>
            <p:nvPr/>
          </p:nvSpPr>
          <p:spPr>
            <a:xfrm>
              <a:off x="4355287" y="616705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60" name="object 568">
              <a:extLst>
                <a:ext uri="{FF2B5EF4-FFF2-40B4-BE49-F238E27FC236}">
                  <a16:creationId xmlns:a16="http://schemas.microsoft.com/office/drawing/2014/main" id="{004DE886-5946-18BA-8EBA-059B3F989F53}"/>
                </a:ext>
              </a:extLst>
            </p:cNvPr>
            <p:cNvSpPr/>
            <p:nvPr/>
          </p:nvSpPr>
          <p:spPr>
            <a:xfrm>
              <a:off x="4355287" y="616704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1" name="object 569">
              <a:extLst>
                <a:ext uri="{FF2B5EF4-FFF2-40B4-BE49-F238E27FC236}">
                  <a16:creationId xmlns:a16="http://schemas.microsoft.com/office/drawing/2014/main" id="{252256AC-0D2D-E4B6-6FF6-57355E428215}"/>
                </a:ext>
              </a:extLst>
            </p:cNvPr>
            <p:cNvSpPr/>
            <p:nvPr/>
          </p:nvSpPr>
          <p:spPr>
            <a:xfrm>
              <a:off x="4382249" y="611517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62" name="object 570">
              <a:extLst>
                <a:ext uri="{FF2B5EF4-FFF2-40B4-BE49-F238E27FC236}">
                  <a16:creationId xmlns:a16="http://schemas.microsoft.com/office/drawing/2014/main" id="{EDC47489-8F9F-4F23-5E8D-0C5853889FFD}"/>
                </a:ext>
              </a:extLst>
            </p:cNvPr>
            <p:cNvSpPr/>
            <p:nvPr/>
          </p:nvSpPr>
          <p:spPr>
            <a:xfrm>
              <a:off x="4382249" y="611517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3" name="object 571">
              <a:extLst>
                <a:ext uri="{FF2B5EF4-FFF2-40B4-BE49-F238E27FC236}">
                  <a16:creationId xmlns:a16="http://schemas.microsoft.com/office/drawing/2014/main" id="{BC77CEB3-ADDA-5763-85D1-4AFABD0092DA}"/>
                </a:ext>
              </a:extLst>
            </p:cNvPr>
            <p:cNvSpPr/>
            <p:nvPr/>
          </p:nvSpPr>
          <p:spPr>
            <a:xfrm>
              <a:off x="4337646" y="609789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64" name="object 572">
              <a:extLst>
                <a:ext uri="{FF2B5EF4-FFF2-40B4-BE49-F238E27FC236}">
                  <a16:creationId xmlns:a16="http://schemas.microsoft.com/office/drawing/2014/main" id="{A1F13E64-9931-E498-DC2C-41023966FDFC}"/>
                </a:ext>
              </a:extLst>
            </p:cNvPr>
            <p:cNvSpPr/>
            <p:nvPr/>
          </p:nvSpPr>
          <p:spPr>
            <a:xfrm>
              <a:off x="4337659" y="60978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5" name="object 573">
              <a:extLst>
                <a:ext uri="{FF2B5EF4-FFF2-40B4-BE49-F238E27FC236}">
                  <a16:creationId xmlns:a16="http://schemas.microsoft.com/office/drawing/2014/main" id="{799B2042-7B1A-DB61-4537-30CBE84D02C1}"/>
                </a:ext>
              </a:extLst>
            </p:cNvPr>
            <p:cNvSpPr/>
            <p:nvPr/>
          </p:nvSpPr>
          <p:spPr>
            <a:xfrm>
              <a:off x="4407128" y="608059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66" name="object 574">
              <a:extLst>
                <a:ext uri="{FF2B5EF4-FFF2-40B4-BE49-F238E27FC236}">
                  <a16:creationId xmlns:a16="http://schemas.microsoft.com/office/drawing/2014/main" id="{1CAB65AB-707A-BB83-FA51-6604C37424A4}"/>
                </a:ext>
              </a:extLst>
            </p:cNvPr>
            <p:cNvSpPr/>
            <p:nvPr/>
          </p:nvSpPr>
          <p:spPr>
            <a:xfrm>
              <a:off x="4407128" y="60805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7" name="object 575">
              <a:extLst>
                <a:ext uri="{FF2B5EF4-FFF2-40B4-BE49-F238E27FC236}">
                  <a16:creationId xmlns:a16="http://schemas.microsoft.com/office/drawing/2014/main" id="{039D056E-027E-18D5-B94D-7D47255FF714}"/>
                </a:ext>
              </a:extLst>
            </p:cNvPr>
            <p:cNvSpPr/>
            <p:nvPr/>
          </p:nvSpPr>
          <p:spPr>
            <a:xfrm>
              <a:off x="4491126" y="606331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68" name="object 576">
              <a:extLst>
                <a:ext uri="{FF2B5EF4-FFF2-40B4-BE49-F238E27FC236}">
                  <a16:creationId xmlns:a16="http://schemas.microsoft.com/office/drawing/2014/main" id="{4C6EB8BD-5515-B6A9-938F-3F67A8DC61E1}"/>
                </a:ext>
              </a:extLst>
            </p:cNvPr>
            <p:cNvSpPr/>
            <p:nvPr/>
          </p:nvSpPr>
          <p:spPr>
            <a:xfrm>
              <a:off x="4491126" y="60633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9" name="object 577">
              <a:extLst>
                <a:ext uri="{FF2B5EF4-FFF2-40B4-BE49-F238E27FC236}">
                  <a16:creationId xmlns:a16="http://schemas.microsoft.com/office/drawing/2014/main" id="{D71FA3E9-0F00-56A4-AB34-1147AD730EFB}"/>
                </a:ext>
              </a:extLst>
            </p:cNvPr>
            <p:cNvSpPr/>
            <p:nvPr/>
          </p:nvSpPr>
          <p:spPr>
            <a:xfrm>
              <a:off x="4485957" y="6046012"/>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70" name="object 578">
              <a:extLst>
                <a:ext uri="{FF2B5EF4-FFF2-40B4-BE49-F238E27FC236}">
                  <a16:creationId xmlns:a16="http://schemas.microsoft.com/office/drawing/2014/main" id="{E3B70E84-A764-B95A-9A67-C511C27CBCF3}"/>
                </a:ext>
              </a:extLst>
            </p:cNvPr>
            <p:cNvSpPr/>
            <p:nvPr/>
          </p:nvSpPr>
          <p:spPr>
            <a:xfrm>
              <a:off x="4485944" y="604601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1" name="object 579">
              <a:extLst>
                <a:ext uri="{FF2B5EF4-FFF2-40B4-BE49-F238E27FC236}">
                  <a16:creationId xmlns:a16="http://schemas.microsoft.com/office/drawing/2014/main" id="{EC8A7742-8355-0E3B-237C-70D73CA9F81B}"/>
                </a:ext>
              </a:extLst>
            </p:cNvPr>
            <p:cNvSpPr/>
            <p:nvPr/>
          </p:nvSpPr>
          <p:spPr>
            <a:xfrm>
              <a:off x="4465205" y="5994158"/>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572" name="object 580">
              <a:extLst>
                <a:ext uri="{FF2B5EF4-FFF2-40B4-BE49-F238E27FC236}">
                  <a16:creationId xmlns:a16="http://schemas.microsoft.com/office/drawing/2014/main" id="{4C9BCAF9-E728-A542-A0EE-31F166221581}"/>
                </a:ext>
              </a:extLst>
            </p:cNvPr>
            <p:cNvSpPr/>
            <p:nvPr/>
          </p:nvSpPr>
          <p:spPr>
            <a:xfrm>
              <a:off x="4465192" y="599413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3" name="object 581">
              <a:extLst>
                <a:ext uri="{FF2B5EF4-FFF2-40B4-BE49-F238E27FC236}">
                  <a16:creationId xmlns:a16="http://schemas.microsoft.com/office/drawing/2014/main" id="{F2119F3C-39AF-EDFA-FD9F-0B158BDFC90C}"/>
                </a:ext>
              </a:extLst>
            </p:cNvPr>
            <p:cNvSpPr/>
            <p:nvPr/>
          </p:nvSpPr>
          <p:spPr>
            <a:xfrm>
              <a:off x="4550232" y="597684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74" name="object 582">
              <a:extLst>
                <a:ext uri="{FF2B5EF4-FFF2-40B4-BE49-F238E27FC236}">
                  <a16:creationId xmlns:a16="http://schemas.microsoft.com/office/drawing/2014/main" id="{A9CE6EA5-3464-9F42-7FB6-88DAF2611A40}"/>
                </a:ext>
              </a:extLst>
            </p:cNvPr>
            <p:cNvSpPr/>
            <p:nvPr/>
          </p:nvSpPr>
          <p:spPr>
            <a:xfrm>
              <a:off x="4550232" y="59768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5" name="object 583">
              <a:extLst>
                <a:ext uri="{FF2B5EF4-FFF2-40B4-BE49-F238E27FC236}">
                  <a16:creationId xmlns:a16="http://schemas.microsoft.com/office/drawing/2014/main" id="{C30CEB25-4445-2AB2-2A57-7CEEB72D9F5D}"/>
                </a:ext>
              </a:extLst>
            </p:cNvPr>
            <p:cNvSpPr/>
            <p:nvPr/>
          </p:nvSpPr>
          <p:spPr>
            <a:xfrm>
              <a:off x="4588611" y="595957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76" name="object 584">
              <a:extLst>
                <a:ext uri="{FF2B5EF4-FFF2-40B4-BE49-F238E27FC236}">
                  <a16:creationId xmlns:a16="http://schemas.microsoft.com/office/drawing/2014/main" id="{E0109917-42E8-927F-17B0-7109778E3783}"/>
                </a:ext>
              </a:extLst>
            </p:cNvPr>
            <p:cNvSpPr/>
            <p:nvPr/>
          </p:nvSpPr>
          <p:spPr>
            <a:xfrm>
              <a:off x="4588611" y="595956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7" name="object 585">
              <a:extLst>
                <a:ext uri="{FF2B5EF4-FFF2-40B4-BE49-F238E27FC236}">
                  <a16:creationId xmlns:a16="http://schemas.microsoft.com/office/drawing/2014/main" id="{5893870F-7F17-5448-3FB3-87A3FF5ABA44}"/>
                </a:ext>
              </a:extLst>
            </p:cNvPr>
            <p:cNvSpPr/>
            <p:nvPr/>
          </p:nvSpPr>
          <p:spPr>
            <a:xfrm>
              <a:off x="4684001" y="594227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78" name="object 586">
              <a:extLst>
                <a:ext uri="{FF2B5EF4-FFF2-40B4-BE49-F238E27FC236}">
                  <a16:creationId xmlns:a16="http://schemas.microsoft.com/office/drawing/2014/main" id="{DB07AFC1-EB9B-1DBD-71C0-AFABBC9AAFE6}"/>
                </a:ext>
              </a:extLst>
            </p:cNvPr>
            <p:cNvSpPr/>
            <p:nvPr/>
          </p:nvSpPr>
          <p:spPr>
            <a:xfrm>
              <a:off x="4684001" y="59422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9" name="object 587">
              <a:extLst>
                <a:ext uri="{FF2B5EF4-FFF2-40B4-BE49-F238E27FC236}">
                  <a16:creationId xmlns:a16="http://schemas.microsoft.com/office/drawing/2014/main" id="{E5A4AD38-8914-5384-A41A-3C89C999870C}"/>
                </a:ext>
              </a:extLst>
            </p:cNvPr>
            <p:cNvSpPr/>
            <p:nvPr/>
          </p:nvSpPr>
          <p:spPr>
            <a:xfrm>
              <a:off x="4818824" y="592499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80" name="object 588">
              <a:extLst>
                <a:ext uri="{FF2B5EF4-FFF2-40B4-BE49-F238E27FC236}">
                  <a16:creationId xmlns:a16="http://schemas.microsoft.com/office/drawing/2014/main" id="{106889BA-F3DB-EADA-0BFB-B21F497B4F5A}"/>
                </a:ext>
              </a:extLst>
            </p:cNvPr>
            <p:cNvSpPr/>
            <p:nvPr/>
          </p:nvSpPr>
          <p:spPr>
            <a:xfrm>
              <a:off x="4818811" y="59249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1" name="object 589">
              <a:extLst>
                <a:ext uri="{FF2B5EF4-FFF2-40B4-BE49-F238E27FC236}">
                  <a16:creationId xmlns:a16="http://schemas.microsoft.com/office/drawing/2014/main" id="{1893E49A-7CD1-0D21-0707-AAA30D2E6EF2}"/>
                </a:ext>
              </a:extLst>
            </p:cNvPr>
            <p:cNvSpPr/>
            <p:nvPr/>
          </p:nvSpPr>
          <p:spPr>
            <a:xfrm>
              <a:off x="4807394" y="587214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82" name="object 590">
              <a:extLst>
                <a:ext uri="{FF2B5EF4-FFF2-40B4-BE49-F238E27FC236}">
                  <a16:creationId xmlns:a16="http://schemas.microsoft.com/office/drawing/2014/main" id="{E0B189E0-85C7-4960-CA66-2137F27EF6CC}"/>
                </a:ext>
              </a:extLst>
            </p:cNvPr>
            <p:cNvSpPr/>
            <p:nvPr/>
          </p:nvSpPr>
          <p:spPr>
            <a:xfrm>
              <a:off x="4807407" y="58721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3" name="object 591">
              <a:extLst>
                <a:ext uri="{FF2B5EF4-FFF2-40B4-BE49-F238E27FC236}">
                  <a16:creationId xmlns:a16="http://schemas.microsoft.com/office/drawing/2014/main" id="{6ECBCBCF-F944-1479-EF73-0D720B01D6C1}"/>
                </a:ext>
              </a:extLst>
            </p:cNvPr>
            <p:cNvSpPr/>
            <p:nvPr/>
          </p:nvSpPr>
          <p:spPr>
            <a:xfrm>
              <a:off x="4995100" y="585486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84" name="object 592">
              <a:extLst>
                <a:ext uri="{FF2B5EF4-FFF2-40B4-BE49-F238E27FC236}">
                  <a16:creationId xmlns:a16="http://schemas.microsoft.com/office/drawing/2014/main" id="{97377DD8-EDF1-DFB2-0CB3-3A8B1A2965C1}"/>
                </a:ext>
              </a:extLst>
            </p:cNvPr>
            <p:cNvSpPr/>
            <p:nvPr/>
          </p:nvSpPr>
          <p:spPr>
            <a:xfrm>
              <a:off x="4995100" y="58548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5" name="object 593">
              <a:extLst>
                <a:ext uri="{FF2B5EF4-FFF2-40B4-BE49-F238E27FC236}">
                  <a16:creationId xmlns:a16="http://schemas.microsoft.com/office/drawing/2014/main" id="{4247F76E-1910-0EDF-7377-BBB07BB1DA8C}"/>
                </a:ext>
              </a:extLst>
            </p:cNvPr>
            <p:cNvSpPr/>
            <p:nvPr/>
          </p:nvSpPr>
          <p:spPr>
            <a:xfrm>
              <a:off x="4993017" y="583758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86" name="object 594">
              <a:extLst>
                <a:ext uri="{FF2B5EF4-FFF2-40B4-BE49-F238E27FC236}">
                  <a16:creationId xmlns:a16="http://schemas.microsoft.com/office/drawing/2014/main" id="{F95C6680-3BA3-E583-2F64-3650EFFE3E76}"/>
                </a:ext>
              </a:extLst>
            </p:cNvPr>
            <p:cNvSpPr/>
            <p:nvPr/>
          </p:nvSpPr>
          <p:spPr>
            <a:xfrm>
              <a:off x="4993017" y="583758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7" name="object 595">
              <a:extLst>
                <a:ext uri="{FF2B5EF4-FFF2-40B4-BE49-F238E27FC236}">
                  <a16:creationId xmlns:a16="http://schemas.microsoft.com/office/drawing/2014/main" id="{FA7AF3FA-9E06-6A07-F63E-ABD921ACED00}"/>
                </a:ext>
              </a:extLst>
            </p:cNvPr>
            <p:cNvSpPr/>
            <p:nvPr/>
          </p:nvSpPr>
          <p:spPr>
            <a:xfrm>
              <a:off x="4972278" y="582028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88" name="object 596">
              <a:extLst>
                <a:ext uri="{FF2B5EF4-FFF2-40B4-BE49-F238E27FC236}">
                  <a16:creationId xmlns:a16="http://schemas.microsoft.com/office/drawing/2014/main" id="{6873A271-9DAD-9A2E-8817-2778DD7F9372}"/>
                </a:ext>
              </a:extLst>
            </p:cNvPr>
            <p:cNvSpPr/>
            <p:nvPr/>
          </p:nvSpPr>
          <p:spPr>
            <a:xfrm>
              <a:off x="4972278" y="582028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9" name="object 597">
              <a:extLst>
                <a:ext uri="{FF2B5EF4-FFF2-40B4-BE49-F238E27FC236}">
                  <a16:creationId xmlns:a16="http://schemas.microsoft.com/office/drawing/2014/main" id="{14BA0186-4303-7B68-7427-240A31AFD331}"/>
                </a:ext>
              </a:extLst>
            </p:cNvPr>
            <p:cNvSpPr/>
            <p:nvPr/>
          </p:nvSpPr>
          <p:spPr>
            <a:xfrm>
              <a:off x="4963998" y="580299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90" name="object 598">
              <a:extLst>
                <a:ext uri="{FF2B5EF4-FFF2-40B4-BE49-F238E27FC236}">
                  <a16:creationId xmlns:a16="http://schemas.microsoft.com/office/drawing/2014/main" id="{3E92CD88-E57F-CB04-CDF1-8846CC39B703}"/>
                </a:ext>
              </a:extLst>
            </p:cNvPr>
            <p:cNvSpPr/>
            <p:nvPr/>
          </p:nvSpPr>
          <p:spPr>
            <a:xfrm>
              <a:off x="4963985" y="58029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1" name="object 599">
              <a:extLst>
                <a:ext uri="{FF2B5EF4-FFF2-40B4-BE49-F238E27FC236}">
                  <a16:creationId xmlns:a16="http://schemas.microsoft.com/office/drawing/2014/main" id="{3D57E1E6-D300-D11E-0DAC-31211432A12B}"/>
                </a:ext>
              </a:extLst>
            </p:cNvPr>
            <p:cNvSpPr/>
            <p:nvPr/>
          </p:nvSpPr>
          <p:spPr>
            <a:xfrm>
              <a:off x="4994058" y="575111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92" name="object 600">
              <a:extLst>
                <a:ext uri="{FF2B5EF4-FFF2-40B4-BE49-F238E27FC236}">
                  <a16:creationId xmlns:a16="http://schemas.microsoft.com/office/drawing/2014/main" id="{4CEAC5AF-6A45-6040-B420-931051D3FA02}"/>
                </a:ext>
              </a:extLst>
            </p:cNvPr>
            <p:cNvSpPr/>
            <p:nvPr/>
          </p:nvSpPr>
          <p:spPr>
            <a:xfrm>
              <a:off x="4994058" y="575111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3" name="object 601">
              <a:extLst>
                <a:ext uri="{FF2B5EF4-FFF2-40B4-BE49-F238E27FC236}">
                  <a16:creationId xmlns:a16="http://schemas.microsoft.com/office/drawing/2014/main" id="{B2FC62A9-24D6-3345-481C-306911E5BCBC}"/>
                </a:ext>
              </a:extLst>
            </p:cNvPr>
            <p:cNvSpPr/>
            <p:nvPr/>
          </p:nvSpPr>
          <p:spPr>
            <a:xfrm>
              <a:off x="5033454" y="573383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94" name="object 602">
              <a:extLst>
                <a:ext uri="{FF2B5EF4-FFF2-40B4-BE49-F238E27FC236}">
                  <a16:creationId xmlns:a16="http://schemas.microsoft.com/office/drawing/2014/main" id="{AF187962-C5BD-4D3D-946F-469A355EC6F5}"/>
                </a:ext>
              </a:extLst>
            </p:cNvPr>
            <p:cNvSpPr/>
            <p:nvPr/>
          </p:nvSpPr>
          <p:spPr>
            <a:xfrm>
              <a:off x="5033454" y="573382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5" name="object 603">
              <a:extLst>
                <a:ext uri="{FF2B5EF4-FFF2-40B4-BE49-F238E27FC236}">
                  <a16:creationId xmlns:a16="http://schemas.microsoft.com/office/drawing/2014/main" id="{1A497A5D-86EB-3191-554F-05C2CCE05793}"/>
                </a:ext>
              </a:extLst>
            </p:cNvPr>
            <p:cNvSpPr/>
            <p:nvPr/>
          </p:nvSpPr>
          <p:spPr>
            <a:xfrm>
              <a:off x="4986794" y="571654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96" name="object 604">
              <a:extLst>
                <a:ext uri="{FF2B5EF4-FFF2-40B4-BE49-F238E27FC236}">
                  <a16:creationId xmlns:a16="http://schemas.microsoft.com/office/drawing/2014/main" id="{A768D681-F3A0-2371-A1BD-800C47256C96}"/>
                </a:ext>
              </a:extLst>
            </p:cNvPr>
            <p:cNvSpPr/>
            <p:nvPr/>
          </p:nvSpPr>
          <p:spPr>
            <a:xfrm>
              <a:off x="4986794" y="571653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7" name="object 605">
              <a:extLst>
                <a:ext uri="{FF2B5EF4-FFF2-40B4-BE49-F238E27FC236}">
                  <a16:creationId xmlns:a16="http://schemas.microsoft.com/office/drawing/2014/main" id="{E871E9BC-DE77-7E6A-80F5-A35DB570D6F0}"/>
                </a:ext>
              </a:extLst>
            </p:cNvPr>
            <p:cNvSpPr/>
            <p:nvPr/>
          </p:nvSpPr>
          <p:spPr>
            <a:xfrm>
              <a:off x="5234647" y="5699264"/>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598" name="object 606">
              <a:extLst>
                <a:ext uri="{FF2B5EF4-FFF2-40B4-BE49-F238E27FC236}">
                  <a16:creationId xmlns:a16="http://schemas.microsoft.com/office/drawing/2014/main" id="{E8AC50F7-9851-4951-4788-6CA0D7F005DA}"/>
                </a:ext>
              </a:extLst>
            </p:cNvPr>
            <p:cNvSpPr/>
            <p:nvPr/>
          </p:nvSpPr>
          <p:spPr>
            <a:xfrm>
              <a:off x="5234622" y="56992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9" name="object 607">
              <a:extLst>
                <a:ext uri="{FF2B5EF4-FFF2-40B4-BE49-F238E27FC236}">
                  <a16:creationId xmlns:a16="http://schemas.microsoft.com/office/drawing/2014/main" id="{A1295C15-43AE-D328-0BE9-57BB9120EBC2}"/>
                </a:ext>
              </a:extLst>
            </p:cNvPr>
            <p:cNvSpPr/>
            <p:nvPr/>
          </p:nvSpPr>
          <p:spPr>
            <a:xfrm>
              <a:off x="5118506" y="568196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0" name="object 608">
              <a:extLst>
                <a:ext uri="{FF2B5EF4-FFF2-40B4-BE49-F238E27FC236}">
                  <a16:creationId xmlns:a16="http://schemas.microsoft.com/office/drawing/2014/main" id="{F011F957-E1DB-F5B6-6DF0-20741F133C38}"/>
                </a:ext>
              </a:extLst>
            </p:cNvPr>
            <p:cNvSpPr/>
            <p:nvPr/>
          </p:nvSpPr>
          <p:spPr>
            <a:xfrm>
              <a:off x="5118493" y="56819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1" name="object 609">
              <a:extLst>
                <a:ext uri="{FF2B5EF4-FFF2-40B4-BE49-F238E27FC236}">
                  <a16:creationId xmlns:a16="http://schemas.microsoft.com/office/drawing/2014/main" id="{AEDB2C70-A939-4DC5-BFD9-2AFB93ECEFF7}"/>
                </a:ext>
              </a:extLst>
            </p:cNvPr>
            <p:cNvSpPr/>
            <p:nvPr/>
          </p:nvSpPr>
          <p:spPr>
            <a:xfrm>
              <a:off x="5068709" y="563010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02" name="object 610">
              <a:extLst>
                <a:ext uri="{FF2B5EF4-FFF2-40B4-BE49-F238E27FC236}">
                  <a16:creationId xmlns:a16="http://schemas.microsoft.com/office/drawing/2014/main" id="{23CCCA96-8F4E-5278-4517-BB7D5F05EDB1}"/>
                </a:ext>
              </a:extLst>
            </p:cNvPr>
            <p:cNvSpPr/>
            <p:nvPr/>
          </p:nvSpPr>
          <p:spPr>
            <a:xfrm>
              <a:off x="5068709" y="563008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3" name="object 611">
              <a:extLst>
                <a:ext uri="{FF2B5EF4-FFF2-40B4-BE49-F238E27FC236}">
                  <a16:creationId xmlns:a16="http://schemas.microsoft.com/office/drawing/2014/main" id="{954EC237-E36E-92BE-E6E1-7F399CF7213B}"/>
                </a:ext>
              </a:extLst>
            </p:cNvPr>
            <p:cNvSpPr/>
            <p:nvPr/>
          </p:nvSpPr>
          <p:spPr>
            <a:xfrm>
              <a:off x="5098795" y="561280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04" name="object 612">
              <a:extLst>
                <a:ext uri="{FF2B5EF4-FFF2-40B4-BE49-F238E27FC236}">
                  <a16:creationId xmlns:a16="http://schemas.microsoft.com/office/drawing/2014/main" id="{B4EF0714-BE9A-216F-33C1-C597281B1E20}"/>
                </a:ext>
              </a:extLst>
            </p:cNvPr>
            <p:cNvSpPr/>
            <p:nvPr/>
          </p:nvSpPr>
          <p:spPr>
            <a:xfrm>
              <a:off x="5098795" y="561279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5" name="object 613">
              <a:extLst>
                <a:ext uri="{FF2B5EF4-FFF2-40B4-BE49-F238E27FC236}">
                  <a16:creationId xmlns:a16="http://schemas.microsoft.com/office/drawing/2014/main" id="{506B2CCB-00EB-D6AE-2CBD-8F79D00BADAE}"/>
                </a:ext>
              </a:extLst>
            </p:cNvPr>
            <p:cNvSpPr/>
            <p:nvPr/>
          </p:nvSpPr>
          <p:spPr>
            <a:xfrm>
              <a:off x="5103977" y="5595530"/>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6" name="object 614">
              <a:extLst>
                <a:ext uri="{FF2B5EF4-FFF2-40B4-BE49-F238E27FC236}">
                  <a16:creationId xmlns:a16="http://schemas.microsoft.com/office/drawing/2014/main" id="{04E52869-7BF1-8DF2-542C-1319A85A5E26}"/>
                </a:ext>
              </a:extLst>
            </p:cNvPr>
            <p:cNvSpPr/>
            <p:nvPr/>
          </p:nvSpPr>
          <p:spPr>
            <a:xfrm>
              <a:off x="5103965" y="559550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7" name="object 615">
              <a:extLst>
                <a:ext uri="{FF2B5EF4-FFF2-40B4-BE49-F238E27FC236}">
                  <a16:creationId xmlns:a16="http://schemas.microsoft.com/office/drawing/2014/main" id="{951E898F-B86D-2BF7-93D9-F2BF1E81F472}"/>
                </a:ext>
              </a:extLst>
            </p:cNvPr>
            <p:cNvSpPr/>
            <p:nvPr/>
          </p:nvSpPr>
          <p:spPr>
            <a:xfrm>
              <a:off x="5102948" y="557822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8" name="object 616">
              <a:extLst>
                <a:ext uri="{FF2B5EF4-FFF2-40B4-BE49-F238E27FC236}">
                  <a16:creationId xmlns:a16="http://schemas.microsoft.com/office/drawing/2014/main" id="{635901B2-034F-52C6-6566-23F8B4F8B0C0}"/>
                </a:ext>
              </a:extLst>
            </p:cNvPr>
            <p:cNvSpPr/>
            <p:nvPr/>
          </p:nvSpPr>
          <p:spPr>
            <a:xfrm>
              <a:off x="5102936" y="557820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9" name="object 617">
              <a:extLst>
                <a:ext uri="{FF2B5EF4-FFF2-40B4-BE49-F238E27FC236}">
                  <a16:creationId xmlns:a16="http://schemas.microsoft.com/office/drawing/2014/main" id="{DEC2627C-8D0E-E444-E2A4-F6A642C6F39A}"/>
                </a:ext>
              </a:extLst>
            </p:cNvPr>
            <p:cNvSpPr/>
            <p:nvPr/>
          </p:nvSpPr>
          <p:spPr>
            <a:xfrm>
              <a:off x="5147551" y="5560948"/>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610" name="object 618">
              <a:extLst>
                <a:ext uri="{FF2B5EF4-FFF2-40B4-BE49-F238E27FC236}">
                  <a16:creationId xmlns:a16="http://schemas.microsoft.com/office/drawing/2014/main" id="{3FE632D1-4F44-03AA-0B9D-D9D48CE1E0AB}"/>
                </a:ext>
              </a:extLst>
            </p:cNvPr>
            <p:cNvSpPr/>
            <p:nvPr/>
          </p:nvSpPr>
          <p:spPr>
            <a:xfrm>
              <a:off x="5147525" y="55609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1" name="object 619">
              <a:extLst>
                <a:ext uri="{FF2B5EF4-FFF2-40B4-BE49-F238E27FC236}">
                  <a16:creationId xmlns:a16="http://schemas.microsoft.com/office/drawing/2014/main" id="{ECE4A401-8BCC-71F7-355F-BD564B28C99F}"/>
                </a:ext>
              </a:extLst>
            </p:cNvPr>
            <p:cNvSpPr/>
            <p:nvPr/>
          </p:nvSpPr>
          <p:spPr>
            <a:xfrm>
              <a:off x="5187975" y="550809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2" name="object 620">
              <a:extLst>
                <a:ext uri="{FF2B5EF4-FFF2-40B4-BE49-F238E27FC236}">
                  <a16:creationId xmlns:a16="http://schemas.microsoft.com/office/drawing/2014/main" id="{40C8BA59-A2A6-25CD-A7CD-07DF0A59431E}"/>
                </a:ext>
              </a:extLst>
            </p:cNvPr>
            <p:cNvSpPr/>
            <p:nvPr/>
          </p:nvSpPr>
          <p:spPr>
            <a:xfrm>
              <a:off x="5187975" y="55080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3" name="object 621">
              <a:extLst>
                <a:ext uri="{FF2B5EF4-FFF2-40B4-BE49-F238E27FC236}">
                  <a16:creationId xmlns:a16="http://schemas.microsoft.com/office/drawing/2014/main" id="{9C81D9CF-94F9-7170-59FE-D54F5AE08E04}"/>
                </a:ext>
              </a:extLst>
            </p:cNvPr>
            <p:cNvSpPr/>
            <p:nvPr/>
          </p:nvSpPr>
          <p:spPr>
            <a:xfrm>
              <a:off x="5138204" y="549080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4" name="object 622">
              <a:extLst>
                <a:ext uri="{FF2B5EF4-FFF2-40B4-BE49-F238E27FC236}">
                  <a16:creationId xmlns:a16="http://schemas.microsoft.com/office/drawing/2014/main" id="{2275585B-AB32-37E4-DCF1-89ADBC90A002}"/>
                </a:ext>
              </a:extLst>
            </p:cNvPr>
            <p:cNvSpPr/>
            <p:nvPr/>
          </p:nvSpPr>
          <p:spPr>
            <a:xfrm>
              <a:off x="5138191" y="54907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5" name="object 623">
              <a:extLst>
                <a:ext uri="{FF2B5EF4-FFF2-40B4-BE49-F238E27FC236}">
                  <a16:creationId xmlns:a16="http://schemas.microsoft.com/office/drawing/2014/main" id="{949C6E81-887B-DB3D-1CD4-EB285A1568D6}"/>
                </a:ext>
              </a:extLst>
            </p:cNvPr>
            <p:cNvSpPr/>
            <p:nvPr/>
          </p:nvSpPr>
          <p:spPr>
            <a:xfrm>
              <a:off x="5131968" y="547352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16" name="object 624">
              <a:extLst>
                <a:ext uri="{FF2B5EF4-FFF2-40B4-BE49-F238E27FC236}">
                  <a16:creationId xmlns:a16="http://schemas.microsoft.com/office/drawing/2014/main" id="{E4A57338-9BA4-DCC9-0558-6EA1316F7FA6}"/>
                </a:ext>
              </a:extLst>
            </p:cNvPr>
            <p:cNvSpPr/>
            <p:nvPr/>
          </p:nvSpPr>
          <p:spPr>
            <a:xfrm>
              <a:off x="5131968" y="547350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7" name="object 625">
              <a:extLst>
                <a:ext uri="{FF2B5EF4-FFF2-40B4-BE49-F238E27FC236}">
                  <a16:creationId xmlns:a16="http://schemas.microsoft.com/office/drawing/2014/main" id="{E8CD52E5-9B0F-3D61-8F0A-321886809DA8}"/>
                </a:ext>
              </a:extLst>
            </p:cNvPr>
            <p:cNvSpPr/>
            <p:nvPr/>
          </p:nvSpPr>
          <p:spPr>
            <a:xfrm>
              <a:off x="4805337" y="545622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8" name="object 626">
              <a:extLst>
                <a:ext uri="{FF2B5EF4-FFF2-40B4-BE49-F238E27FC236}">
                  <a16:creationId xmlns:a16="http://schemas.microsoft.com/office/drawing/2014/main" id="{4F8B8B25-67B3-5EC1-0797-1F2DD89B8386}"/>
                </a:ext>
              </a:extLst>
            </p:cNvPr>
            <p:cNvSpPr/>
            <p:nvPr/>
          </p:nvSpPr>
          <p:spPr>
            <a:xfrm>
              <a:off x="4805337" y="545621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9" name="object 627">
              <a:extLst>
                <a:ext uri="{FF2B5EF4-FFF2-40B4-BE49-F238E27FC236}">
                  <a16:creationId xmlns:a16="http://schemas.microsoft.com/office/drawing/2014/main" id="{8A8CD2E1-B70A-76D9-4DBF-C2214D55D0EE}"/>
                </a:ext>
              </a:extLst>
            </p:cNvPr>
            <p:cNvSpPr/>
            <p:nvPr/>
          </p:nvSpPr>
          <p:spPr>
            <a:xfrm>
              <a:off x="4694377" y="543892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0" name="object 628">
              <a:extLst>
                <a:ext uri="{FF2B5EF4-FFF2-40B4-BE49-F238E27FC236}">
                  <a16:creationId xmlns:a16="http://schemas.microsoft.com/office/drawing/2014/main" id="{A6E6DEFF-B3BF-058D-5E41-DD69F280E76A}"/>
                </a:ext>
              </a:extLst>
            </p:cNvPr>
            <p:cNvSpPr/>
            <p:nvPr/>
          </p:nvSpPr>
          <p:spPr>
            <a:xfrm>
              <a:off x="4694364" y="543892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1" name="object 629">
              <a:extLst>
                <a:ext uri="{FF2B5EF4-FFF2-40B4-BE49-F238E27FC236}">
                  <a16:creationId xmlns:a16="http://schemas.microsoft.com/office/drawing/2014/main" id="{52B60725-A69E-A365-A65C-5864B0C7DCF6}"/>
                </a:ext>
              </a:extLst>
            </p:cNvPr>
            <p:cNvSpPr/>
            <p:nvPr/>
          </p:nvSpPr>
          <p:spPr>
            <a:xfrm>
              <a:off x="4679861" y="538707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2" name="object 630">
              <a:extLst>
                <a:ext uri="{FF2B5EF4-FFF2-40B4-BE49-F238E27FC236}">
                  <a16:creationId xmlns:a16="http://schemas.microsoft.com/office/drawing/2014/main" id="{D35B4008-D0CA-4C2A-D210-7352C6F27C12}"/>
                </a:ext>
              </a:extLst>
            </p:cNvPr>
            <p:cNvSpPr/>
            <p:nvPr/>
          </p:nvSpPr>
          <p:spPr>
            <a:xfrm>
              <a:off x="4679848" y="53870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3" name="object 631">
              <a:extLst>
                <a:ext uri="{FF2B5EF4-FFF2-40B4-BE49-F238E27FC236}">
                  <a16:creationId xmlns:a16="http://schemas.microsoft.com/office/drawing/2014/main" id="{CB965150-7897-5B79-4AE4-83CC18B76A05}"/>
                </a:ext>
              </a:extLst>
            </p:cNvPr>
            <p:cNvSpPr/>
            <p:nvPr/>
          </p:nvSpPr>
          <p:spPr>
            <a:xfrm>
              <a:off x="4733772" y="5369788"/>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24" name="object 632">
              <a:extLst>
                <a:ext uri="{FF2B5EF4-FFF2-40B4-BE49-F238E27FC236}">
                  <a16:creationId xmlns:a16="http://schemas.microsoft.com/office/drawing/2014/main" id="{85C4EF1B-EDB4-769D-BE96-4FA8D9D687EF}"/>
                </a:ext>
              </a:extLst>
            </p:cNvPr>
            <p:cNvSpPr/>
            <p:nvPr/>
          </p:nvSpPr>
          <p:spPr>
            <a:xfrm>
              <a:off x="4733772" y="536977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5" name="object 633">
              <a:extLst>
                <a:ext uri="{FF2B5EF4-FFF2-40B4-BE49-F238E27FC236}">
                  <a16:creationId xmlns:a16="http://schemas.microsoft.com/office/drawing/2014/main" id="{CD27B86D-6D16-A302-3C6A-3F96742E7C37}"/>
                </a:ext>
              </a:extLst>
            </p:cNvPr>
            <p:cNvSpPr/>
            <p:nvPr/>
          </p:nvSpPr>
          <p:spPr>
            <a:xfrm>
              <a:off x="4794961" y="535247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6" name="object 634">
              <a:extLst>
                <a:ext uri="{FF2B5EF4-FFF2-40B4-BE49-F238E27FC236}">
                  <a16:creationId xmlns:a16="http://schemas.microsoft.com/office/drawing/2014/main" id="{4C6C403C-50EA-895B-1BF1-FE36A7902AF6}"/>
                </a:ext>
              </a:extLst>
            </p:cNvPr>
            <p:cNvSpPr/>
            <p:nvPr/>
          </p:nvSpPr>
          <p:spPr>
            <a:xfrm>
              <a:off x="4794961" y="535247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7" name="object 635">
              <a:extLst>
                <a:ext uri="{FF2B5EF4-FFF2-40B4-BE49-F238E27FC236}">
                  <a16:creationId xmlns:a16="http://schemas.microsoft.com/office/drawing/2014/main" id="{56F34E88-92E2-67A6-DAFE-748C43721977}"/>
                </a:ext>
              </a:extLst>
            </p:cNvPr>
            <p:cNvSpPr/>
            <p:nvPr/>
          </p:nvSpPr>
          <p:spPr>
            <a:xfrm>
              <a:off x="4744148" y="533519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28" name="object 636">
              <a:extLst>
                <a:ext uri="{FF2B5EF4-FFF2-40B4-BE49-F238E27FC236}">
                  <a16:creationId xmlns:a16="http://schemas.microsoft.com/office/drawing/2014/main" id="{127F7C5F-9C96-BFC9-2656-A1F785EA45FF}"/>
                </a:ext>
              </a:extLst>
            </p:cNvPr>
            <p:cNvSpPr/>
            <p:nvPr/>
          </p:nvSpPr>
          <p:spPr>
            <a:xfrm>
              <a:off x="4744148" y="533519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9" name="object 637">
              <a:extLst>
                <a:ext uri="{FF2B5EF4-FFF2-40B4-BE49-F238E27FC236}">
                  <a16:creationId xmlns:a16="http://schemas.microsoft.com/office/drawing/2014/main" id="{98F1F1EC-46E6-07EB-FD95-A94E5F8EE3A9}"/>
                </a:ext>
              </a:extLst>
            </p:cNvPr>
            <p:cNvSpPr/>
            <p:nvPr/>
          </p:nvSpPr>
          <p:spPr>
            <a:xfrm>
              <a:off x="4813630" y="531790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0" name="object 638">
              <a:extLst>
                <a:ext uri="{FF2B5EF4-FFF2-40B4-BE49-F238E27FC236}">
                  <a16:creationId xmlns:a16="http://schemas.microsoft.com/office/drawing/2014/main" id="{5CFAFA60-5763-E576-8777-7A1993761CF1}"/>
                </a:ext>
              </a:extLst>
            </p:cNvPr>
            <p:cNvSpPr/>
            <p:nvPr/>
          </p:nvSpPr>
          <p:spPr>
            <a:xfrm>
              <a:off x="4813630" y="531789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1" name="object 639">
              <a:extLst>
                <a:ext uri="{FF2B5EF4-FFF2-40B4-BE49-F238E27FC236}">
                  <a16:creationId xmlns:a16="http://schemas.microsoft.com/office/drawing/2014/main" id="{8FC8766C-67F5-C578-B78A-CAE6F03F4A6B}"/>
                </a:ext>
              </a:extLst>
            </p:cNvPr>
            <p:cNvSpPr/>
            <p:nvPr/>
          </p:nvSpPr>
          <p:spPr>
            <a:xfrm>
              <a:off x="4620755" y="526602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2" name="object 640">
              <a:extLst>
                <a:ext uri="{FF2B5EF4-FFF2-40B4-BE49-F238E27FC236}">
                  <a16:creationId xmlns:a16="http://schemas.microsoft.com/office/drawing/2014/main" id="{C367EE8A-9EB7-6554-A440-A4135F998E8D}"/>
                </a:ext>
              </a:extLst>
            </p:cNvPr>
            <p:cNvSpPr/>
            <p:nvPr/>
          </p:nvSpPr>
          <p:spPr>
            <a:xfrm>
              <a:off x="4620742" y="52660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3" name="object 641">
              <a:extLst>
                <a:ext uri="{FF2B5EF4-FFF2-40B4-BE49-F238E27FC236}">
                  <a16:creationId xmlns:a16="http://schemas.microsoft.com/office/drawing/2014/main" id="{6885D678-91C8-9404-7D01-12A665F4DFDA}"/>
                </a:ext>
              </a:extLst>
            </p:cNvPr>
            <p:cNvSpPr/>
            <p:nvPr/>
          </p:nvSpPr>
          <p:spPr>
            <a:xfrm>
              <a:off x="4661192" y="524874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34" name="object 642">
              <a:extLst>
                <a:ext uri="{FF2B5EF4-FFF2-40B4-BE49-F238E27FC236}">
                  <a16:creationId xmlns:a16="http://schemas.microsoft.com/office/drawing/2014/main" id="{98E61410-B929-6405-B035-A974F3820D0E}"/>
                </a:ext>
              </a:extLst>
            </p:cNvPr>
            <p:cNvSpPr/>
            <p:nvPr/>
          </p:nvSpPr>
          <p:spPr>
            <a:xfrm>
              <a:off x="4661192" y="52487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5" name="object 643">
              <a:extLst>
                <a:ext uri="{FF2B5EF4-FFF2-40B4-BE49-F238E27FC236}">
                  <a16:creationId xmlns:a16="http://schemas.microsoft.com/office/drawing/2014/main" id="{693A5D26-2C7A-9264-C31F-C56EC5442EC3}"/>
                </a:ext>
              </a:extLst>
            </p:cNvPr>
            <p:cNvSpPr/>
            <p:nvPr/>
          </p:nvSpPr>
          <p:spPr>
            <a:xfrm>
              <a:off x="4590681" y="523144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36" name="object 644">
              <a:extLst>
                <a:ext uri="{FF2B5EF4-FFF2-40B4-BE49-F238E27FC236}">
                  <a16:creationId xmlns:a16="http://schemas.microsoft.com/office/drawing/2014/main" id="{BA1B6732-C4FA-EE31-BCC1-F45670E2672E}"/>
                </a:ext>
              </a:extLst>
            </p:cNvPr>
            <p:cNvSpPr/>
            <p:nvPr/>
          </p:nvSpPr>
          <p:spPr>
            <a:xfrm>
              <a:off x="4590669" y="52314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7" name="object 645">
              <a:extLst>
                <a:ext uri="{FF2B5EF4-FFF2-40B4-BE49-F238E27FC236}">
                  <a16:creationId xmlns:a16="http://schemas.microsoft.com/office/drawing/2014/main" id="{F49EAFEB-3116-8DE3-E60A-382D8C240221}"/>
                </a:ext>
              </a:extLst>
            </p:cNvPr>
            <p:cNvSpPr/>
            <p:nvPr/>
          </p:nvSpPr>
          <p:spPr>
            <a:xfrm>
              <a:off x="4698517" y="5214162"/>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8" name="object 646">
              <a:extLst>
                <a:ext uri="{FF2B5EF4-FFF2-40B4-BE49-F238E27FC236}">
                  <a16:creationId xmlns:a16="http://schemas.microsoft.com/office/drawing/2014/main" id="{A70BE65D-76BE-78F9-459C-764232ACF00F}"/>
                </a:ext>
              </a:extLst>
            </p:cNvPr>
            <p:cNvSpPr/>
            <p:nvPr/>
          </p:nvSpPr>
          <p:spPr>
            <a:xfrm>
              <a:off x="4698517" y="521416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9" name="object 647">
              <a:extLst>
                <a:ext uri="{FF2B5EF4-FFF2-40B4-BE49-F238E27FC236}">
                  <a16:creationId xmlns:a16="http://schemas.microsoft.com/office/drawing/2014/main" id="{31CE760D-4B49-8F6F-2D2D-31668E14580B}"/>
                </a:ext>
              </a:extLst>
            </p:cNvPr>
            <p:cNvSpPr/>
            <p:nvPr/>
          </p:nvSpPr>
          <p:spPr>
            <a:xfrm>
              <a:off x="4574082" y="519686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40" name="object 648">
              <a:extLst>
                <a:ext uri="{FF2B5EF4-FFF2-40B4-BE49-F238E27FC236}">
                  <a16:creationId xmlns:a16="http://schemas.microsoft.com/office/drawing/2014/main" id="{0F0EED37-6B70-4DCB-F2C5-4298F2D622E9}"/>
                </a:ext>
              </a:extLst>
            </p:cNvPr>
            <p:cNvSpPr/>
            <p:nvPr/>
          </p:nvSpPr>
          <p:spPr>
            <a:xfrm>
              <a:off x="4574082" y="51968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1" name="object 649">
              <a:extLst>
                <a:ext uri="{FF2B5EF4-FFF2-40B4-BE49-F238E27FC236}">
                  <a16:creationId xmlns:a16="http://schemas.microsoft.com/office/drawing/2014/main" id="{C8CE589B-5884-2E73-4B09-8E72B00BB893}"/>
                </a:ext>
              </a:extLst>
            </p:cNvPr>
            <p:cNvSpPr/>
            <p:nvPr/>
          </p:nvSpPr>
          <p:spPr>
            <a:xfrm>
              <a:off x="4690224" y="514499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42" name="object 650">
              <a:extLst>
                <a:ext uri="{FF2B5EF4-FFF2-40B4-BE49-F238E27FC236}">
                  <a16:creationId xmlns:a16="http://schemas.microsoft.com/office/drawing/2014/main" id="{2A5E3326-DE5C-711D-62BF-32AB53D514AC}"/>
                </a:ext>
              </a:extLst>
            </p:cNvPr>
            <p:cNvSpPr/>
            <p:nvPr/>
          </p:nvSpPr>
          <p:spPr>
            <a:xfrm>
              <a:off x="4690224" y="51449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3" name="object 651">
              <a:extLst>
                <a:ext uri="{FF2B5EF4-FFF2-40B4-BE49-F238E27FC236}">
                  <a16:creationId xmlns:a16="http://schemas.microsoft.com/office/drawing/2014/main" id="{06F5E755-D09D-7FDD-B67D-CE7109830DBE}"/>
                </a:ext>
              </a:extLst>
            </p:cNvPr>
            <p:cNvSpPr/>
            <p:nvPr/>
          </p:nvSpPr>
          <p:spPr>
            <a:xfrm>
              <a:off x="4742078" y="512770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44" name="object 652">
              <a:extLst>
                <a:ext uri="{FF2B5EF4-FFF2-40B4-BE49-F238E27FC236}">
                  <a16:creationId xmlns:a16="http://schemas.microsoft.com/office/drawing/2014/main" id="{DA91AF8A-C8C0-50A9-4D5E-FF234FC9B940}"/>
                </a:ext>
              </a:extLst>
            </p:cNvPr>
            <p:cNvSpPr/>
            <p:nvPr/>
          </p:nvSpPr>
          <p:spPr>
            <a:xfrm>
              <a:off x="4742078" y="51277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5" name="object 653">
              <a:extLst>
                <a:ext uri="{FF2B5EF4-FFF2-40B4-BE49-F238E27FC236}">
                  <a16:creationId xmlns:a16="http://schemas.microsoft.com/office/drawing/2014/main" id="{0A314664-62AA-15FB-5857-8A1F3F8D9A96}"/>
                </a:ext>
              </a:extLst>
            </p:cNvPr>
            <p:cNvSpPr/>
            <p:nvPr/>
          </p:nvSpPr>
          <p:spPr>
            <a:xfrm>
              <a:off x="4838522" y="5110429"/>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646" name="object 654">
              <a:extLst>
                <a:ext uri="{FF2B5EF4-FFF2-40B4-BE49-F238E27FC236}">
                  <a16:creationId xmlns:a16="http://schemas.microsoft.com/office/drawing/2014/main" id="{C8A269AB-7778-7D55-5717-49463536269F}"/>
                </a:ext>
              </a:extLst>
            </p:cNvPr>
            <p:cNvSpPr/>
            <p:nvPr/>
          </p:nvSpPr>
          <p:spPr>
            <a:xfrm>
              <a:off x="4838509" y="51104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7" name="object 655">
              <a:extLst>
                <a:ext uri="{FF2B5EF4-FFF2-40B4-BE49-F238E27FC236}">
                  <a16:creationId xmlns:a16="http://schemas.microsoft.com/office/drawing/2014/main" id="{3C1C5CA1-743E-F5C9-86D7-33751FA42F07}"/>
                </a:ext>
              </a:extLst>
            </p:cNvPr>
            <p:cNvSpPr/>
            <p:nvPr/>
          </p:nvSpPr>
          <p:spPr>
            <a:xfrm>
              <a:off x="4910048" y="509217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48" name="object 656">
              <a:extLst>
                <a:ext uri="{FF2B5EF4-FFF2-40B4-BE49-F238E27FC236}">
                  <a16:creationId xmlns:a16="http://schemas.microsoft.com/office/drawing/2014/main" id="{581232B1-CA97-8536-3C3C-0739AE80B3A6}"/>
                </a:ext>
              </a:extLst>
            </p:cNvPr>
            <p:cNvSpPr/>
            <p:nvPr/>
          </p:nvSpPr>
          <p:spPr>
            <a:xfrm>
              <a:off x="4910061" y="509216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9" name="object 657">
              <a:extLst>
                <a:ext uri="{FF2B5EF4-FFF2-40B4-BE49-F238E27FC236}">
                  <a16:creationId xmlns:a16="http://schemas.microsoft.com/office/drawing/2014/main" id="{5E9F6D11-3C39-FFC6-0D24-BB40166C931D}"/>
                </a:ext>
              </a:extLst>
            </p:cNvPr>
            <p:cNvSpPr/>
            <p:nvPr/>
          </p:nvSpPr>
          <p:spPr>
            <a:xfrm>
              <a:off x="5032438" y="507488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50" name="object 658">
              <a:extLst>
                <a:ext uri="{FF2B5EF4-FFF2-40B4-BE49-F238E27FC236}">
                  <a16:creationId xmlns:a16="http://schemas.microsoft.com/office/drawing/2014/main" id="{0BF757B2-06BC-94B1-D131-B615EDD49F24}"/>
                </a:ext>
              </a:extLst>
            </p:cNvPr>
            <p:cNvSpPr/>
            <p:nvPr/>
          </p:nvSpPr>
          <p:spPr>
            <a:xfrm>
              <a:off x="5032425" y="50748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1" name="object 659">
              <a:extLst>
                <a:ext uri="{FF2B5EF4-FFF2-40B4-BE49-F238E27FC236}">
                  <a16:creationId xmlns:a16="http://schemas.microsoft.com/office/drawing/2014/main" id="{2394A4D1-686E-8924-9955-12206250BBF3}"/>
                </a:ext>
              </a:extLst>
            </p:cNvPr>
            <p:cNvSpPr/>
            <p:nvPr/>
          </p:nvSpPr>
          <p:spPr>
            <a:xfrm>
              <a:off x="5038648" y="502300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52" name="object 660">
              <a:extLst>
                <a:ext uri="{FF2B5EF4-FFF2-40B4-BE49-F238E27FC236}">
                  <a16:creationId xmlns:a16="http://schemas.microsoft.com/office/drawing/2014/main" id="{12FEB7BE-FFDE-B370-46BA-3653E7CC9BEB}"/>
                </a:ext>
              </a:extLst>
            </p:cNvPr>
            <p:cNvSpPr/>
            <p:nvPr/>
          </p:nvSpPr>
          <p:spPr>
            <a:xfrm>
              <a:off x="5038648" y="502300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3" name="object 661">
              <a:extLst>
                <a:ext uri="{FF2B5EF4-FFF2-40B4-BE49-F238E27FC236}">
                  <a16:creationId xmlns:a16="http://schemas.microsoft.com/office/drawing/2014/main" id="{32D49331-8C3E-80C3-AB9C-8DDC46040F38}"/>
                </a:ext>
              </a:extLst>
            </p:cNvPr>
            <p:cNvSpPr/>
            <p:nvPr/>
          </p:nvSpPr>
          <p:spPr>
            <a:xfrm>
              <a:off x="5002352" y="500571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54" name="object 662">
              <a:extLst>
                <a:ext uri="{FF2B5EF4-FFF2-40B4-BE49-F238E27FC236}">
                  <a16:creationId xmlns:a16="http://schemas.microsoft.com/office/drawing/2014/main" id="{6CE373A4-ABCB-2D7B-E8C3-5DFE940DAC5D}"/>
                </a:ext>
              </a:extLst>
            </p:cNvPr>
            <p:cNvSpPr/>
            <p:nvPr/>
          </p:nvSpPr>
          <p:spPr>
            <a:xfrm>
              <a:off x="5002352" y="50057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5" name="object 663">
              <a:extLst>
                <a:ext uri="{FF2B5EF4-FFF2-40B4-BE49-F238E27FC236}">
                  <a16:creationId xmlns:a16="http://schemas.microsoft.com/office/drawing/2014/main" id="{E0B1BD20-2699-75EB-7A05-2C252E85154F}"/>
                </a:ext>
              </a:extLst>
            </p:cNvPr>
            <p:cNvSpPr/>
            <p:nvPr/>
          </p:nvSpPr>
          <p:spPr>
            <a:xfrm>
              <a:off x="5030368" y="4988433"/>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56" name="object 664">
              <a:extLst>
                <a:ext uri="{FF2B5EF4-FFF2-40B4-BE49-F238E27FC236}">
                  <a16:creationId xmlns:a16="http://schemas.microsoft.com/office/drawing/2014/main" id="{8D4E2B7F-B743-EFC1-43FB-3B567A274E52}"/>
                </a:ext>
              </a:extLst>
            </p:cNvPr>
            <p:cNvSpPr/>
            <p:nvPr/>
          </p:nvSpPr>
          <p:spPr>
            <a:xfrm>
              <a:off x="5030355" y="498842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7" name="object 665">
              <a:extLst>
                <a:ext uri="{FF2B5EF4-FFF2-40B4-BE49-F238E27FC236}">
                  <a16:creationId xmlns:a16="http://schemas.microsoft.com/office/drawing/2014/main" id="{02CB4119-DDCF-62A8-796F-26F56E93A493}"/>
                </a:ext>
              </a:extLst>
            </p:cNvPr>
            <p:cNvSpPr/>
            <p:nvPr/>
          </p:nvSpPr>
          <p:spPr>
            <a:xfrm>
              <a:off x="4982654" y="497113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58" name="object 666">
              <a:extLst>
                <a:ext uri="{FF2B5EF4-FFF2-40B4-BE49-F238E27FC236}">
                  <a16:creationId xmlns:a16="http://schemas.microsoft.com/office/drawing/2014/main" id="{AB237087-A4AB-83EB-15A3-A6C475FBFD2D}"/>
                </a:ext>
              </a:extLst>
            </p:cNvPr>
            <p:cNvSpPr/>
            <p:nvPr/>
          </p:nvSpPr>
          <p:spPr>
            <a:xfrm>
              <a:off x="4982654" y="49711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9" name="object 667">
              <a:extLst>
                <a:ext uri="{FF2B5EF4-FFF2-40B4-BE49-F238E27FC236}">
                  <a16:creationId xmlns:a16="http://schemas.microsoft.com/office/drawing/2014/main" id="{670E81ED-8713-4322-5EC9-319B9ADBF422}"/>
                </a:ext>
              </a:extLst>
            </p:cNvPr>
            <p:cNvSpPr/>
            <p:nvPr/>
          </p:nvSpPr>
          <p:spPr>
            <a:xfrm>
              <a:off x="5071834" y="4953863"/>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660" name="object 668">
              <a:extLst>
                <a:ext uri="{FF2B5EF4-FFF2-40B4-BE49-F238E27FC236}">
                  <a16:creationId xmlns:a16="http://schemas.microsoft.com/office/drawing/2014/main" id="{3DB21BF3-8306-11CB-EDE6-982E667EFE86}"/>
                </a:ext>
              </a:extLst>
            </p:cNvPr>
            <p:cNvSpPr/>
            <p:nvPr/>
          </p:nvSpPr>
          <p:spPr>
            <a:xfrm>
              <a:off x="5071834" y="49538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1" name="object 669">
              <a:extLst>
                <a:ext uri="{FF2B5EF4-FFF2-40B4-BE49-F238E27FC236}">
                  <a16:creationId xmlns:a16="http://schemas.microsoft.com/office/drawing/2014/main" id="{DE251C4E-FAFA-DEE0-1A82-4C04CCDC8907}"/>
                </a:ext>
              </a:extLst>
            </p:cNvPr>
            <p:cNvSpPr/>
            <p:nvPr/>
          </p:nvSpPr>
          <p:spPr>
            <a:xfrm>
              <a:off x="5092573" y="4901971"/>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62" name="object 670">
              <a:extLst>
                <a:ext uri="{FF2B5EF4-FFF2-40B4-BE49-F238E27FC236}">
                  <a16:creationId xmlns:a16="http://schemas.microsoft.com/office/drawing/2014/main" id="{854BAE49-2B89-B8F1-6C56-C0DC1753A4C1}"/>
                </a:ext>
              </a:extLst>
            </p:cNvPr>
            <p:cNvSpPr/>
            <p:nvPr/>
          </p:nvSpPr>
          <p:spPr>
            <a:xfrm>
              <a:off x="5092560" y="49019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3" name="object 671">
              <a:extLst>
                <a:ext uri="{FF2B5EF4-FFF2-40B4-BE49-F238E27FC236}">
                  <a16:creationId xmlns:a16="http://schemas.microsoft.com/office/drawing/2014/main" id="{DD5E0147-05D3-9992-A6E4-95765F397F65}"/>
                </a:ext>
              </a:extLst>
            </p:cNvPr>
            <p:cNvSpPr/>
            <p:nvPr/>
          </p:nvSpPr>
          <p:spPr>
            <a:xfrm>
              <a:off x="5194185" y="488469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64" name="object 672">
              <a:extLst>
                <a:ext uri="{FF2B5EF4-FFF2-40B4-BE49-F238E27FC236}">
                  <a16:creationId xmlns:a16="http://schemas.microsoft.com/office/drawing/2014/main" id="{D3BAD4CB-A37A-BDE4-4381-00C9D37EE359}"/>
                </a:ext>
              </a:extLst>
            </p:cNvPr>
            <p:cNvSpPr/>
            <p:nvPr/>
          </p:nvSpPr>
          <p:spPr>
            <a:xfrm>
              <a:off x="5194198" y="488467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5" name="object 673">
              <a:extLst>
                <a:ext uri="{FF2B5EF4-FFF2-40B4-BE49-F238E27FC236}">
                  <a16:creationId xmlns:a16="http://schemas.microsoft.com/office/drawing/2014/main" id="{E328A8C7-DA93-9124-98A1-739FE4BB297E}"/>
                </a:ext>
              </a:extLst>
            </p:cNvPr>
            <p:cNvSpPr/>
            <p:nvPr/>
          </p:nvSpPr>
          <p:spPr>
            <a:xfrm>
              <a:off x="5289600" y="4867402"/>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66" name="object 674">
              <a:extLst>
                <a:ext uri="{FF2B5EF4-FFF2-40B4-BE49-F238E27FC236}">
                  <a16:creationId xmlns:a16="http://schemas.microsoft.com/office/drawing/2014/main" id="{DB9CA8E5-A0CB-F515-FF92-08E05DF587EF}"/>
                </a:ext>
              </a:extLst>
            </p:cNvPr>
            <p:cNvSpPr/>
            <p:nvPr/>
          </p:nvSpPr>
          <p:spPr>
            <a:xfrm>
              <a:off x="5289588" y="486738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7" name="object 675">
              <a:extLst>
                <a:ext uri="{FF2B5EF4-FFF2-40B4-BE49-F238E27FC236}">
                  <a16:creationId xmlns:a16="http://schemas.microsoft.com/office/drawing/2014/main" id="{9ACFCC17-2BCA-915A-B91D-B6C3D5C80CD2}"/>
                </a:ext>
              </a:extLst>
            </p:cNvPr>
            <p:cNvSpPr/>
            <p:nvPr/>
          </p:nvSpPr>
          <p:spPr>
            <a:xfrm>
              <a:off x="5360111" y="4850117"/>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668" name="object 676">
              <a:extLst>
                <a:ext uri="{FF2B5EF4-FFF2-40B4-BE49-F238E27FC236}">
                  <a16:creationId xmlns:a16="http://schemas.microsoft.com/office/drawing/2014/main" id="{83930C7C-C380-7D98-FD3F-130FFEB4F45F}"/>
                </a:ext>
              </a:extLst>
            </p:cNvPr>
            <p:cNvSpPr/>
            <p:nvPr/>
          </p:nvSpPr>
          <p:spPr>
            <a:xfrm>
              <a:off x="5360111" y="48500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9" name="object 677">
              <a:extLst>
                <a:ext uri="{FF2B5EF4-FFF2-40B4-BE49-F238E27FC236}">
                  <a16:creationId xmlns:a16="http://schemas.microsoft.com/office/drawing/2014/main" id="{6D1D2408-EC52-1AD8-627E-97FC3CBCD795}"/>
                </a:ext>
              </a:extLst>
            </p:cNvPr>
            <p:cNvSpPr/>
            <p:nvPr/>
          </p:nvSpPr>
          <p:spPr>
            <a:xfrm>
              <a:off x="5291683" y="483280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70" name="object 678">
              <a:extLst>
                <a:ext uri="{FF2B5EF4-FFF2-40B4-BE49-F238E27FC236}">
                  <a16:creationId xmlns:a16="http://schemas.microsoft.com/office/drawing/2014/main" id="{F919ADAE-E25C-5A4B-D672-4ABACFAFFADF}"/>
                </a:ext>
              </a:extLst>
            </p:cNvPr>
            <p:cNvSpPr/>
            <p:nvPr/>
          </p:nvSpPr>
          <p:spPr>
            <a:xfrm>
              <a:off x="5291658" y="483280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1" name="object 679">
              <a:extLst>
                <a:ext uri="{FF2B5EF4-FFF2-40B4-BE49-F238E27FC236}">
                  <a16:creationId xmlns:a16="http://schemas.microsoft.com/office/drawing/2014/main" id="{0CE208E2-DFDF-6A1C-5177-06E61A930FEB}"/>
                </a:ext>
              </a:extLst>
            </p:cNvPr>
            <p:cNvSpPr/>
            <p:nvPr/>
          </p:nvSpPr>
          <p:spPr>
            <a:xfrm>
              <a:off x="5264708" y="4780953"/>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72" name="object 680">
              <a:extLst>
                <a:ext uri="{FF2B5EF4-FFF2-40B4-BE49-F238E27FC236}">
                  <a16:creationId xmlns:a16="http://schemas.microsoft.com/office/drawing/2014/main" id="{87F62D37-2ABD-914A-A5DA-3F22D6396CEA}"/>
                </a:ext>
              </a:extLst>
            </p:cNvPr>
            <p:cNvSpPr/>
            <p:nvPr/>
          </p:nvSpPr>
          <p:spPr>
            <a:xfrm>
              <a:off x="5264708" y="478094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3" name="object 681">
              <a:extLst>
                <a:ext uri="{FF2B5EF4-FFF2-40B4-BE49-F238E27FC236}">
                  <a16:creationId xmlns:a16="http://schemas.microsoft.com/office/drawing/2014/main" id="{CDF065C2-FDA4-807C-059A-6ADA262DE2FB}"/>
                </a:ext>
              </a:extLst>
            </p:cNvPr>
            <p:cNvSpPr/>
            <p:nvPr/>
          </p:nvSpPr>
          <p:spPr>
            <a:xfrm>
              <a:off x="5293753" y="476365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74" name="object 682">
              <a:extLst>
                <a:ext uri="{FF2B5EF4-FFF2-40B4-BE49-F238E27FC236}">
                  <a16:creationId xmlns:a16="http://schemas.microsoft.com/office/drawing/2014/main" id="{6CBFB214-914A-4841-0646-34AD21B7A68F}"/>
                </a:ext>
              </a:extLst>
            </p:cNvPr>
            <p:cNvSpPr/>
            <p:nvPr/>
          </p:nvSpPr>
          <p:spPr>
            <a:xfrm>
              <a:off x="5293741" y="476364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5" name="object 683">
              <a:extLst>
                <a:ext uri="{FF2B5EF4-FFF2-40B4-BE49-F238E27FC236}">
                  <a16:creationId xmlns:a16="http://schemas.microsoft.com/office/drawing/2014/main" id="{621459D1-7110-888F-FED8-2EE78F9F917F}"/>
                </a:ext>
              </a:extLst>
            </p:cNvPr>
            <p:cNvSpPr/>
            <p:nvPr/>
          </p:nvSpPr>
          <p:spPr>
            <a:xfrm>
              <a:off x="5210784" y="4746383"/>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676" name="object 684">
              <a:extLst>
                <a:ext uri="{FF2B5EF4-FFF2-40B4-BE49-F238E27FC236}">
                  <a16:creationId xmlns:a16="http://schemas.microsoft.com/office/drawing/2014/main" id="{F0A4E3D1-BF81-028D-3426-6858046AA9E0}"/>
                </a:ext>
              </a:extLst>
            </p:cNvPr>
            <p:cNvSpPr/>
            <p:nvPr/>
          </p:nvSpPr>
          <p:spPr>
            <a:xfrm>
              <a:off x="5210784" y="474635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7" name="object 685">
              <a:extLst>
                <a:ext uri="{FF2B5EF4-FFF2-40B4-BE49-F238E27FC236}">
                  <a16:creationId xmlns:a16="http://schemas.microsoft.com/office/drawing/2014/main" id="{FCBA014E-4B5C-54B1-A29E-1354C7D6B2A4}"/>
                </a:ext>
              </a:extLst>
            </p:cNvPr>
            <p:cNvSpPr/>
            <p:nvPr/>
          </p:nvSpPr>
          <p:spPr>
            <a:xfrm>
              <a:off x="5184863" y="472906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78" name="object 686">
              <a:extLst>
                <a:ext uri="{FF2B5EF4-FFF2-40B4-BE49-F238E27FC236}">
                  <a16:creationId xmlns:a16="http://schemas.microsoft.com/office/drawing/2014/main" id="{99B5C849-7C77-4DFC-98B4-6E6BCB9C3B67}"/>
                </a:ext>
              </a:extLst>
            </p:cNvPr>
            <p:cNvSpPr/>
            <p:nvPr/>
          </p:nvSpPr>
          <p:spPr>
            <a:xfrm>
              <a:off x="5184851" y="47290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9" name="object 687">
              <a:extLst>
                <a:ext uri="{FF2B5EF4-FFF2-40B4-BE49-F238E27FC236}">
                  <a16:creationId xmlns:a16="http://schemas.microsoft.com/office/drawing/2014/main" id="{25198036-FACB-8242-5A69-27FAAEE81AB9}"/>
                </a:ext>
              </a:extLst>
            </p:cNvPr>
            <p:cNvSpPr/>
            <p:nvPr/>
          </p:nvSpPr>
          <p:spPr>
            <a:xfrm>
              <a:off x="5081168" y="4711776"/>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680" name="object 688">
              <a:extLst>
                <a:ext uri="{FF2B5EF4-FFF2-40B4-BE49-F238E27FC236}">
                  <a16:creationId xmlns:a16="http://schemas.microsoft.com/office/drawing/2014/main" id="{F90BEA1B-1229-7F7B-0C21-A1EA18CCC036}"/>
                </a:ext>
              </a:extLst>
            </p:cNvPr>
            <p:cNvSpPr/>
            <p:nvPr/>
          </p:nvSpPr>
          <p:spPr>
            <a:xfrm>
              <a:off x="5081168" y="47117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1" name="object 689">
              <a:extLst>
                <a:ext uri="{FF2B5EF4-FFF2-40B4-BE49-F238E27FC236}">
                  <a16:creationId xmlns:a16="http://schemas.microsoft.com/office/drawing/2014/main" id="{F00FBB7C-5B8F-9A10-B42A-116012611ABF}"/>
                </a:ext>
              </a:extLst>
            </p:cNvPr>
            <p:cNvSpPr/>
            <p:nvPr/>
          </p:nvSpPr>
          <p:spPr>
            <a:xfrm>
              <a:off x="4808435" y="465895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82" name="object 690">
              <a:extLst>
                <a:ext uri="{FF2B5EF4-FFF2-40B4-BE49-F238E27FC236}">
                  <a16:creationId xmlns:a16="http://schemas.microsoft.com/office/drawing/2014/main" id="{3043D365-EE69-46A5-542A-30256D183BE9}"/>
                </a:ext>
              </a:extLst>
            </p:cNvPr>
            <p:cNvSpPr/>
            <p:nvPr/>
          </p:nvSpPr>
          <p:spPr>
            <a:xfrm>
              <a:off x="4808435" y="46589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3" name="object 691">
              <a:extLst>
                <a:ext uri="{FF2B5EF4-FFF2-40B4-BE49-F238E27FC236}">
                  <a16:creationId xmlns:a16="http://schemas.microsoft.com/office/drawing/2014/main" id="{D59EC5C0-CB95-BDC6-7D68-60F80862F9C7}"/>
                </a:ext>
              </a:extLst>
            </p:cNvPr>
            <p:cNvSpPr/>
            <p:nvPr/>
          </p:nvSpPr>
          <p:spPr>
            <a:xfrm>
              <a:off x="4930800" y="464167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84" name="object 692">
              <a:extLst>
                <a:ext uri="{FF2B5EF4-FFF2-40B4-BE49-F238E27FC236}">
                  <a16:creationId xmlns:a16="http://schemas.microsoft.com/office/drawing/2014/main" id="{349AEB57-6F46-D9A3-98A0-9D9EC18E6BE2}"/>
                </a:ext>
              </a:extLst>
            </p:cNvPr>
            <p:cNvSpPr/>
            <p:nvPr/>
          </p:nvSpPr>
          <p:spPr>
            <a:xfrm>
              <a:off x="4930800" y="464164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5" name="object 693">
              <a:extLst>
                <a:ext uri="{FF2B5EF4-FFF2-40B4-BE49-F238E27FC236}">
                  <a16:creationId xmlns:a16="http://schemas.microsoft.com/office/drawing/2014/main" id="{FD857500-065B-5908-165E-20457950FFF8}"/>
                </a:ext>
              </a:extLst>
            </p:cNvPr>
            <p:cNvSpPr/>
            <p:nvPr/>
          </p:nvSpPr>
          <p:spPr>
            <a:xfrm>
              <a:off x="4893475" y="4624361"/>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686" name="object 694">
              <a:extLst>
                <a:ext uri="{FF2B5EF4-FFF2-40B4-BE49-F238E27FC236}">
                  <a16:creationId xmlns:a16="http://schemas.microsoft.com/office/drawing/2014/main" id="{27387649-295C-A963-6D6C-FD4265A262A5}"/>
                </a:ext>
              </a:extLst>
            </p:cNvPr>
            <p:cNvSpPr/>
            <p:nvPr/>
          </p:nvSpPr>
          <p:spPr>
            <a:xfrm>
              <a:off x="4893462" y="462436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7" name="object 695">
              <a:extLst>
                <a:ext uri="{FF2B5EF4-FFF2-40B4-BE49-F238E27FC236}">
                  <a16:creationId xmlns:a16="http://schemas.microsoft.com/office/drawing/2014/main" id="{1F53F29A-8D89-CC30-809C-BD383F3CFAB0}"/>
                </a:ext>
              </a:extLst>
            </p:cNvPr>
            <p:cNvSpPr/>
            <p:nvPr/>
          </p:nvSpPr>
          <p:spPr>
            <a:xfrm>
              <a:off x="4975390" y="460707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88" name="object 696">
              <a:extLst>
                <a:ext uri="{FF2B5EF4-FFF2-40B4-BE49-F238E27FC236}">
                  <a16:creationId xmlns:a16="http://schemas.microsoft.com/office/drawing/2014/main" id="{4090DEF8-C4A3-55F7-746C-C543E758EBCF}"/>
                </a:ext>
              </a:extLst>
            </p:cNvPr>
            <p:cNvSpPr/>
            <p:nvPr/>
          </p:nvSpPr>
          <p:spPr>
            <a:xfrm>
              <a:off x="4975390" y="460706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9" name="object 697">
              <a:extLst>
                <a:ext uri="{FF2B5EF4-FFF2-40B4-BE49-F238E27FC236}">
                  <a16:creationId xmlns:a16="http://schemas.microsoft.com/office/drawing/2014/main" id="{26DFD07B-42AF-C879-1157-D1741542EEBB}"/>
                </a:ext>
              </a:extLst>
            </p:cNvPr>
            <p:cNvSpPr/>
            <p:nvPr/>
          </p:nvSpPr>
          <p:spPr>
            <a:xfrm>
              <a:off x="4892433" y="458979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90" name="object 698">
              <a:extLst>
                <a:ext uri="{FF2B5EF4-FFF2-40B4-BE49-F238E27FC236}">
                  <a16:creationId xmlns:a16="http://schemas.microsoft.com/office/drawing/2014/main" id="{2F2A597C-4A46-8F30-F0AC-536B75B0B757}"/>
                </a:ext>
              </a:extLst>
            </p:cNvPr>
            <p:cNvSpPr/>
            <p:nvPr/>
          </p:nvSpPr>
          <p:spPr>
            <a:xfrm>
              <a:off x="4892433" y="45897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1" name="object 699">
              <a:extLst>
                <a:ext uri="{FF2B5EF4-FFF2-40B4-BE49-F238E27FC236}">
                  <a16:creationId xmlns:a16="http://schemas.microsoft.com/office/drawing/2014/main" id="{B8167D3E-F1E6-6296-E8E1-D0E973077FB2}"/>
                </a:ext>
              </a:extLst>
            </p:cNvPr>
            <p:cNvSpPr/>
            <p:nvPr/>
          </p:nvSpPr>
          <p:spPr>
            <a:xfrm>
              <a:off x="4948440" y="4537925"/>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92" name="object 700">
              <a:extLst>
                <a:ext uri="{FF2B5EF4-FFF2-40B4-BE49-F238E27FC236}">
                  <a16:creationId xmlns:a16="http://schemas.microsoft.com/office/drawing/2014/main" id="{FE6C6101-5274-139E-8E4E-2DA7706B8A13}"/>
                </a:ext>
              </a:extLst>
            </p:cNvPr>
            <p:cNvSpPr/>
            <p:nvPr/>
          </p:nvSpPr>
          <p:spPr>
            <a:xfrm>
              <a:off x="4948427" y="453791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3" name="object 701">
              <a:extLst>
                <a:ext uri="{FF2B5EF4-FFF2-40B4-BE49-F238E27FC236}">
                  <a16:creationId xmlns:a16="http://schemas.microsoft.com/office/drawing/2014/main" id="{1AC32B89-42CF-BB47-4475-6AABDCB2A322}"/>
                </a:ext>
              </a:extLst>
            </p:cNvPr>
            <p:cNvSpPr/>
            <p:nvPr/>
          </p:nvSpPr>
          <p:spPr>
            <a:xfrm>
              <a:off x="4984724" y="452062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94" name="object 702">
              <a:extLst>
                <a:ext uri="{FF2B5EF4-FFF2-40B4-BE49-F238E27FC236}">
                  <a16:creationId xmlns:a16="http://schemas.microsoft.com/office/drawing/2014/main" id="{704BCE16-8966-0E94-5937-4AFD40F03323}"/>
                </a:ext>
              </a:extLst>
            </p:cNvPr>
            <p:cNvSpPr/>
            <p:nvPr/>
          </p:nvSpPr>
          <p:spPr>
            <a:xfrm>
              <a:off x="4984724" y="452062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5" name="object 703">
              <a:extLst>
                <a:ext uri="{FF2B5EF4-FFF2-40B4-BE49-F238E27FC236}">
                  <a16:creationId xmlns:a16="http://schemas.microsoft.com/office/drawing/2014/main" id="{6833DDD1-8550-7A0E-C3F6-4A765F6E334F}"/>
                </a:ext>
              </a:extLst>
            </p:cNvPr>
            <p:cNvSpPr/>
            <p:nvPr/>
          </p:nvSpPr>
          <p:spPr>
            <a:xfrm>
              <a:off x="4935981" y="450333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96" name="object 704">
              <a:extLst>
                <a:ext uri="{FF2B5EF4-FFF2-40B4-BE49-F238E27FC236}">
                  <a16:creationId xmlns:a16="http://schemas.microsoft.com/office/drawing/2014/main" id="{940D5D1E-1D24-A54E-BF88-1D8C06396449}"/>
                </a:ext>
              </a:extLst>
            </p:cNvPr>
            <p:cNvSpPr/>
            <p:nvPr/>
          </p:nvSpPr>
          <p:spPr>
            <a:xfrm>
              <a:off x="4935994" y="45033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7" name="object 705">
              <a:extLst>
                <a:ext uri="{FF2B5EF4-FFF2-40B4-BE49-F238E27FC236}">
                  <a16:creationId xmlns:a16="http://schemas.microsoft.com/office/drawing/2014/main" id="{7F8A35DE-3EE6-9DFC-D0BC-E75D1E3FCCBE}"/>
                </a:ext>
              </a:extLst>
            </p:cNvPr>
            <p:cNvSpPr/>
            <p:nvPr/>
          </p:nvSpPr>
          <p:spPr>
            <a:xfrm>
              <a:off x="4893475" y="4486033"/>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698" name="object 706">
              <a:extLst>
                <a:ext uri="{FF2B5EF4-FFF2-40B4-BE49-F238E27FC236}">
                  <a16:creationId xmlns:a16="http://schemas.microsoft.com/office/drawing/2014/main" id="{F85DEFFA-8DC1-973A-156F-EAEF32DAA656}"/>
                </a:ext>
              </a:extLst>
            </p:cNvPr>
            <p:cNvSpPr/>
            <p:nvPr/>
          </p:nvSpPr>
          <p:spPr>
            <a:xfrm>
              <a:off x="4893462" y="448603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9" name="object 707">
              <a:extLst>
                <a:ext uri="{FF2B5EF4-FFF2-40B4-BE49-F238E27FC236}">
                  <a16:creationId xmlns:a16="http://schemas.microsoft.com/office/drawing/2014/main" id="{64E24A34-F6E3-2324-3B9B-85F019F93CED}"/>
                </a:ext>
              </a:extLst>
            </p:cNvPr>
            <p:cNvSpPr/>
            <p:nvPr/>
          </p:nvSpPr>
          <p:spPr>
            <a:xfrm>
              <a:off x="5078056" y="446874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0" name="object 708">
              <a:extLst>
                <a:ext uri="{FF2B5EF4-FFF2-40B4-BE49-F238E27FC236}">
                  <a16:creationId xmlns:a16="http://schemas.microsoft.com/office/drawing/2014/main" id="{451B9287-51DE-8A51-38FF-D061C452D8D9}"/>
                </a:ext>
              </a:extLst>
            </p:cNvPr>
            <p:cNvSpPr/>
            <p:nvPr/>
          </p:nvSpPr>
          <p:spPr>
            <a:xfrm>
              <a:off x="5078056" y="44687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1" name="object 709">
              <a:extLst>
                <a:ext uri="{FF2B5EF4-FFF2-40B4-BE49-F238E27FC236}">
                  <a16:creationId xmlns:a16="http://schemas.microsoft.com/office/drawing/2014/main" id="{B71B8BC0-7E6D-3C2E-1085-C4B28E6BC225}"/>
                </a:ext>
              </a:extLst>
            </p:cNvPr>
            <p:cNvSpPr/>
            <p:nvPr/>
          </p:nvSpPr>
          <p:spPr>
            <a:xfrm>
              <a:off x="5146497" y="441686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2" name="object 710">
              <a:extLst>
                <a:ext uri="{FF2B5EF4-FFF2-40B4-BE49-F238E27FC236}">
                  <a16:creationId xmlns:a16="http://schemas.microsoft.com/office/drawing/2014/main" id="{0E91D5D9-F85E-EB31-9BF5-46973B45CA06}"/>
                </a:ext>
              </a:extLst>
            </p:cNvPr>
            <p:cNvSpPr/>
            <p:nvPr/>
          </p:nvSpPr>
          <p:spPr>
            <a:xfrm>
              <a:off x="5146497" y="44168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3" name="object 711">
              <a:extLst>
                <a:ext uri="{FF2B5EF4-FFF2-40B4-BE49-F238E27FC236}">
                  <a16:creationId xmlns:a16="http://schemas.microsoft.com/office/drawing/2014/main" id="{ABE29941-989B-E631-5774-7876AC4CD6CF}"/>
                </a:ext>
              </a:extLst>
            </p:cNvPr>
            <p:cNvSpPr/>
            <p:nvPr/>
          </p:nvSpPr>
          <p:spPr>
            <a:xfrm>
              <a:off x="5201450" y="439959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4" name="object 712">
              <a:extLst>
                <a:ext uri="{FF2B5EF4-FFF2-40B4-BE49-F238E27FC236}">
                  <a16:creationId xmlns:a16="http://schemas.microsoft.com/office/drawing/2014/main" id="{0301E0BC-A880-D5A5-E647-77CC2BA4551C}"/>
                </a:ext>
              </a:extLst>
            </p:cNvPr>
            <p:cNvSpPr/>
            <p:nvPr/>
          </p:nvSpPr>
          <p:spPr>
            <a:xfrm>
              <a:off x="5201450" y="439959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5" name="object 713">
              <a:extLst>
                <a:ext uri="{FF2B5EF4-FFF2-40B4-BE49-F238E27FC236}">
                  <a16:creationId xmlns:a16="http://schemas.microsoft.com/office/drawing/2014/main" id="{1B19950A-3C4E-B340-2C19-1120254556DE}"/>
                </a:ext>
              </a:extLst>
            </p:cNvPr>
            <p:cNvSpPr/>
            <p:nvPr/>
          </p:nvSpPr>
          <p:spPr>
            <a:xfrm>
              <a:off x="5087391" y="438230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06" name="object 714">
              <a:extLst>
                <a:ext uri="{FF2B5EF4-FFF2-40B4-BE49-F238E27FC236}">
                  <a16:creationId xmlns:a16="http://schemas.microsoft.com/office/drawing/2014/main" id="{39344485-5242-E702-7F47-91DAB7E1753F}"/>
                </a:ext>
              </a:extLst>
            </p:cNvPr>
            <p:cNvSpPr/>
            <p:nvPr/>
          </p:nvSpPr>
          <p:spPr>
            <a:xfrm>
              <a:off x="5087378" y="43823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7" name="object 715">
              <a:extLst>
                <a:ext uri="{FF2B5EF4-FFF2-40B4-BE49-F238E27FC236}">
                  <a16:creationId xmlns:a16="http://schemas.microsoft.com/office/drawing/2014/main" id="{2B566C18-408B-EF20-6F08-99EA8E883690}"/>
                </a:ext>
              </a:extLst>
            </p:cNvPr>
            <p:cNvSpPr/>
            <p:nvPr/>
          </p:nvSpPr>
          <p:spPr>
            <a:xfrm>
              <a:off x="5120576" y="436501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08" name="object 716">
              <a:extLst>
                <a:ext uri="{FF2B5EF4-FFF2-40B4-BE49-F238E27FC236}">
                  <a16:creationId xmlns:a16="http://schemas.microsoft.com/office/drawing/2014/main" id="{A9AD1F26-8D5B-050E-CA96-D405834A47FC}"/>
                </a:ext>
              </a:extLst>
            </p:cNvPr>
            <p:cNvSpPr/>
            <p:nvPr/>
          </p:nvSpPr>
          <p:spPr>
            <a:xfrm>
              <a:off x="5120563" y="436501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9" name="object 717">
              <a:extLst>
                <a:ext uri="{FF2B5EF4-FFF2-40B4-BE49-F238E27FC236}">
                  <a16:creationId xmlns:a16="http://schemas.microsoft.com/office/drawing/2014/main" id="{2B331D7E-70E4-89EF-8933-DAFCFE6D54A2}"/>
                </a:ext>
              </a:extLst>
            </p:cNvPr>
            <p:cNvSpPr/>
            <p:nvPr/>
          </p:nvSpPr>
          <p:spPr>
            <a:xfrm>
              <a:off x="5037607" y="434771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10" name="object 718">
              <a:extLst>
                <a:ext uri="{FF2B5EF4-FFF2-40B4-BE49-F238E27FC236}">
                  <a16:creationId xmlns:a16="http://schemas.microsoft.com/office/drawing/2014/main" id="{81A3031E-9F83-8C66-3818-76B46E331E8E}"/>
                </a:ext>
              </a:extLst>
            </p:cNvPr>
            <p:cNvSpPr/>
            <p:nvPr/>
          </p:nvSpPr>
          <p:spPr>
            <a:xfrm>
              <a:off x="5037607" y="434771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1" name="object 719">
              <a:extLst>
                <a:ext uri="{FF2B5EF4-FFF2-40B4-BE49-F238E27FC236}">
                  <a16:creationId xmlns:a16="http://schemas.microsoft.com/office/drawing/2014/main" id="{64D2F00C-283E-0F52-28BE-02621D189F7B}"/>
                </a:ext>
              </a:extLst>
            </p:cNvPr>
            <p:cNvSpPr/>
            <p:nvPr/>
          </p:nvSpPr>
          <p:spPr>
            <a:xfrm>
              <a:off x="4648746" y="4295851"/>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12" name="object 720">
              <a:extLst>
                <a:ext uri="{FF2B5EF4-FFF2-40B4-BE49-F238E27FC236}">
                  <a16:creationId xmlns:a16="http://schemas.microsoft.com/office/drawing/2014/main" id="{C213D802-855C-613D-6F0A-D9EDE69F5CF6}"/>
                </a:ext>
              </a:extLst>
            </p:cNvPr>
            <p:cNvSpPr/>
            <p:nvPr/>
          </p:nvSpPr>
          <p:spPr>
            <a:xfrm>
              <a:off x="4648746" y="42958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3" name="object 721">
              <a:extLst>
                <a:ext uri="{FF2B5EF4-FFF2-40B4-BE49-F238E27FC236}">
                  <a16:creationId xmlns:a16="http://schemas.microsoft.com/office/drawing/2014/main" id="{A782A4F2-AFC7-8C77-6466-1902B57E0225}"/>
                </a:ext>
              </a:extLst>
            </p:cNvPr>
            <p:cNvSpPr/>
            <p:nvPr/>
          </p:nvSpPr>
          <p:spPr>
            <a:xfrm>
              <a:off x="4521187" y="427761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14" name="object 722">
              <a:extLst>
                <a:ext uri="{FF2B5EF4-FFF2-40B4-BE49-F238E27FC236}">
                  <a16:creationId xmlns:a16="http://schemas.microsoft.com/office/drawing/2014/main" id="{CB44F58C-28D5-CB04-E04F-401835079981}"/>
                </a:ext>
              </a:extLst>
            </p:cNvPr>
            <p:cNvSpPr/>
            <p:nvPr/>
          </p:nvSpPr>
          <p:spPr>
            <a:xfrm>
              <a:off x="4521200" y="42776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5" name="object 723">
              <a:extLst>
                <a:ext uri="{FF2B5EF4-FFF2-40B4-BE49-F238E27FC236}">
                  <a16:creationId xmlns:a16="http://schemas.microsoft.com/office/drawing/2014/main" id="{8512286B-8BB7-2DBA-E1D8-741411DBB50B}"/>
                </a:ext>
              </a:extLst>
            </p:cNvPr>
            <p:cNvSpPr/>
            <p:nvPr/>
          </p:nvSpPr>
          <p:spPr>
            <a:xfrm>
              <a:off x="4687112" y="426030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16" name="object 724">
              <a:extLst>
                <a:ext uri="{FF2B5EF4-FFF2-40B4-BE49-F238E27FC236}">
                  <a16:creationId xmlns:a16="http://schemas.microsoft.com/office/drawing/2014/main" id="{A262AC1F-F353-F460-3B7F-02CE360012F1}"/>
                </a:ext>
              </a:extLst>
            </p:cNvPr>
            <p:cNvSpPr/>
            <p:nvPr/>
          </p:nvSpPr>
          <p:spPr>
            <a:xfrm>
              <a:off x="4687112" y="426030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7" name="object 725">
              <a:extLst>
                <a:ext uri="{FF2B5EF4-FFF2-40B4-BE49-F238E27FC236}">
                  <a16:creationId xmlns:a16="http://schemas.microsoft.com/office/drawing/2014/main" id="{50C02DAB-1F1D-3C8C-E695-9404F0B55155}"/>
                </a:ext>
              </a:extLst>
            </p:cNvPr>
            <p:cNvSpPr/>
            <p:nvPr/>
          </p:nvSpPr>
          <p:spPr>
            <a:xfrm>
              <a:off x="4642523" y="4243031"/>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18" name="object 726">
              <a:extLst>
                <a:ext uri="{FF2B5EF4-FFF2-40B4-BE49-F238E27FC236}">
                  <a16:creationId xmlns:a16="http://schemas.microsoft.com/office/drawing/2014/main" id="{87EF6B6E-910A-90EE-59BE-16538B14FF8C}"/>
                </a:ext>
              </a:extLst>
            </p:cNvPr>
            <p:cNvSpPr/>
            <p:nvPr/>
          </p:nvSpPr>
          <p:spPr>
            <a:xfrm>
              <a:off x="4642523" y="42430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9" name="object 727">
              <a:extLst>
                <a:ext uri="{FF2B5EF4-FFF2-40B4-BE49-F238E27FC236}">
                  <a16:creationId xmlns:a16="http://schemas.microsoft.com/office/drawing/2014/main" id="{B3E2729D-18A7-8642-BC96-EDD0F6118774}"/>
                </a:ext>
              </a:extLst>
            </p:cNvPr>
            <p:cNvSpPr/>
            <p:nvPr/>
          </p:nvSpPr>
          <p:spPr>
            <a:xfrm>
              <a:off x="4753482" y="422572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20" name="object 728">
              <a:extLst>
                <a:ext uri="{FF2B5EF4-FFF2-40B4-BE49-F238E27FC236}">
                  <a16:creationId xmlns:a16="http://schemas.microsoft.com/office/drawing/2014/main" id="{2556CBF0-2B7C-0741-C8C9-4D40E568F654}"/>
                </a:ext>
              </a:extLst>
            </p:cNvPr>
            <p:cNvSpPr/>
            <p:nvPr/>
          </p:nvSpPr>
          <p:spPr>
            <a:xfrm>
              <a:off x="4753482" y="422572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1" name="object 729">
              <a:extLst>
                <a:ext uri="{FF2B5EF4-FFF2-40B4-BE49-F238E27FC236}">
                  <a16:creationId xmlns:a16="http://schemas.microsoft.com/office/drawing/2014/main" id="{614ACB0B-4854-4B1E-6DF9-43B65CB10660}"/>
                </a:ext>
              </a:extLst>
            </p:cNvPr>
            <p:cNvSpPr/>
            <p:nvPr/>
          </p:nvSpPr>
          <p:spPr>
            <a:xfrm>
              <a:off x="4896573" y="417385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22" name="object 730">
              <a:extLst>
                <a:ext uri="{FF2B5EF4-FFF2-40B4-BE49-F238E27FC236}">
                  <a16:creationId xmlns:a16="http://schemas.microsoft.com/office/drawing/2014/main" id="{42956731-955A-D748-1EFB-DD630A3EF1D0}"/>
                </a:ext>
              </a:extLst>
            </p:cNvPr>
            <p:cNvSpPr/>
            <p:nvPr/>
          </p:nvSpPr>
          <p:spPr>
            <a:xfrm>
              <a:off x="4896586" y="417385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3" name="object 731">
              <a:extLst>
                <a:ext uri="{FF2B5EF4-FFF2-40B4-BE49-F238E27FC236}">
                  <a16:creationId xmlns:a16="http://schemas.microsoft.com/office/drawing/2014/main" id="{1E25CECF-D77D-09B6-2F22-E2E70BE5DE4F}"/>
                </a:ext>
              </a:extLst>
            </p:cNvPr>
            <p:cNvSpPr/>
            <p:nvPr/>
          </p:nvSpPr>
          <p:spPr>
            <a:xfrm>
              <a:off x="4901768" y="415657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24" name="object 732">
              <a:extLst>
                <a:ext uri="{FF2B5EF4-FFF2-40B4-BE49-F238E27FC236}">
                  <a16:creationId xmlns:a16="http://schemas.microsoft.com/office/drawing/2014/main" id="{02C430FC-22AD-09CC-8D0D-670FC0E4C193}"/>
                </a:ext>
              </a:extLst>
            </p:cNvPr>
            <p:cNvSpPr/>
            <p:nvPr/>
          </p:nvSpPr>
          <p:spPr>
            <a:xfrm>
              <a:off x="4901768" y="415655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5" name="object 733">
              <a:extLst>
                <a:ext uri="{FF2B5EF4-FFF2-40B4-BE49-F238E27FC236}">
                  <a16:creationId xmlns:a16="http://schemas.microsoft.com/office/drawing/2014/main" id="{2547F718-5B46-F559-C916-022DD85B250D}"/>
                </a:ext>
              </a:extLst>
            </p:cNvPr>
            <p:cNvSpPr/>
            <p:nvPr/>
          </p:nvSpPr>
          <p:spPr>
            <a:xfrm>
              <a:off x="5060429" y="4139285"/>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726" name="object 734">
              <a:extLst>
                <a:ext uri="{FF2B5EF4-FFF2-40B4-BE49-F238E27FC236}">
                  <a16:creationId xmlns:a16="http://schemas.microsoft.com/office/drawing/2014/main" id="{36262EDB-E198-DE37-2D11-79C1F338D650}"/>
                </a:ext>
              </a:extLst>
            </p:cNvPr>
            <p:cNvSpPr/>
            <p:nvPr/>
          </p:nvSpPr>
          <p:spPr>
            <a:xfrm>
              <a:off x="5060429" y="41392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7" name="object 735">
              <a:extLst>
                <a:ext uri="{FF2B5EF4-FFF2-40B4-BE49-F238E27FC236}">
                  <a16:creationId xmlns:a16="http://schemas.microsoft.com/office/drawing/2014/main" id="{7ABA4FD6-B150-9649-15C2-811080EB7063}"/>
                </a:ext>
              </a:extLst>
            </p:cNvPr>
            <p:cNvSpPr/>
            <p:nvPr/>
          </p:nvSpPr>
          <p:spPr>
            <a:xfrm>
              <a:off x="5081168" y="4121975"/>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28" name="object 736">
              <a:extLst>
                <a:ext uri="{FF2B5EF4-FFF2-40B4-BE49-F238E27FC236}">
                  <a16:creationId xmlns:a16="http://schemas.microsoft.com/office/drawing/2014/main" id="{65E02289-208C-541D-AC36-806898C5C5F9}"/>
                </a:ext>
              </a:extLst>
            </p:cNvPr>
            <p:cNvSpPr/>
            <p:nvPr/>
          </p:nvSpPr>
          <p:spPr>
            <a:xfrm>
              <a:off x="5081168" y="412198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9" name="object 737">
              <a:extLst>
                <a:ext uri="{FF2B5EF4-FFF2-40B4-BE49-F238E27FC236}">
                  <a16:creationId xmlns:a16="http://schemas.microsoft.com/office/drawing/2014/main" id="{94D0AB34-0C22-24D3-03A9-E25E11E7A79A}"/>
                </a:ext>
              </a:extLst>
            </p:cNvPr>
            <p:cNvSpPr/>
            <p:nvPr/>
          </p:nvSpPr>
          <p:spPr>
            <a:xfrm>
              <a:off x="5231523" y="410470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0" name="object 738">
              <a:extLst>
                <a:ext uri="{FF2B5EF4-FFF2-40B4-BE49-F238E27FC236}">
                  <a16:creationId xmlns:a16="http://schemas.microsoft.com/office/drawing/2014/main" id="{A47578EC-9C0B-40BE-6A40-A4CEB2E8794A}"/>
                </a:ext>
              </a:extLst>
            </p:cNvPr>
            <p:cNvSpPr/>
            <p:nvPr/>
          </p:nvSpPr>
          <p:spPr>
            <a:xfrm>
              <a:off x="5231523" y="410469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1" name="object 739">
              <a:extLst>
                <a:ext uri="{FF2B5EF4-FFF2-40B4-BE49-F238E27FC236}">
                  <a16:creationId xmlns:a16="http://schemas.microsoft.com/office/drawing/2014/main" id="{8B759C77-D9AE-EEFA-4EC0-B34A1EFFD9A2}"/>
                </a:ext>
              </a:extLst>
            </p:cNvPr>
            <p:cNvSpPr/>
            <p:nvPr/>
          </p:nvSpPr>
          <p:spPr>
            <a:xfrm>
              <a:off x="5112283" y="405282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32" name="object 740">
              <a:extLst>
                <a:ext uri="{FF2B5EF4-FFF2-40B4-BE49-F238E27FC236}">
                  <a16:creationId xmlns:a16="http://schemas.microsoft.com/office/drawing/2014/main" id="{4CB20D15-3215-C005-0D85-5D145EBB141A}"/>
                </a:ext>
              </a:extLst>
            </p:cNvPr>
            <p:cNvSpPr/>
            <p:nvPr/>
          </p:nvSpPr>
          <p:spPr>
            <a:xfrm>
              <a:off x="5112270" y="40528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3" name="object 741">
              <a:extLst>
                <a:ext uri="{FF2B5EF4-FFF2-40B4-BE49-F238E27FC236}">
                  <a16:creationId xmlns:a16="http://schemas.microsoft.com/office/drawing/2014/main" id="{36366B9B-CC44-9302-EB60-726FC701A9B0}"/>
                </a:ext>
              </a:extLst>
            </p:cNvPr>
            <p:cNvSpPr/>
            <p:nvPr/>
          </p:nvSpPr>
          <p:spPr>
            <a:xfrm>
              <a:off x="5130939" y="4035551"/>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34" name="object 742">
              <a:extLst>
                <a:ext uri="{FF2B5EF4-FFF2-40B4-BE49-F238E27FC236}">
                  <a16:creationId xmlns:a16="http://schemas.microsoft.com/office/drawing/2014/main" id="{E42B1AA5-82E3-6114-4A67-D7464514363D}"/>
                </a:ext>
              </a:extLst>
            </p:cNvPr>
            <p:cNvSpPr/>
            <p:nvPr/>
          </p:nvSpPr>
          <p:spPr>
            <a:xfrm>
              <a:off x="5130939" y="403552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5" name="object 743">
              <a:extLst>
                <a:ext uri="{FF2B5EF4-FFF2-40B4-BE49-F238E27FC236}">
                  <a16:creationId xmlns:a16="http://schemas.microsoft.com/office/drawing/2014/main" id="{A63E069E-D82B-EE47-F974-5EE7BF26F07B}"/>
                </a:ext>
              </a:extLst>
            </p:cNvPr>
            <p:cNvSpPr/>
            <p:nvPr/>
          </p:nvSpPr>
          <p:spPr>
            <a:xfrm>
              <a:off x="5192115" y="401825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6" name="object 744">
              <a:extLst>
                <a:ext uri="{FF2B5EF4-FFF2-40B4-BE49-F238E27FC236}">
                  <a16:creationId xmlns:a16="http://schemas.microsoft.com/office/drawing/2014/main" id="{F2092C24-19FF-E479-2D77-EB47CE52B7D0}"/>
                </a:ext>
              </a:extLst>
            </p:cNvPr>
            <p:cNvSpPr/>
            <p:nvPr/>
          </p:nvSpPr>
          <p:spPr>
            <a:xfrm>
              <a:off x="5192115" y="401824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7" name="object 745">
              <a:extLst>
                <a:ext uri="{FF2B5EF4-FFF2-40B4-BE49-F238E27FC236}">
                  <a16:creationId xmlns:a16="http://schemas.microsoft.com/office/drawing/2014/main" id="{3BE380A8-0DA5-744D-603B-E8906C9DCAEC}"/>
                </a:ext>
              </a:extLst>
            </p:cNvPr>
            <p:cNvSpPr/>
            <p:nvPr/>
          </p:nvSpPr>
          <p:spPr>
            <a:xfrm>
              <a:off x="5095671" y="4000957"/>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8" name="object 746">
              <a:extLst>
                <a:ext uri="{FF2B5EF4-FFF2-40B4-BE49-F238E27FC236}">
                  <a16:creationId xmlns:a16="http://schemas.microsoft.com/office/drawing/2014/main" id="{D5CDF21B-EB63-5391-8815-B46046C00712}"/>
                </a:ext>
              </a:extLst>
            </p:cNvPr>
            <p:cNvSpPr/>
            <p:nvPr/>
          </p:nvSpPr>
          <p:spPr>
            <a:xfrm>
              <a:off x="5095684" y="40009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9" name="object 747">
              <a:extLst>
                <a:ext uri="{FF2B5EF4-FFF2-40B4-BE49-F238E27FC236}">
                  <a16:creationId xmlns:a16="http://schemas.microsoft.com/office/drawing/2014/main" id="{403E5BBE-1FE3-4DA3-67BC-B6A8F98A6982}"/>
                </a:ext>
              </a:extLst>
            </p:cNvPr>
            <p:cNvSpPr/>
            <p:nvPr/>
          </p:nvSpPr>
          <p:spPr>
            <a:xfrm>
              <a:off x="4935981" y="398365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0" name="object 748">
              <a:extLst>
                <a:ext uri="{FF2B5EF4-FFF2-40B4-BE49-F238E27FC236}">
                  <a16:creationId xmlns:a16="http://schemas.microsoft.com/office/drawing/2014/main" id="{F8CF1C0E-2894-26EA-38DC-4EF321949D7C}"/>
                </a:ext>
              </a:extLst>
            </p:cNvPr>
            <p:cNvSpPr/>
            <p:nvPr/>
          </p:nvSpPr>
          <p:spPr>
            <a:xfrm>
              <a:off x="4935994" y="39836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1" name="object 749">
              <a:extLst>
                <a:ext uri="{FF2B5EF4-FFF2-40B4-BE49-F238E27FC236}">
                  <a16:creationId xmlns:a16="http://schemas.microsoft.com/office/drawing/2014/main" id="{8AA01D83-51A4-9C60-7A0C-1670966E4714}"/>
                </a:ext>
              </a:extLst>
            </p:cNvPr>
            <p:cNvSpPr/>
            <p:nvPr/>
          </p:nvSpPr>
          <p:spPr>
            <a:xfrm>
              <a:off x="4977472" y="3931805"/>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742" name="object 750">
              <a:extLst>
                <a:ext uri="{FF2B5EF4-FFF2-40B4-BE49-F238E27FC236}">
                  <a16:creationId xmlns:a16="http://schemas.microsoft.com/office/drawing/2014/main" id="{17FEC03F-1D0C-6FDA-A333-78A159ADADB4}"/>
                </a:ext>
              </a:extLst>
            </p:cNvPr>
            <p:cNvSpPr/>
            <p:nvPr/>
          </p:nvSpPr>
          <p:spPr>
            <a:xfrm>
              <a:off x="4977472" y="39317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3" name="object 751">
              <a:extLst>
                <a:ext uri="{FF2B5EF4-FFF2-40B4-BE49-F238E27FC236}">
                  <a16:creationId xmlns:a16="http://schemas.microsoft.com/office/drawing/2014/main" id="{A2BF7884-F70B-B027-D5C3-BBF0D170E850}"/>
                </a:ext>
              </a:extLst>
            </p:cNvPr>
            <p:cNvSpPr/>
            <p:nvPr/>
          </p:nvSpPr>
          <p:spPr>
            <a:xfrm>
              <a:off x="4956721" y="391449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4" name="object 752">
              <a:extLst>
                <a:ext uri="{FF2B5EF4-FFF2-40B4-BE49-F238E27FC236}">
                  <a16:creationId xmlns:a16="http://schemas.microsoft.com/office/drawing/2014/main" id="{15D78268-5642-E147-8417-FD8BA5766B3D}"/>
                </a:ext>
              </a:extLst>
            </p:cNvPr>
            <p:cNvSpPr/>
            <p:nvPr/>
          </p:nvSpPr>
          <p:spPr>
            <a:xfrm>
              <a:off x="4956721" y="39144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5" name="object 753">
              <a:extLst>
                <a:ext uri="{FF2B5EF4-FFF2-40B4-BE49-F238E27FC236}">
                  <a16:creationId xmlns:a16="http://schemas.microsoft.com/office/drawing/2014/main" id="{A374A3DB-FEBE-C52F-EFF6-F366EC43CD8D}"/>
                </a:ext>
              </a:extLst>
            </p:cNvPr>
            <p:cNvSpPr/>
            <p:nvPr/>
          </p:nvSpPr>
          <p:spPr>
            <a:xfrm>
              <a:off x="4900752" y="3897210"/>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746" name="object 754">
              <a:extLst>
                <a:ext uri="{FF2B5EF4-FFF2-40B4-BE49-F238E27FC236}">
                  <a16:creationId xmlns:a16="http://schemas.microsoft.com/office/drawing/2014/main" id="{EF923811-66A3-5C8E-79E8-86D3A1079FB8}"/>
                </a:ext>
              </a:extLst>
            </p:cNvPr>
            <p:cNvSpPr/>
            <p:nvPr/>
          </p:nvSpPr>
          <p:spPr>
            <a:xfrm>
              <a:off x="4900726" y="38972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7" name="object 755">
              <a:extLst>
                <a:ext uri="{FF2B5EF4-FFF2-40B4-BE49-F238E27FC236}">
                  <a16:creationId xmlns:a16="http://schemas.microsoft.com/office/drawing/2014/main" id="{4FF8A4F7-5E39-030A-617A-1583A939BD0B}"/>
                </a:ext>
              </a:extLst>
            </p:cNvPr>
            <p:cNvSpPr/>
            <p:nvPr/>
          </p:nvSpPr>
          <p:spPr>
            <a:xfrm>
              <a:off x="4919395" y="387991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8" name="object 756">
              <a:extLst>
                <a:ext uri="{FF2B5EF4-FFF2-40B4-BE49-F238E27FC236}">
                  <a16:creationId xmlns:a16="http://schemas.microsoft.com/office/drawing/2014/main" id="{384DAA97-1EE8-A939-7096-4C46D9725A4B}"/>
                </a:ext>
              </a:extLst>
            </p:cNvPr>
            <p:cNvSpPr/>
            <p:nvPr/>
          </p:nvSpPr>
          <p:spPr>
            <a:xfrm>
              <a:off x="4919395" y="387991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9" name="object 757">
              <a:extLst>
                <a:ext uri="{FF2B5EF4-FFF2-40B4-BE49-F238E27FC236}">
                  <a16:creationId xmlns:a16="http://schemas.microsoft.com/office/drawing/2014/main" id="{E44A0D83-A20B-6526-3D1B-A401580004C3}"/>
                </a:ext>
              </a:extLst>
            </p:cNvPr>
            <p:cNvSpPr/>
            <p:nvPr/>
          </p:nvSpPr>
          <p:spPr>
            <a:xfrm>
              <a:off x="4977472" y="386167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50" name="object 758">
              <a:extLst>
                <a:ext uri="{FF2B5EF4-FFF2-40B4-BE49-F238E27FC236}">
                  <a16:creationId xmlns:a16="http://schemas.microsoft.com/office/drawing/2014/main" id="{15AF6A1B-5FEF-F1FB-A494-30B1B6C395C7}"/>
                </a:ext>
              </a:extLst>
            </p:cNvPr>
            <p:cNvSpPr/>
            <p:nvPr/>
          </p:nvSpPr>
          <p:spPr>
            <a:xfrm>
              <a:off x="4977472" y="38616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1" name="object 759">
              <a:extLst>
                <a:ext uri="{FF2B5EF4-FFF2-40B4-BE49-F238E27FC236}">
                  <a16:creationId xmlns:a16="http://schemas.microsoft.com/office/drawing/2014/main" id="{504F733C-5DB6-470E-36FA-E863B659E876}"/>
                </a:ext>
              </a:extLst>
            </p:cNvPr>
            <p:cNvSpPr/>
            <p:nvPr/>
          </p:nvSpPr>
          <p:spPr>
            <a:xfrm>
              <a:off x="5001323" y="3809796"/>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52" name="object 760">
              <a:extLst>
                <a:ext uri="{FF2B5EF4-FFF2-40B4-BE49-F238E27FC236}">
                  <a16:creationId xmlns:a16="http://schemas.microsoft.com/office/drawing/2014/main" id="{23594670-A75D-F96F-D7DC-74E04A1DEA5A}"/>
                </a:ext>
              </a:extLst>
            </p:cNvPr>
            <p:cNvSpPr/>
            <p:nvPr/>
          </p:nvSpPr>
          <p:spPr>
            <a:xfrm>
              <a:off x="5001323" y="380979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3" name="object 761">
              <a:extLst>
                <a:ext uri="{FF2B5EF4-FFF2-40B4-BE49-F238E27FC236}">
                  <a16:creationId xmlns:a16="http://schemas.microsoft.com/office/drawing/2014/main" id="{4A414B1E-4B4D-5BAF-AD56-13E1B204CB8B}"/>
                </a:ext>
              </a:extLst>
            </p:cNvPr>
            <p:cNvSpPr/>
            <p:nvPr/>
          </p:nvSpPr>
          <p:spPr>
            <a:xfrm>
              <a:off x="4865471" y="379251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54" name="object 762">
              <a:extLst>
                <a:ext uri="{FF2B5EF4-FFF2-40B4-BE49-F238E27FC236}">
                  <a16:creationId xmlns:a16="http://schemas.microsoft.com/office/drawing/2014/main" id="{203C9122-BD7F-7657-A34D-1E0EDF2AF9BD}"/>
                </a:ext>
              </a:extLst>
            </p:cNvPr>
            <p:cNvSpPr/>
            <p:nvPr/>
          </p:nvSpPr>
          <p:spPr>
            <a:xfrm>
              <a:off x="4865471" y="379249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5" name="object 763">
              <a:extLst>
                <a:ext uri="{FF2B5EF4-FFF2-40B4-BE49-F238E27FC236}">
                  <a16:creationId xmlns:a16="http://schemas.microsoft.com/office/drawing/2014/main" id="{432A6CF4-B6E9-4D52-0639-86BAEEC00BE2}"/>
                </a:ext>
              </a:extLst>
            </p:cNvPr>
            <p:cNvSpPr/>
            <p:nvPr/>
          </p:nvSpPr>
          <p:spPr>
            <a:xfrm>
              <a:off x="4880000" y="3775214"/>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56" name="object 764">
              <a:extLst>
                <a:ext uri="{FF2B5EF4-FFF2-40B4-BE49-F238E27FC236}">
                  <a16:creationId xmlns:a16="http://schemas.microsoft.com/office/drawing/2014/main" id="{660BB712-656B-DA35-BA16-D78CF1D4D757}"/>
                </a:ext>
              </a:extLst>
            </p:cNvPr>
            <p:cNvSpPr/>
            <p:nvPr/>
          </p:nvSpPr>
          <p:spPr>
            <a:xfrm>
              <a:off x="4879987" y="377521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7" name="object 765">
              <a:extLst>
                <a:ext uri="{FF2B5EF4-FFF2-40B4-BE49-F238E27FC236}">
                  <a16:creationId xmlns:a16="http://schemas.microsoft.com/office/drawing/2014/main" id="{FBDD7E20-BA92-6300-B81F-146B9879A487}"/>
                </a:ext>
              </a:extLst>
            </p:cNvPr>
            <p:cNvSpPr/>
            <p:nvPr/>
          </p:nvSpPr>
          <p:spPr>
            <a:xfrm>
              <a:off x="4926660" y="3757929"/>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58" name="object 766">
              <a:extLst>
                <a:ext uri="{FF2B5EF4-FFF2-40B4-BE49-F238E27FC236}">
                  <a16:creationId xmlns:a16="http://schemas.microsoft.com/office/drawing/2014/main" id="{CEF7EED6-2C71-1713-4750-436005D1B4E2}"/>
                </a:ext>
              </a:extLst>
            </p:cNvPr>
            <p:cNvSpPr/>
            <p:nvPr/>
          </p:nvSpPr>
          <p:spPr>
            <a:xfrm>
              <a:off x="4926647" y="375791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9" name="object 767">
              <a:extLst>
                <a:ext uri="{FF2B5EF4-FFF2-40B4-BE49-F238E27FC236}">
                  <a16:creationId xmlns:a16="http://schemas.microsoft.com/office/drawing/2014/main" id="{D7D7834A-ADA1-9049-6305-D29A9792DA53}"/>
                </a:ext>
              </a:extLst>
            </p:cNvPr>
            <p:cNvSpPr/>
            <p:nvPr/>
          </p:nvSpPr>
          <p:spPr>
            <a:xfrm>
              <a:off x="4565789" y="374064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60" name="object 768">
              <a:extLst>
                <a:ext uri="{FF2B5EF4-FFF2-40B4-BE49-F238E27FC236}">
                  <a16:creationId xmlns:a16="http://schemas.microsoft.com/office/drawing/2014/main" id="{FFDA971D-D449-1034-8ED5-91C6A565695E}"/>
                </a:ext>
              </a:extLst>
            </p:cNvPr>
            <p:cNvSpPr/>
            <p:nvPr/>
          </p:nvSpPr>
          <p:spPr>
            <a:xfrm>
              <a:off x="4565789" y="374063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1" name="object 769">
              <a:extLst>
                <a:ext uri="{FF2B5EF4-FFF2-40B4-BE49-F238E27FC236}">
                  <a16:creationId xmlns:a16="http://schemas.microsoft.com/office/drawing/2014/main" id="{2D744CCE-8D39-4CF7-C1EE-F7BB79461D14}"/>
                </a:ext>
              </a:extLst>
            </p:cNvPr>
            <p:cNvSpPr/>
            <p:nvPr/>
          </p:nvSpPr>
          <p:spPr>
            <a:xfrm>
              <a:off x="4565789" y="368876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62" name="object 770">
              <a:extLst>
                <a:ext uri="{FF2B5EF4-FFF2-40B4-BE49-F238E27FC236}">
                  <a16:creationId xmlns:a16="http://schemas.microsoft.com/office/drawing/2014/main" id="{B5DD75A9-43A3-3459-1AD2-BDA32F14C4D0}"/>
                </a:ext>
              </a:extLst>
            </p:cNvPr>
            <p:cNvSpPr/>
            <p:nvPr/>
          </p:nvSpPr>
          <p:spPr>
            <a:xfrm>
              <a:off x="4565789" y="36887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3" name="object 771">
              <a:extLst>
                <a:ext uri="{FF2B5EF4-FFF2-40B4-BE49-F238E27FC236}">
                  <a16:creationId xmlns:a16="http://schemas.microsoft.com/office/drawing/2014/main" id="{BBD88B0A-1AAF-8CAC-984F-56C2740EA9F0}"/>
                </a:ext>
              </a:extLst>
            </p:cNvPr>
            <p:cNvSpPr/>
            <p:nvPr/>
          </p:nvSpPr>
          <p:spPr>
            <a:xfrm>
              <a:off x="4408170" y="367146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4" name="object 772">
              <a:extLst>
                <a:ext uri="{FF2B5EF4-FFF2-40B4-BE49-F238E27FC236}">
                  <a16:creationId xmlns:a16="http://schemas.microsoft.com/office/drawing/2014/main" id="{0099F06C-103E-D068-6CB9-DAC21D9BEFE9}"/>
                </a:ext>
              </a:extLst>
            </p:cNvPr>
            <p:cNvSpPr/>
            <p:nvPr/>
          </p:nvSpPr>
          <p:spPr>
            <a:xfrm>
              <a:off x="4408170" y="36714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5" name="object 773">
              <a:extLst>
                <a:ext uri="{FF2B5EF4-FFF2-40B4-BE49-F238E27FC236}">
                  <a16:creationId xmlns:a16="http://schemas.microsoft.com/office/drawing/2014/main" id="{70F9F8B1-61BA-4309-C5D9-02D14D9C4204}"/>
                </a:ext>
              </a:extLst>
            </p:cNvPr>
            <p:cNvSpPr/>
            <p:nvPr/>
          </p:nvSpPr>
          <p:spPr>
            <a:xfrm>
              <a:off x="4444466" y="365418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6" name="object 774">
              <a:extLst>
                <a:ext uri="{FF2B5EF4-FFF2-40B4-BE49-F238E27FC236}">
                  <a16:creationId xmlns:a16="http://schemas.microsoft.com/office/drawing/2014/main" id="{2F3E2E72-3C9D-1345-250A-C62EFB6C5618}"/>
                </a:ext>
              </a:extLst>
            </p:cNvPr>
            <p:cNvSpPr/>
            <p:nvPr/>
          </p:nvSpPr>
          <p:spPr>
            <a:xfrm>
              <a:off x="4444466" y="365418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7" name="object 775">
              <a:extLst>
                <a:ext uri="{FF2B5EF4-FFF2-40B4-BE49-F238E27FC236}">
                  <a16:creationId xmlns:a16="http://schemas.microsoft.com/office/drawing/2014/main" id="{4926BA60-3CF7-43F7-4A55-F5190F3A0DDC}"/>
                </a:ext>
              </a:extLst>
            </p:cNvPr>
            <p:cNvSpPr/>
            <p:nvPr/>
          </p:nvSpPr>
          <p:spPr>
            <a:xfrm>
              <a:off x="4387430" y="363688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8" name="object 776">
              <a:extLst>
                <a:ext uri="{FF2B5EF4-FFF2-40B4-BE49-F238E27FC236}">
                  <a16:creationId xmlns:a16="http://schemas.microsoft.com/office/drawing/2014/main" id="{5FF35920-02D8-6197-7F1E-8A3FC634ABCF}"/>
                </a:ext>
              </a:extLst>
            </p:cNvPr>
            <p:cNvSpPr/>
            <p:nvPr/>
          </p:nvSpPr>
          <p:spPr>
            <a:xfrm>
              <a:off x="4387418" y="363688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9" name="object 777">
              <a:extLst>
                <a:ext uri="{FF2B5EF4-FFF2-40B4-BE49-F238E27FC236}">
                  <a16:creationId xmlns:a16="http://schemas.microsoft.com/office/drawing/2014/main" id="{7C036455-C867-878F-81A5-E7F51718B729}"/>
                </a:ext>
              </a:extLst>
            </p:cNvPr>
            <p:cNvSpPr/>
            <p:nvPr/>
          </p:nvSpPr>
          <p:spPr>
            <a:xfrm>
              <a:off x="4346994" y="361961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70" name="object 778">
              <a:extLst>
                <a:ext uri="{FF2B5EF4-FFF2-40B4-BE49-F238E27FC236}">
                  <a16:creationId xmlns:a16="http://schemas.microsoft.com/office/drawing/2014/main" id="{9258487B-55D7-5BC8-CE7E-CE1A6E1FF72C}"/>
                </a:ext>
              </a:extLst>
            </p:cNvPr>
            <p:cNvSpPr/>
            <p:nvPr/>
          </p:nvSpPr>
          <p:spPr>
            <a:xfrm>
              <a:off x="4346994" y="36196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1" name="object 779">
              <a:extLst>
                <a:ext uri="{FF2B5EF4-FFF2-40B4-BE49-F238E27FC236}">
                  <a16:creationId xmlns:a16="http://schemas.microsoft.com/office/drawing/2014/main" id="{3C511C2F-C881-B472-2391-CCCA88E13E1A}"/>
                </a:ext>
              </a:extLst>
            </p:cNvPr>
            <p:cNvSpPr/>
            <p:nvPr/>
          </p:nvSpPr>
          <p:spPr>
            <a:xfrm>
              <a:off x="4278541" y="356772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72" name="object 780">
              <a:extLst>
                <a:ext uri="{FF2B5EF4-FFF2-40B4-BE49-F238E27FC236}">
                  <a16:creationId xmlns:a16="http://schemas.microsoft.com/office/drawing/2014/main" id="{3B1A0634-979E-1748-632F-EF1FC876D323}"/>
                </a:ext>
              </a:extLst>
            </p:cNvPr>
            <p:cNvSpPr/>
            <p:nvPr/>
          </p:nvSpPr>
          <p:spPr>
            <a:xfrm>
              <a:off x="4278553" y="356772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3" name="object 781">
              <a:extLst>
                <a:ext uri="{FF2B5EF4-FFF2-40B4-BE49-F238E27FC236}">
                  <a16:creationId xmlns:a16="http://schemas.microsoft.com/office/drawing/2014/main" id="{4077E678-BAF5-800B-A9AF-254372A3C5AA}"/>
                </a:ext>
              </a:extLst>
            </p:cNvPr>
            <p:cNvSpPr/>
            <p:nvPr/>
          </p:nvSpPr>
          <p:spPr>
            <a:xfrm>
              <a:off x="4387430" y="355045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74" name="object 782">
              <a:extLst>
                <a:ext uri="{FF2B5EF4-FFF2-40B4-BE49-F238E27FC236}">
                  <a16:creationId xmlns:a16="http://schemas.microsoft.com/office/drawing/2014/main" id="{3B3F5A36-48D7-D39F-55B5-5F187653DACA}"/>
                </a:ext>
              </a:extLst>
            </p:cNvPr>
            <p:cNvSpPr/>
            <p:nvPr/>
          </p:nvSpPr>
          <p:spPr>
            <a:xfrm>
              <a:off x="4387418" y="35504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5" name="object 783">
              <a:extLst>
                <a:ext uri="{FF2B5EF4-FFF2-40B4-BE49-F238E27FC236}">
                  <a16:creationId xmlns:a16="http://schemas.microsoft.com/office/drawing/2014/main" id="{E3AAC465-77DC-D41B-C08C-EB6AE269182C}"/>
                </a:ext>
              </a:extLst>
            </p:cNvPr>
            <p:cNvSpPr/>
            <p:nvPr/>
          </p:nvSpPr>
          <p:spPr>
            <a:xfrm>
              <a:off x="4400918" y="353315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76" name="object 784">
              <a:extLst>
                <a:ext uri="{FF2B5EF4-FFF2-40B4-BE49-F238E27FC236}">
                  <a16:creationId xmlns:a16="http://schemas.microsoft.com/office/drawing/2014/main" id="{1B4509D3-8A75-20D3-EDB2-08520C03881B}"/>
                </a:ext>
              </a:extLst>
            </p:cNvPr>
            <p:cNvSpPr/>
            <p:nvPr/>
          </p:nvSpPr>
          <p:spPr>
            <a:xfrm>
              <a:off x="4400918" y="35331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7" name="object 785">
              <a:extLst>
                <a:ext uri="{FF2B5EF4-FFF2-40B4-BE49-F238E27FC236}">
                  <a16:creationId xmlns:a16="http://schemas.microsoft.com/office/drawing/2014/main" id="{D7C04E0B-BD41-A330-6CAF-A48EF16FAE54}"/>
                </a:ext>
              </a:extLst>
            </p:cNvPr>
            <p:cNvSpPr/>
            <p:nvPr/>
          </p:nvSpPr>
          <p:spPr>
            <a:xfrm>
              <a:off x="4539856" y="3515867"/>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78" name="object 786">
              <a:extLst>
                <a:ext uri="{FF2B5EF4-FFF2-40B4-BE49-F238E27FC236}">
                  <a16:creationId xmlns:a16="http://schemas.microsoft.com/office/drawing/2014/main" id="{B68B7558-A392-DC73-619E-6F49103AB692}"/>
                </a:ext>
              </a:extLst>
            </p:cNvPr>
            <p:cNvSpPr/>
            <p:nvPr/>
          </p:nvSpPr>
          <p:spPr>
            <a:xfrm>
              <a:off x="4539856" y="35158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9" name="object 787">
              <a:extLst>
                <a:ext uri="{FF2B5EF4-FFF2-40B4-BE49-F238E27FC236}">
                  <a16:creationId xmlns:a16="http://schemas.microsoft.com/office/drawing/2014/main" id="{CF336DF7-BD93-B604-6A69-73033C11FE74}"/>
                </a:ext>
              </a:extLst>
            </p:cNvPr>
            <p:cNvSpPr/>
            <p:nvPr/>
          </p:nvSpPr>
          <p:spPr>
            <a:xfrm>
              <a:off x="4544009" y="349855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80" name="object 788">
              <a:extLst>
                <a:ext uri="{FF2B5EF4-FFF2-40B4-BE49-F238E27FC236}">
                  <a16:creationId xmlns:a16="http://schemas.microsoft.com/office/drawing/2014/main" id="{A8CC91D9-C439-3276-CCF9-183303CF476D}"/>
                </a:ext>
              </a:extLst>
            </p:cNvPr>
            <p:cNvSpPr/>
            <p:nvPr/>
          </p:nvSpPr>
          <p:spPr>
            <a:xfrm>
              <a:off x="4544009" y="349857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1" name="object 789">
              <a:extLst>
                <a:ext uri="{FF2B5EF4-FFF2-40B4-BE49-F238E27FC236}">
                  <a16:creationId xmlns:a16="http://schemas.microsoft.com/office/drawing/2014/main" id="{6F65EDE9-74C9-54C5-3C14-B692FA4F4632}"/>
                </a:ext>
              </a:extLst>
            </p:cNvPr>
            <p:cNvSpPr/>
            <p:nvPr/>
          </p:nvSpPr>
          <p:spPr>
            <a:xfrm>
              <a:off x="4569929" y="344573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82" name="object 790">
              <a:extLst>
                <a:ext uri="{FF2B5EF4-FFF2-40B4-BE49-F238E27FC236}">
                  <a16:creationId xmlns:a16="http://schemas.microsoft.com/office/drawing/2014/main" id="{3DAEF092-3FCA-C4CA-9687-2EE0533A1DEB}"/>
                </a:ext>
              </a:extLst>
            </p:cNvPr>
            <p:cNvSpPr/>
            <p:nvPr/>
          </p:nvSpPr>
          <p:spPr>
            <a:xfrm>
              <a:off x="4569929" y="344572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3" name="object 791">
              <a:extLst>
                <a:ext uri="{FF2B5EF4-FFF2-40B4-BE49-F238E27FC236}">
                  <a16:creationId xmlns:a16="http://schemas.microsoft.com/office/drawing/2014/main" id="{D6672F03-7F99-408B-CCBE-162609B70B33}"/>
                </a:ext>
              </a:extLst>
            </p:cNvPr>
            <p:cNvSpPr/>
            <p:nvPr/>
          </p:nvSpPr>
          <p:spPr>
            <a:xfrm>
              <a:off x="4533645" y="3428453"/>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84" name="object 792">
              <a:extLst>
                <a:ext uri="{FF2B5EF4-FFF2-40B4-BE49-F238E27FC236}">
                  <a16:creationId xmlns:a16="http://schemas.microsoft.com/office/drawing/2014/main" id="{44491658-0278-4390-507A-7C9C8D5A7BD5}"/>
                </a:ext>
              </a:extLst>
            </p:cNvPr>
            <p:cNvSpPr/>
            <p:nvPr/>
          </p:nvSpPr>
          <p:spPr>
            <a:xfrm>
              <a:off x="4533633" y="34284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5" name="object 793">
              <a:extLst>
                <a:ext uri="{FF2B5EF4-FFF2-40B4-BE49-F238E27FC236}">
                  <a16:creationId xmlns:a16="http://schemas.microsoft.com/office/drawing/2014/main" id="{BFB2D702-315C-6C7A-8C4A-92DFF546BB29}"/>
                </a:ext>
              </a:extLst>
            </p:cNvPr>
            <p:cNvSpPr/>
            <p:nvPr/>
          </p:nvSpPr>
          <p:spPr>
            <a:xfrm>
              <a:off x="4454829" y="341115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86" name="object 794">
              <a:extLst>
                <a:ext uri="{FF2B5EF4-FFF2-40B4-BE49-F238E27FC236}">
                  <a16:creationId xmlns:a16="http://schemas.microsoft.com/office/drawing/2014/main" id="{41C88DD1-AFB0-3AE9-AD4D-8BB1387D7B80}"/>
                </a:ext>
              </a:extLst>
            </p:cNvPr>
            <p:cNvSpPr/>
            <p:nvPr/>
          </p:nvSpPr>
          <p:spPr>
            <a:xfrm>
              <a:off x="4454829" y="34111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7" name="object 795">
              <a:extLst>
                <a:ext uri="{FF2B5EF4-FFF2-40B4-BE49-F238E27FC236}">
                  <a16:creationId xmlns:a16="http://schemas.microsoft.com/office/drawing/2014/main" id="{7890925B-65DE-198B-A890-5962918D4FF7}"/>
                </a:ext>
              </a:extLst>
            </p:cNvPr>
            <p:cNvSpPr/>
            <p:nvPr/>
          </p:nvSpPr>
          <p:spPr>
            <a:xfrm>
              <a:off x="4398835" y="339387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88" name="object 796">
              <a:extLst>
                <a:ext uri="{FF2B5EF4-FFF2-40B4-BE49-F238E27FC236}">
                  <a16:creationId xmlns:a16="http://schemas.microsoft.com/office/drawing/2014/main" id="{7F462F7B-3A4E-A2F6-1E7C-4429554B6081}"/>
                </a:ext>
              </a:extLst>
            </p:cNvPr>
            <p:cNvSpPr/>
            <p:nvPr/>
          </p:nvSpPr>
          <p:spPr>
            <a:xfrm>
              <a:off x="4398835" y="33938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9" name="object 797">
              <a:extLst>
                <a:ext uri="{FF2B5EF4-FFF2-40B4-BE49-F238E27FC236}">
                  <a16:creationId xmlns:a16="http://schemas.microsoft.com/office/drawing/2014/main" id="{587C798B-653B-BD02-5594-CFC1A0484204}"/>
                </a:ext>
              </a:extLst>
            </p:cNvPr>
            <p:cNvSpPr/>
            <p:nvPr/>
          </p:nvSpPr>
          <p:spPr>
            <a:xfrm>
              <a:off x="4336618" y="337657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90" name="object 798">
              <a:extLst>
                <a:ext uri="{FF2B5EF4-FFF2-40B4-BE49-F238E27FC236}">
                  <a16:creationId xmlns:a16="http://schemas.microsoft.com/office/drawing/2014/main" id="{305CDB80-B77C-1561-E830-3061530227E3}"/>
                </a:ext>
              </a:extLst>
            </p:cNvPr>
            <p:cNvSpPr/>
            <p:nvPr/>
          </p:nvSpPr>
          <p:spPr>
            <a:xfrm>
              <a:off x="4336618" y="337657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1" name="object 799">
              <a:extLst>
                <a:ext uri="{FF2B5EF4-FFF2-40B4-BE49-F238E27FC236}">
                  <a16:creationId xmlns:a16="http://schemas.microsoft.com/office/drawing/2014/main" id="{87373318-6283-1ECC-128B-78C80CC80992}"/>
                </a:ext>
              </a:extLst>
            </p:cNvPr>
            <p:cNvSpPr/>
            <p:nvPr/>
          </p:nvSpPr>
          <p:spPr>
            <a:xfrm>
              <a:off x="4526381" y="3324720"/>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92" name="object 800">
              <a:extLst>
                <a:ext uri="{FF2B5EF4-FFF2-40B4-BE49-F238E27FC236}">
                  <a16:creationId xmlns:a16="http://schemas.microsoft.com/office/drawing/2014/main" id="{DEB45F9F-499D-DFCC-9304-52D0DCC6A5C8}"/>
                </a:ext>
              </a:extLst>
            </p:cNvPr>
            <p:cNvSpPr/>
            <p:nvPr/>
          </p:nvSpPr>
          <p:spPr>
            <a:xfrm>
              <a:off x="4526381" y="33246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3" name="object 801">
              <a:extLst>
                <a:ext uri="{FF2B5EF4-FFF2-40B4-BE49-F238E27FC236}">
                  <a16:creationId xmlns:a16="http://schemas.microsoft.com/office/drawing/2014/main" id="{FE4A7A3C-5A98-3ECD-D834-D6594F9CD5A4}"/>
                </a:ext>
              </a:extLst>
            </p:cNvPr>
            <p:cNvSpPr/>
            <p:nvPr/>
          </p:nvSpPr>
          <p:spPr>
            <a:xfrm>
              <a:off x="4460024" y="330742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94" name="object 802">
              <a:extLst>
                <a:ext uri="{FF2B5EF4-FFF2-40B4-BE49-F238E27FC236}">
                  <a16:creationId xmlns:a16="http://schemas.microsoft.com/office/drawing/2014/main" id="{B390BA7C-1623-BADD-6EA7-F7A984A6CA31}"/>
                </a:ext>
              </a:extLst>
            </p:cNvPr>
            <p:cNvSpPr/>
            <p:nvPr/>
          </p:nvSpPr>
          <p:spPr>
            <a:xfrm>
              <a:off x="4460024" y="33074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5" name="object 803">
              <a:extLst>
                <a:ext uri="{FF2B5EF4-FFF2-40B4-BE49-F238E27FC236}">
                  <a16:creationId xmlns:a16="http://schemas.microsoft.com/office/drawing/2014/main" id="{2B45EEE3-364E-EF56-3013-CA0B9AB878B9}"/>
                </a:ext>
              </a:extLst>
            </p:cNvPr>
            <p:cNvSpPr/>
            <p:nvPr/>
          </p:nvSpPr>
          <p:spPr>
            <a:xfrm>
              <a:off x="4363580" y="329012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96" name="object 804">
              <a:extLst>
                <a:ext uri="{FF2B5EF4-FFF2-40B4-BE49-F238E27FC236}">
                  <a16:creationId xmlns:a16="http://schemas.microsoft.com/office/drawing/2014/main" id="{573B4132-40E4-6991-3122-CCF55FC69ABE}"/>
                </a:ext>
              </a:extLst>
            </p:cNvPr>
            <p:cNvSpPr/>
            <p:nvPr/>
          </p:nvSpPr>
          <p:spPr>
            <a:xfrm>
              <a:off x="4363580" y="329011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7" name="object 805">
              <a:extLst>
                <a:ext uri="{FF2B5EF4-FFF2-40B4-BE49-F238E27FC236}">
                  <a16:creationId xmlns:a16="http://schemas.microsoft.com/office/drawing/2014/main" id="{C14CE8B3-C6F3-4425-3697-22EA5F4EF51D}"/>
                </a:ext>
              </a:extLst>
            </p:cNvPr>
            <p:cNvSpPr/>
            <p:nvPr/>
          </p:nvSpPr>
          <p:spPr>
            <a:xfrm>
              <a:off x="4091889" y="327282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98" name="object 806">
              <a:extLst>
                <a:ext uri="{FF2B5EF4-FFF2-40B4-BE49-F238E27FC236}">
                  <a16:creationId xmlns:a16="http://schemas.microsoft.com/office/drawing/2014/main" id="{988B2791-7AEB-3A2F-A1E6-5A0A2EF3335E}"/>
                </a:ext>
              </a:extLst>
            </p:cNvPr>
            <p:cNvSpPr/>
            <p:nvPr/>
          </p:nvSpPr>
          <p:spPr>
            <a:xfrm>
              <a:off x="4091889" y="327282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9" name="object 807">
              <a:extLst>
                <a:ext uri="{FF2B5EF4-FFF2-40B4-BE49-F238E27FC236}">
                  <a16:creationId xmlns:a16="http://schemas.microsoft.com/office/drawing/2014/main" id="{3B0492DF-916C-DEDE-0462-1BAB1F9C6793}"/>
                </a:ext>
              </a:extLst>
            </p:cNvPr>
            <p:cNvSpPr/>
            <p:nvPr/>
          </p:nvSpPr>
          <p:spPr>
            <a:xfrm>
              <a:off x="3976789" y="325555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00" name="object 808">
              <a:extLst>
                <a:ext uri="{FF2B5EF4-FFF2-40B4-BE49-F238E27FC236}">
                  <a16:creationId xmlns:a16="http://schemas.microsoft.com/office/drawing/2014/main" id="{D59C8BBE-2F7B-9C54-B58B-13C145881C0F}"/>
                </a:ext>
              </a:extLst>
            </p:cNvPr>
            <p:cNvSpPr/>
            <p:nvPr/>
          </p:nvSpPr>
          <p:spPr>
            <a:xfrm>
              <a:off x="3976776" y="325554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1" name="object 809">
              <a:extLst>
                <a:ext uri="{FF2B5EF4-FFF2-40B4-BE49-F238E27FC236}">
                  <a16:creationId xmlns:a16="http://schemas.microsoft.com/office/drawing/2014/main" id="{CA2FAC88-85F6-DC2B-EFA0-812F59E67BB9}"/>
                </a:ext>
              </a:extLst>
            </p:cNvPr>
            <p:cNvSpPr/>
            <p:nvPr/>
          </p:nvSpPr>
          <p:spPr>
            <a:xfrm>
              <a:off x="4213225" y="320368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02" name="object 810">
              <a:extLst>
                <a:ext uri="{FF2B5EF4-FFF2-40B4-BE49-F238E27FC236}">
                  <a16:creationId xmlns:a16="http://schemas.microsoft.com/office/drawing/2014/main" id="{0E972D79-D009-37E6-0872-D59E583C9745}"/>
                </a:ext>
              </a:extLst>
            </p:cNvPr>
            <p:cNvSpPr/>
            <p:nvPr/>
          </p:nvSpPr>
          <p:spPr>
            <a:xfrm>
              <a:off x="4213225" y="32036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3" name="object 811">
              <a:extLst>
                <a:ext uri="{FF2B5EF4-FFF2-40B4-BE49-F238E27FC236}">
                  <a16:creationId xmlns:a16="http://schemas.microsoft.com/office/drawing/2014/main" id="{BDD63D68-BB8D-9B36-583B-C5D1064AB395}"/>
                </a:ext>
              </a:extLst>
            </p:cNvPr>
            <p:cNvSpPr/>
            <p:nvPr/>
          </p:nvSpPr>
          <p:spPr>
            <a:xfrm>
              <a:off x="4220476" y="318639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04" name="object 812">
              <a:extLst>
                <a:ext uri="{FF2B5EF4-FFF2-40B4-BE49-F238E27FC236}">
                  <a16:creationId xmlns:a16="http://schemas.microsoft.com/office/drawing/2014/main" id="{9B706B26-72FB-7766-9C47-D1021853E520}"/>
                </a:ext>
              </a:extLst>
            </p:cNvPr>
            <p:cNvSpPr/>
            <p:nvPr/>
          </p:nvSpPr>
          <p:spPr>
            <a:xfrm>
              <a:off x="4220476" y="31863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5" name="object 813">
              <a:extLst>
                <a:ext uri="{FF2B5EF4-FFF2-40B4-BE49-F238E27FC236}">
                  <a16:creationId xmlns:a16="http://schemas.microsoft.com/office/drawing/2014/main" id="{B799EBB2-0109-EAD6-374C-4187595A354C}"/>
                </a:ext>
              </a:extLst>
            </p:cNvPr>
            <p:cNvSpPr/>
            <p:nvPr/>
          </p:nvSpPr>
          <p:spPr>
            <a:xfrm>
              <a:off x="4087748" y="316909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06" name="object 814">
              <a:extLst>
                <a:ext uri="{FF2B5EF4-FFF2-40B4-BE49-F238E27FC236}">
                  <a16:creationId xmlns:a16="http://schemas.microsoft.com/office/drawing/2014/main" id="{0DA304F8-4912-D85C-4297-2D4635157244}"/>
                </a:ext>
              </a:extLst>
            </p:cNvPr>
            <p:cNvSpPr/>
            <p:nvPr/>
          </p:nvSpPr>
          <p:spPr>
            <a:xfrm>
              <a:off x="4087736" y="31690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7" name="object 815">
              <a:extLst>
                <a:ext uri="{FF2B5EF4-FFF2-40B4-BE49-F238E27FC236}">
                  <a16:creationId xmlns:a16="http://schemas.microsoft.com/office/drawing/2014/main" id="{EFDB8CED-19DA-D0C8-114C-D79EED6AB2EF}"/>
                </a:ext>
              </a:extLst>
            </p:cNvPr>
            <p:cNvSpPr/>
            <p:nvPr/>
          </p:nvSpPr>
          <p:spPr>
            <a:xfrm>
              <a:off x="4002722" y="3151809"/>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08" name="object 816">
              <a:extLst>
                <a:ext uri="{FF2B5EF4-FFF2-40B4-BE49-F238E27FC236}">
                  <a16:creationId xmlns:a16="http://schemas.microsoft.com/office/drawing/2014/main" id="{5C7F4F71-CB4E-3E81-0D7E-48BD98EA49A5}"/>
                </a:ext>
              </a:extLst>
            </p:cNvPr>
            <p:cNvSpPr/>
            <p:nvPr/>
          </p:nvSpPr>
          <p:spPr>
            <a:xfrm>
              <a:off x="4002709" y="315179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9" name="object 817">
              <a:extLst>
                <a:ext uri="{FF2B5EF4-FFF2-40B4-BE49-F238E27FC236}">
                  <a16:creationId xmlns:a16="http://schemas.microsoft.com/office/drawing/2014/main" id="{30ACB4BD-6388-8C02-DCDC-7A56FD480A44}"/>
                </a:ext>
              </a:extLst>
            </p:cNvPr>
            <p:cNvSpPr/>
            <p:nvPr/>
          </p:nvSpPr>
          <p:spPr>
            <a:xfrm>
              <a:off x="3890708" y="313452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10" name="object 818">
              <a:extLst>
                <a:ext uri="{FF2B5EF4-FFF2-40B4-BE49-F238E27FC236}">
                  <a16:creationId xmlns:a16="http://schemas.microsoft.com/office/drawing/2014/main" id="{4F93FC59-7285-2DD1-246B-F141EA27A159}"/>
                </a:ext>
              </a:extLst>
            </p:cNvPr>
            <p:cNvSpPr/>
            <p:nvPr/>
          </p:nvSpPr>
          <p:spPr>
            <a:xfrm>
              <a:off x="3890721" y="313449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1" name="object 819">
              <a:extLst>
                <a:ext uri="{FF2B5EF4-FFF2-40B4-BE49-F238E27FC236}">
                  <a16:creationId xmlns:a16="http://schemas.microsoft.com/office/drawing/2014/main" id="{56C11F9B-E63C-779F-13E8-598075372232}"/>
                </a:ext>
              </a:extLst>
            </p:cNvPr>
            <p:cNvSpPr/>
            <p:nvPr/>
          </p:nvSpPr>
          <p:spPr>
            <a:xfrm>
              <a:off x="3955033" y="3082645"/>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12" name="object 820">
              <a:extLst>
                <a:ext uri="{FF2B5EF4-FFF2-40B4-BE49-F238E27FC236}">
                  <a16:creationId xmlns:a16="http://schemas.microsoft.com/office/drawing/2014/main" id="{38D410B8-6CFA-1DED-A0A1-BDF0B00CD6EE}"/>
                </a:ext>
              </a:extLst>
            </p:cNvPr>
            <p:cNvSpPr/>
            <p:nvPr/>
          </p:nvSpPr>
          <p:spPr>
            <a:xfrm>
              <a:off x="3955008" y="308264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3" name="object 821">
              <a:extLst>
                <a:ext uri="{FF2B5EF4-FFF2-40B4-BE49-F238E27FC236}">
                  <a16:creationId xmlns:a16="http://schemas.microsoft.com/office/drawing/2014/main" id="{F71C796E-663A-F909-70FE-9AF4736EE523}"/>
                </a:ext>
              </a:extLst>
            </p:cNvPr>
            <p:cNvSpPr/>
            <p:nvPr/>
          </p:nvSpPr>
          <p:spPr>
            <a:xfrm>
              <a:off x="3843020" y="306534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14" name="object 822">
              <a:extLst>
                <a:ext uri="{FF2B5EF4-FFF2-40B4-BE49-F238E27FC236}">
                  <a16:creationId xmlns:a16="http://schemas.microsoft.com/office/drawing/2014/main" id="{6E2D940E-8F77-B9FF-9461-B829356796D6}"/>
                </a:ext>
              </a:extLst>
            </p:cNvPr>
            <p:cNvSpPr/>
            <p:nvPr/>
          </p:nvSpPr>
          <p:spPr>
            <a:xfrm>
              <a:off x="3843007" y="30653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5" name="object 823">
              <a:extLst>
                <a:ext uri="{FF2B5EF4-FFF2-40B4-BE49-F238E27FC236}">
                  <a16:creationId xmlns:a16="http://schemas.microsoft.com/office/drawing/2014/main" id="{48D7914A-D71A-2883-5181-94F51E3491F4}"/>
                </a:ext>
              </a:extLst>
            </p:cNvPr>
            <p:cNvSpPr/>
            <p:nvPr/>
          </p:nvSpPr>
          <p:spPr>
            <a:xfrm>
              <a:off x="3776649" y="304709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16" name="object 824">
              <a:extLst>
                <a:ext uri="{FF2B5EF4-FFF2-40B4-BE49-F238E27FC236}">
                  <a16:creationId xmlns:a16="http://schemas.microsoft.com/office/drawing/2014/main" id="{3D3E5B87-02D3-0918-74F4-BE59149FD713}"/>
                </a:ext>
              </a:extLst>
            </p:cNvPr>
            <p:cNvSpPr/>
            <p:nvPr/>
          </p:nvSpPr>
          <p:spPr>
            <a:xfrm>
              <a:off x="3776649" y="304709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7" name="object 825">
              <a:extLst>
                <a:ext uri="{FF2B5EF4-FFF2-40B4-BE49-F238E27FC236}">
                  <a16:creationId xmlns:a16="http://schemas.microsoft.com/office/drawing/2014/main" id="{1BCD244C-D90B-6D2A-FC70-F549DDC6B71C}"/>
                </a:ext>
              </a:extLst>
            </p:cNvPr>
            <p:cNvSpPr/>
            <p:nvPr/>
          </p:nvSpPr>
          <p:spPr>
            <a:xfrm>
              <a:off x="3980942" y="302982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18" name="object 826">
              <a:extLst>
                <a:ext uri="{FF2B5EF4-FFF2-40B4-BE49-F238E27FC236}">
                  <a16:creationId xmlns:a16="http://schemas.microsoft.com/office/drawing/2014/main" id="{BD46C4E4-38B3-0D37-1ACD-6774DD3D62B3}"/>
                </a:ext>
              </a:extLst>
            </p:cNvPr>
            <p:cNvSpPr/>
            <p:nvPr/>
          </p:nvSpPr>
          <p:spPr>
            <a:xfrm>
              <a:off x="3980929" y="30298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9" name="object 827">
              <a:extLst>
                <a:ext uri="{FF2B5EF4-FFF2-40B4-BE49-F238E27FC236}">
                  <a16:creationId xmlns:a16="http://schemas.microsoft.com/office/drawing/2014/main" id="{FB551019-F626-6C1D-9073-F2394F1C7FD5}"/>
                </a:ext>
              </a:extLst>
            </p:cNvPr>
            <p:cNvSpPr/>
            <p:nvPr/>
          </p:nvSpPr>
          <p:spPr>
            <a:xfrm>
              <a:off x="3955033" y="3012528"/>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820" name="object 828">
              <a:extLst>
                <a:ext uri="{FF2B5EF4-FFF2-40B4-BE49-F238E27FC236}">
                  <a16:creationId xmlns:a16="http://schemas.microsoft.com/office/drawing/2014/main" id="{06B6BF26-8BAD-6C1D-6315-DA8E13E23EDD}"/>
                </a:ext>
              </a:extLst>
            </p:cNvPr>
            <p:cNvSpPr/>
            <p:nvPr/>
          </p:nvSpPr>
          <p:spPr>
            <a:xfrm>
              <a:off x="3955008" y="30125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1" name="object 829">
              <a:extLst>
                <a:ext uri="{FF2B5EF4-FFF2-40B4-BE49-F238E27FC236}">
                  <a16:creationId xmlns:a16="http://schemas.microsoft.com/office/drawing/2014/main" id="{98C8E27C-6BC0-8E26-7F48-EE57600A6EBD}"/>
                </a:ext>
              </a:extLst>
            </p:cNvPr>
            <p:cNvSpPr/>
            <p:nvPr/>
          </p:nvSpPr>
          <p:spPr>
            <a:xfrm>
              <a:off x="3997528" y="296066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22" name="object 830">
              <a:extLst>
                <a:ext uri="{FF2B5EF4-FFF2-40B4-BE49-F238E27FC236}">
                  <a16:creationId xmlns:a16="http://schemas.microsoft.com/office/drawing/2014/main" id="{36E19DC3-0330-AD75-A419-B7A620C15F86}"/>
                </a:ext>
              </a:extLst>
            </p:cNvPr>
            <p:cNvSpPr/>
            <p:nvPr/>
          </p:nvSpPr>
          <p:spPr>
            <a:xfrm>
              <a:off x="3997528" y="29606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3" name="object 831">
              <a:extLst>
                <a:ext uri="{FF2B5EF4-FFF2-40B4-BE49-F238E27FC236}">
                  <a16:creationId xmlns:a16="http://schemas.microsoft.com/office/drawing/2014/main" id="{F127683C-525C-8F1F-B754-FE186054E1DD}"/>
                </a:ext>
              </a:extLst>
            </p:cNvPr>
            <p:cNvSpPr/>
            <p:nvPr/>
          </p:nvSpPr>
          <p:spPr>
            <a:xfrm>
              <a:off x="3740365" y="294336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24" name="object 832">
              <a:extLst>
                <a:ext uri="{FF2B5EF4-FFF2-40B4-BE49-F238E27FC236}">
                  <a16:creationId xmlns:a16="http://schemas.microsoft.com/office/drawing/2014/main" id="{6499A73F-C412-FB7E-9235-43D03552B8DD}"/>
                </a:ext>
              </a:extLst>
            </p:cNvPr>
            <p:cNvSpPr/>
            <p:nvPr/>
          </p:nvSpPr>
          <p:spPr>
            <a:xfrm>
              <a:off x="3740353" y="294335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5" name="object 833">
              <a:extLst>
                <a:ext uri="{FF2B5EF4-FFF2-40B4-BE49-F238E27FC236}">
                  <a16:creationId xmlns:a16="http://schemas.microsoft.com/office/drawing/2014/main" id="{583F296F-8A30-7A2A-A696-277E1760A8A9}"/>
                </a:ext>
              </a:extLst>
            </p:cNvPr>
            <p:cNvSpPr/>
            <p:nvPr/>
          </p:nvSpPr>
          <p:spPr>
            <a:xfrm>
              <a:off x="3752799" y="292607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26" name="object 834">
              <a:extLst>
                <a:ext uri="{FF2B5EF4-FFF2-40B4-BE49-F238E27FC236}">
                  <a16:creationId xmlns:a16="http://schemas.microsoft.com/office/drawing/2014/main" id="{8D5D85A9-DB02-E19C-28E1-FAE43EC047B4}"/>
                </a:ext>
              </a:extLst>
            </p:cNvPr>
            <p:cNvSpPr/>
            <p:nvPr/>
          </p:nvSpPr>
          <p:spPr>
            <a:xfrm>
              <a:off x="3752799" y="29260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7" name="object 835">
              <a:extLst>
                <a:ext uri="{FF2B5EF4-FFF2-40B4-BE49-F238E27FC236}">
                  <a16:creationId xmlns:a16="http://schemas.microsoft.com/office/drawing/2014/main" id="{A1092317-8C40-8F61-7BA7-0B0F25F77792}"/>
                </a:ext>
              </a:extLst>
            </p:cNvPr>
            <p:cNvSpPr/>
            <p:nvPr/>
          </p:nvSpPr>
          <p:spPr>
            <a:xfrm>
              <a:off x="3885539" y="290878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28" name="object 836">
              <a:extLst>
                <a:ext uri="{FF2B5EF4-FFF2-40B4-BE49-F238E27FC236}">
                  <a16:creationId xmlns:a16="http://schemas.microsoft.com/office/drawing/2014/main" id="{8B5DCAD5-CC70-30F0-2870-BC540E1DB6CC}"/>
                </a:ext>
              </a:extLst>
            </p:cNvPr>
            <p:cNvSpPr/>
            <p:nvPr/>
          </p:nvSpPr>
          <p:spPr>
            <a:xfrm>
              <a:off x="3885539" y="29087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9" name="object 837">
              <a:extLst>
                <a:ext uri="{FF2B5EF4-FFF2-40B4-BE49-F238E27FC236}">
                  <a16:creationId xmlns:a16="http://schemas.microsoft.com/office/drawing/2014/main" id="{BB6E12E8-C99B-648C-E1D4-6B7C57E13AFD}"/>
                </a:ext>
              </a:extLst>
            </p:cNvPr>
            <p:cNvSpPr/>
            <p:nvPr/>
          </p:nvSpPr>
          <p:spPr>
            <a:xfrm>
              <a:off x="3823309" y="2891510"/>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30" name="object 838">
              <a:extLst>
                <a:ext uri="{FF2B5EF4-FFF2-40B4-BE49-F238E27FC236}">
                  <a16:creationId xmlns:a16="http://schemas.microsoft.com/office/drawing/2014/main" id="{CAFF195E-ED51-204C-19DC-0EE701AF579C}"/>
                </a:ext>
              </a:extLst>
            </p:cNvPr>
            <p:cNvSpPr/>
            <p:nvPr/>
          </p:nvSpPr>
          <p:spPr>
            <a:xfrm>
              <a:off x="3823309" y="28914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1" name="object 839">
              <a:extLst>
                <a:ext uri="{FF2B5EF4-FFF2-40B4-BE49-F238E27FC236}">
                  <a16:creationId xmlns:a16="http://schemas.microsoft.com/office/drawing/2014/main" id="{B42D5F16-AC17-860D-EDCF-6A9BA2518F6B}"/>
                </a:ext>
              </a:extLst>
            </p:cNvPr>
            <p:cNvSpPr/>
            <p:nvPr/>
          </p:nvSpPr>
          <p:spPr>
            <a:xfrm>
              <a:off x="3754882" y="282233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32" name="object 840">
              <a:extLst>
                <a:ext uri="{FF2B5EF4-FFF2-40B4-BE49-F238E27FC236}">
                  <a16:creationId xmlns:a16="http://schemas.microsoft.com/office/drawing/2014/main" id="{0E48CCAC-C22D-522F-C6F1-FCBCFFC9F87B}"/>
                </a:ext>
              </a:extLst>
            </p:cNvPr>
            <p:cNvSpPr/>
            <p:nvPr/>
          </p:nvSpPr>
          <p:spPr>
            <a:xfrm>
              <a:off x="3754882" y="282232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3" name="object 841">
              <a:extLst>
                <a:ext uri="{FF2B5EF4-FFF2-40B4-BE49-F238E27FC236}">
                  <a16:creationId xmlns:a16="http://schemas.microsoft.com/office/drawing/2014/main" id="{39198A23-8899-5C4D-8207-AD13B9C4DC5C}"/>
                </a:ext>
              </a:extLst>
            </p:cNvPr>
            <p:cNvSpPr/>
            <p:nvPr/>
          </p:nvSpPr>
          <p:spPr>
            <a:xfrm>
              <a:off x="3845102" y="280503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34" name="object 842">
              <a:extLst>
                <a:ext uri="{FF2B5EF4-FFF2-40B4-BE49-F238E27FC236}">
                  <a16:creationId xmlns:a16="http://schemas.microsoft.com/office/drawing/2014/main" id="{30116935-AA93-9816-825D-88E44A9EDB2E}"/>
                </a:ext>
              </a:extLst>
            </p:cNvPr>
            <p:cNvSpPr/>
            <p:nvPr/>
          </p:nvSpPr>
          <p:spPr>
            <a:xfrm>
              <a:off x="3845090" y="280503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5" name="object 843">
              <a:extLst>
                <a:ext uri="{FF2B5EF4-FFF2-40B4-BE49-F238E27FC236}">
                  <a16:creationId xmlns:a16="http://schemas.microsoft.com/office/drawing/2014/main" id="{1F711AEE-1974-46E4-79C9-EE482F735336}"/>
                </a:ext>
              </a:extLst>
            </p:cNvPr>
            <p:cNvSpPr/>
            <p:nvPr/>
          </p:nvSpPr>
          <p:spPr>
            <a:xfrm>
              <a:off x="3750729" y="2787751"/>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836" name="object 844">
              <a:extLst>
                <a:ext uri="{FF2B5EF4-FFF2-40B4-BE49-F238E27FC236}">
                  <a16:creationId xmlns:a16="http://schemas.microsoft.com/office/drawing/2014/main" id="{1458A0DD-33E3-96F7-FD7B-A505E408323C}"/>
                </a:ext>
              </a:extLst>
            </p:cNvPr>
            <p:cNvSpPr/>
            <p:nvPr/>
          </p:nvSpPr>
          <p:spPr>
            <a:xfrm>
              <a:off x="3750729" y="27877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7" name="object 845">
              <a:extLst>
                <a:ext uri="{FF2B5EF4-FFF2-40B4-BE49-F238E27FC236}">
                  <a16:creationId xmlns:a16="http://schemas.microsoft.com/office/drawing/2014/main" id="{C8B5F868-D5EE-59C4-7F71-2643F7298D6B}"/>
                </a:ext>
              </a:extLst>
            </p:cNvPr>
            <p:cNvSpPr/>
            <p:nvPr/>
          </p:nvSpPr>
          <p:spPr>
            <a:xfrm>
              <a:off x="3766286" y="277045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38" name="object 846">
              <a:extLst>
                <a:ext uri="{FF2B5EF4-FFF2-40B4-BE49-F238E27FC236}">
                  <a16:creationId xmlns:a16="http://schemas.microsoft.com/office/drawing/2014/main" id="{31F99981-0B96-89E5-63F3-2761D262E264}"/>
                </a:ext>
              </a:extLst>
            </p:cNvPr>
            <p:cNvSpPr/>
            <p:nvPr/>
          </p:nvSpPr>
          <p:spPr>
            <a:xfrm>
              <a:off x="3766286" y="277045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9" name="object 847">
              <a:extLst>
                <a:ext uri="{FF2B5EF4-FFF2-40B4-BE49-F238E27FC236}">
                  <a16:creationId xmlns:a16="http://schemas.microsoft.com/office/drawing/2014/main" id="{DAD635D0-0866-581A-B295-A712DB780526}"/>
                </a:ext>
              </a:extLst>
            </p:cNvPr>
            <p:cNvSpPr/>
            <p:nvPr/>
          </p:nvSpPr>
          <p:spPr>
            <a:xfrm>
              <a:off x="3747617" y="2701302"/>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40" name="object 848">
              <a:extLst>
                <a:ext uri="{FF2B5EF4-FFF2-40B4-BE49-F238E27FC236}">
                  <a16:creationId xmlns:a16="http://schemas.microsoft.com/office/drawing/2014/main" id="{2BCD3116-6E1F-575A-276B-6B01FAD93F4C}"/>
                </a:ext>
              </a:extLst>
            </p:cNvPr>
            <p:cNvSpPr/>
            <p:nvPr/>
          </p:nvSpPr>
          <p:spPr>
            <a:xfrm>
              <a:off x="3747630" y="270128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1" name="object 849">
              <a:extLst>
                <a:ext uri="{FF2B5EF4-FFF2-40B4-BE49-F238E27FC236}">
                  <a16:creationId xmlns:a16="http://schemas.microsoft.com/office/drawing/2014/main" id="{92D93F0F-A9AC-8E38-9B2C-61D2BC3C290C}"/>
                </a:ext>
              </a:extLst>
            </p:cNvPr>
            <p:cNvSpPr/>
            <p:nvPr/>
          </p:nvSpPr>
          <p:spPr>
            <a:xfrm>
              <a:off x="3812959" y="2684017"/>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842" name="object 850">
              <a:extLst>
                <a:ext uri="{FF2B5EF4-FFF2-40B4-BE49-F238E27FC236}">
                  <a16:creationId xmlns:a16="http://schemas.microsoft.com/office/drawing/2014/main" id="{7323DE44-29B1-D18A-DA71-AA2B7188054F}"/>
                </a:ext>
              </a:extLst>
            </p:cNvPr>
            <p:cNvSpPr/>
            <p:nvPr/>
          </p:nvSpPr>
          <p:spPr>
            <a:xfrm>
              <a:off x="3812933" y="26839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3" name="object 851">
              <a:extLst>
                <a:ext uri="{FF2B5EF4-FFF2-40B4-BE49-F238E27FC236}">
                  <a16:creationId xmlns:a16="http://schemas.microsoft.com/office/drawing/2014/main" id="{D5FF15E2-3798-221A-3666-E0C4F95FFD33}"/>
                </a:ext>
              </a:extLst>
            </p:cNvPr>
            <p:cNvSpPr/>
            <p:nvPr/>
          </p:nvSpPr>
          <p:spPr>
            <a:xfrm>
              <a:off x="3955033" y="2666720"/>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44" name="object 852">
              <a:extLst>
                <a:ext uri="{FF2B5EF4-FFF2-40B4-BE49-F238E27FC236}">
                  <a16:creationId xmlns:a16="http://schemas.microsoft.com/office/drawing/2014/main" id="{884F61D4-2D7F-7E3D-6CAF-CC706BA7AEF7}"/>
                </a:ext>
              </a:extLst>
            </p:cNvPr>
            <p:cNvSpPr/>
            <p:nvPr/>
          </p:nvSpPr>
          <p:spPr>
            <a:xfrm>
              <a:off x="3955008" y="26666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5" name="object 853">
              <a:extLst>
                <a:ext uri="{FF2B5EF4-FFF2-40B4-BE49-F238E27FC236}">
                  <a16:creationId xmlns:a16="http://schemas.microsoft.com/office/drawing/2014/main" id="{BA6CABDA-E921-7D29-10F1-05D70A0806C9}"/>
                </a:ext>
              </a:extLst>
            </p:cNvPr>
            <p:cNvSpPr/>
            <p:nvPr/>
          </p:nvSpPr>
          <p:spPr>
            <a:xfrm>
              <a:off x="3798442" y="264845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46" name="object 854">
              <a:extLst>
                <a:ext uri="{FF2B5EF4-FFF2-40B4-BE49-F238E27FC236}">
                  <a16:creationId xmlns:a16="http://schemas.microsoft.com/office/drawing/2014/main" id="{32FA84A3-7649-B990-A418-C3B933B293D0}"/>
                </a:ext>
              </a:extLst>
            </p:cNvPr>
            <p:cNvSpPr/>
            <p:nvPr/>
          </p:nvSpPr>
          <p:spPr>
            <a:xfrm>
              <a:off x="3798430" y="264845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7" name="object 855">
              <a:extLst>
                <a:ext uri="{FF2B5EF4-FFF2-40B4-BE49-F238E27FC236}">
                  <a16:creationId xmlns:a16="http://schemas.microsoft.com/office/drawing/2014/main" id="{F1BD419F-ABA4-FC8E-2B96-C1BDFA86287B}"/>
                </a:ext>
              </a:extLst>
            </p:cNvPr>
            <p:cNvSpPr/>
            <p:nvPr/>
          </p:nvSpPr>
          <p:spPr>
            <a:xfrm>
              <a:off x="3816070" y="259659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48" name="object 856">
              <a:extLst>
                <a:ext uri="{FF2B5EF4-FFF2-40B4-BE49-F238E27FC236}">
                  <a16:creationId xmlns:a16="http://schemas.microsoft.com/office/drawing/2014/main" id="{86E8C5C4-EA72-31FB-92E3-1227E2A502A4}"/>
                </a:ext>
              </a:extLst>
            </p:cNvPr>
            <p:cNvSpPr/>
            <p:nvPr/>
          </p:nvSpPr>
          <p:spPr>
            <a:xfrm>
              <a:off x="3816057" y="259657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9" name="object 857">
              <a:extLst>
                <a:ext uri="{FF2B5EF4-FFF2-40B4-BE49-F238E27FC236}">
                  <a16:creationId xmlns:a16="http://schemas.microsoft.com/office/drawing/2014/main" id="{30105539-611A-8FC8-BEC1-FDBB33DFB6BF}"/>
                </a:ext>
              </a:extLst>
            </p:cNvPr>
            <p:cNvSpPr/>
            <p:nvPr/>
          </p:nvSpPr>
          <p:spPr>
            <a:xfrm>
              <a:off x="3853395" y="257930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50" name="object 858">
              <a:extLst>
                <a:ext uri="{FF2B5EF4-FFF2-40B4-BE49-F238E27FC236}">
                  <a16:creationId xmlns:a16="http://schemas.microsoft.com/office/drawing/2014/main" id="{4291BCD4-8ABA-D0F9-FB4D-FC2CE961B171}"/>
                </a:ext>
              </a:extLst>
            </p:cNvPr>
            <p:cNvSpPr/>
            <p:nvPr/>
          </p:nvSpPr>
          <p:spPr>
            <a:xfrm>
              <a:off x="3853383" y="257929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1" name="object 859">
              <a:extLst>
                <a:ext uri="{FF2B5EF4-FFF2-40B4-BE49-F238E27FC236}">
                  <a16:creationId xmlns:a16="http://schemas.microsoft.com/office/drawing/2014/main" id="{EF04B4A7-2BBD-02E0-E4C1-34EE53459437}"/>
                </a:ext>
              </a:extLst>
            </p:cNvPr>
            <p:cNvSpPr/>
            <p:nvPr/>
          </p:nvSpPr>
          <p:spPr>
            <a:xfrm>
              <a:off x="3922864" y="256199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52" name="object 860">
              <a:extLst>
                <a:ext uri="{FF2B5EF4-FFF2-40B4-BE49-F238E27FC236}">
                  <a16:creationId xmlns:a16="http://schemas.microsoft.com/office/drawing/2014/main" id="{485B8646-185F-4423-F7DF-35D3DE603C01}"/>
                </a:ext>
              </a:extLst>
            </p:cNvPr>
            <p:cNvSpPr/>
            <p:nvPr/>
          </p:nvSpPr>
          <p:spPr>
            <a:xfrm>
              <a:off x="3922864" y="256200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3" name="object 861">
              <a:extLst>
                <a:ext uri="{FF2B5EF4-FFF2-40B4-BE49-F238E27FC236}">
                  <a16:creationId xmlns:a16="http://schemas.microsoft.com/office/drawing/2014/main" id="{B846A2A6-6561-018F-99CE-493462414264}"/>
                </a:ext>
              </a:extLst>
            </p:cNvPr>
            <p:cNvSpPr/>
            <p:nvPr/>
          </p:nvSpPr>
          <p:spPr>
            <a:xfrm>
              <a:off x="3789095" y="254472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54" name="object 862">
              <a:extLst>
                <a:ext uri="{FF2B5EF4-FFF2-40B4-BE49-F238E27FC236}">
                  <a16:creationId xmlns:a16="http://schemas.microsoft.com/office/drawing/2014/main" id="{46354710-A99B-6A0C-A273-93D26862EFE4}"/>
                </a:ext>
              </a:extLst>
            </p:cNvPr>
            <p:cNvSpPr/>
            <p:nvPr/>
          </p:nvSpPr>
          <p:spPr>
            <a:xfrm>
              <a:off x="3789095" y="254471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5" name="object 863">
              <a:extLst>
                <a:ext uri="{FF2B5EF4-FFF2-40B4-BE49-F238E27FC236}">
                  <a16:creationId xmlns:a16="http://schemas.microsoft.com/office/drawing/2014/main" id="{CD8220F2-373C-E046-646F-54DC8900E69F}"/>
                </a:ext>
              </a:extLst>
            </p:cNvPr>
            <p:cNvSpPr/>
            <p:nvPr/>
          </p:nvSpPr>
          <p:spPr>
            <a:xfrm>
              <a:off x="3686441" y="252742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56" name="object 864">
              <a:extLst>
                <a:ext uri="{FF2B5EF4-FFF2-40B4-BE49-F238E27FC236}">
                  <a16:creationId xmlns:a16="http://schemas.microsoft.com/office/drawing/2014/main" id="{D220D33E-21FA-9C58-7EC9-41BC51ED3B47}"/>
                </a:ext>
              </a:extLst>
            </p:cNvPr>
            <p:cNvSpPr/>
            <p:nvPr/>
          </p:nvSpPr>
          <p:spPr>
            <a:xfrm>
              <a:off x="3686441" y="252742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7" name="object 865">
              <a:extLst>
                <a:ext uri="{FF2B5EF4-FFF2-40B4-BE49-F238E27FC236}">
                  <a16:creationId xmlns:a16="http://schemas.microsoft.com/office/drawing/2014/main" id="{5C081D66-022C-38A5-30A4-CF1BB313FE4A}"/>
                </a:ext>
              </a:extLst>
            </p:cNvPr>
            <p:cNvSpPr/>
            <p:nvPr/>
          </p:nvSpPr>
          <p:spPr>
            <a:xfrm>
              <a:off x="3685400" y="247557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58" name="object 866">
              <a:extLst>
                <a:ext uri="{FF2B5EF4-FFF2-40B4-BE49-F238E27FC236}">
                  <a16:creationId xmlns:a16="http://schemas.microsoft.com/office/drawing/2014/main" id="{1ED2EE9B-7B39-376E-E283-C2CE62B8B305}"/>
                </a:ext>
              </a:extLst>
            </p:cNvPr>
            <p:cNvSpPr/>
            <p:nvPr/>
          </p:nvSpPr>
          <p:spPr>
            <a:xfrm>
              <a:off x="3685400" y="24755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9" name="object 867">
              <a:extLst>
                <a:ext uri="{FF2B5EF4-FFF2-40B4-BE49-F238E27FC236}">
                  <a16:creationId xmlns:a16="http://schemas.microsoft.com/office/drawing/2014/main" id="{CC0632A8-1CED-018D-D93E-F60ACED892FF}"/>
                </a:ext>
              </a:extLst>
            </p:cNvPr>
            <p:cNvSpPr/>
            <p:nvPr/>
          </p:nvSpPr>
          <p:spPr>
            <a:xfrm>
              <a:off x="3766286" y="245826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60" name="object 868">
              <a:extLst>
                <a:ext uri="{FF2B5EF4-FFF2-40B4-BE49-F238E27FC236}">
                  <a16:creationId xmlns:a16="http://schemas.microsoft.com/office/drawing/2014/main" id="{05A70613-95CE-FEB6-1757-CE4D2C5E540B}"/>
                </a:ext>
              </a:extLst>
            </p:cNvPr>
            <p:cNvSpPr/>
            <p:nvPr/>
          </p:nvSpPr>
          <p:spPr>
            <a:xfrm>
              <a:off x="3766286" y="245826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1" name="object 869">
              <a:extLst>
                <a:ext uri="{FF2B5EF4-FFF2-40B4-BE49-F238E27FC236}">
                  <a16:creationId xmlns:a16="http://schemas.microsoft.com/office/drawing/2014/main" id="{1BB49FAB-6A5B-3D4E-90C1-D77E1C3FE3B1}"/>
                </a:ext>
              </a:extLst>
            </p:cNvPr>
            <p:cNvSpPr/>
            <p:nvPr/>
          </p:nvSpPr>
          <p:spPr>
            <a:xfrm>
              <a:off x="3888651" y="2440978"/>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62" name="object 870">
              <a:extLst>
                <a:ext uri="{FF2B5EF4-FFF2-40B4-BE49-F238E27FC236}">
                  <a16:creationId xmlns:a16="http://schemas.microsoft.com/office/drawing/2014/main" id="{33094199-56DB-4F8A-5E47-A24C6868BE6D}"/>
                </a:ext>
              </a:extLst>
            </p:cNvPr>
            <p:cNvSpPr/>
            <p:nvPr/>
          </p:nvSpPr>
          <p:spPr>
            <a:xfrm>
              <a:off x="3888638" y="24409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3" name="object 871">
              <a:extLst>
                <a:ext uri="{FF2B5EF4-FFF2-40B4-BE49-F238E27FC236}">
                  <a16:creationId xmlns:a16="http://schemas.microsoft.com/office/drawing/2014/main" id="{11E13E5A-5A5B-970D-2208-0740D69813CE}"/>
                </a:ext>
              </a:extLst>
            </p:cNvPr>
            <p:cNvSpPr/>
            <p:nvPr/>
          </p:nvSpPr>
          <p:spPr>
            <a:xfrm>
              <a:off x="3847160" y="242369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64" name="object 872">
              <a:extLst>
                <a:ext uri="{FF2B5EF4-FFF2-40B4-BE49-F238E27FC236}">
                  <a16:creationId xmlns:a16="http://schemas.microsoft.com/office/drawing/2014/main" id="{ECADF06A-9CE3-1943-EA8A-0399E9318F60}"/>
                </a:ext>
              </a:extLst>
            </p:cNvPr>
            <p:cNvSpPr/>
            <p:nvPr/>
          </p:nvSpPr>
          <p:spPr>
            <a:xfrm>
              <a:off x="3847160" y="242368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5" name="object 873">
              <a:extLst>
                <a:ext uri="{FF2B5EF4-FFF2-40B4-BE49-F238E27FC236}">
                  <a16:creationId xmlns:a16="http://schemas.microsoft.com/office/drawing/2014/main" id="{E023321A-3893-402F-217E-F70AC238F0DA}"/>
                </a:ext>
              </a:extLst>
            </p:cNvPr>
            <p:cNvSpPr/>
            <p:nvPr/>
          </p:nvSpPr>
          <p:spPr>
            <a:xfrm>
              <a:off x="3772509" y="2406408"/>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66" name="object 874">
              <a:extLst>
                <a:ext uri="{FF2B5EF4-FFF2-40B4-BE49-F238E27FC236}">
                  <a16:creationId xmlns:a16="http://schemas.microsoft.com/office/drawing/2014/main" id="{5C8F1C22-EA41-5A70-F537-B8AB2297EF9C}"/>
                </a:ext>
              </a:extLst>
            </p:cNvPr>
            <p:cNvSpPr/>
            <p:nvPr/>
          </p:nvSpPr>
          <p:spPr>
            <a:xfrm>
              <a:off x="3772509" y="24063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7" name="object 875">
              <a:extLst>
                <a:ext uri="{FF2B5EF4-FFF2-40B4-BE49-F238E27FC236}">
                  <a16:creationId xmlns:a16="http://schemas.microsoft.com/office/drawing/2014/main" id="{74403BD7-AE8A-577B-9871-D578B3AF81D3}"/>
                </a:ext>
              </a:extLst>
            </p:cNvPr>
            <p:cNvSpPr/>
            <p:nvPr/>
          </p:nvSpPr>
          <p:spPr>
            <a:xfrm>
              <a:off x="3943616" y="235452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868" name="object 876">
              <a:extLst>
                <a:ext uri="{FF2B5EF4-FFF2-40B4-BE49-F238E27FC236}">
                  <a16:creationId xmlns:a16="http://schemas.microsoft.com/office/drawing/2014/main" id="{50376183-9A39-3F17-DEC2-95C862D86EFA}"/>
                </a:ext>
              </a:extLst>
            </p:cNvPr>
            <p:cNvSpPr/>
            <p:nvPr/>
          </p:nvSpPr>
          <p:spPr>
            <a:xfrm>
              <a:off x="3943604" y="235452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9" name="object 877">
              <a:extLst>
                <a:ext uri="{FF2B5EF4-FFF2-40B4-BE49-F238E27FC236}">
                  <a16:creationId xmlns:a16="http://schemas.microsoft.com/office/drawing/2014/main" id="{65B5434E-428A-34FF-0623-AF93493A40B9}"/>
                </a:ext>
              </a:extLst>
            </p:cNvPr>
            <p:cNvSpPr/>
            <p:nvPr/>
          </p:nvSpPr>
          <p:spPr>
            <a:xfrm>
              <a:off x="3857548" y="233724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70" name="object 878">
              <a:extLst>
                <a:ext uri="{FF2B5EF4-FFF2-40B4-BE49-F238E27FC236}">
                  <a16:creationId xmlns:a16="http://schemas.microsoft.com/office/drawing/2014/main" id="{B1CD51EB-3DB5-85C4-AC8A-6EBF787F7D56}"/>
                </a:ext>
              </a:extLst>
            </p:cNvPr>
            <p:cNvSpPr/>
            <p:nvPr/>
          </p:nvSpPr>
          <p:spPr>
            <a:xfrm>
              <a:off x="3857536" y="23372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1" name="object 879">
              <a:extLst>
                <a:ext uri="{FF2B5EF4-FFF2-40B4-BE49-F238E27FC236}">
                  <a16:creationId xmlns:a16="http://schemas.microsoft.com/office/drawing/2014/main" id="{846B827A-95B2-3E3E-0AE0-D1573AE95C7D}"/>
                </a:ext>
              </a:extLst>
            </p:cNvPr>
            <p:cNvSpPr/>
            <p:nvPr/>
          </p:nvSpPr>
          <p:spPr>
            <a:xfrm>
              <a:off x="3820198" y="231993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72" name="object 880">
              <a:extLst>
                <a:ext uri="{FF2B5EF4-FFF2-40B4-BE49-F238E27FC236}">
                  <a16:creationId xmlns:a16="http://schemas.microsoft.com/office/drawing/2014/main" id="{7A32D5E2-35A7-78C6-2469-102EF9D0DBCF}"/>
                </a:ext>
              </a:extLst>
            </p:cNvPr>
            <p:cNvSpPr/>
            <p:nvPr/>
          </p:nvSpPr>
          <p:spPr>
            <a:xfrm>
              <a:off x="3820210" y="231993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3" name="object 881">
              <a:extLst>
                <a:ext uri="{FF2B5EF4-FFF2-40B4-BE49-F238E27FC236}">
                  <a16:creationId xmlns:a16="http://schemas.microsoft.com/office/drawing/2014/main" id="{FC2651F8-DDD8-960B-567E-B1D7BF43DB7B}"/>
                </a:ext>
              </a:extLst>
            </p:cNvPr>
            <p:cNvSpPr/>
            <p:nvPr/>
          </p:nvSpPr>
          <p:spPr>
            <a:xfrm>
              <a:off x="3793248" y="230266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74" name="object 882">
              <a:extLst>
                <a:ext uri="{FF2B5EF4-FFF2-40B4-BE49-F238E27FC236}">
                  <a16:creationId xmlns:a16="http://schemas.microsoft.com/office/drawing/2014/main" id="{9F321959-594B-35C1-F09D-8791A2435A29}"/>
                </a:ext>
              </a:extLst>
            </p:cNvPr>
            <p:cNvSpPr/>
            <p:nvPr/>
          </p:nvSpPr>
          <p:spPr>
            <a:xfrm>
              <a:off x="3793236" y="23026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5" name="object 883">
              <a:extLst>
                <a:ext uri="{FF2B5EF4-FFF2-40B4-BE49-F238E27FC236}">
                  <a16:creationId xmlns:a16="http://schemas.microsoft.com/office/drawing/2014/main" id="{C4B9BB6D-862C-BF5A-1204-25A426720CAB}"/>
                </a:ext>
              </a:extLst>
            </p:cNvPr>
            <p:cNvSpPr/>
            <p:nvPr/>
          </p:nvSpPr>
          <p:spPr>
            <a:xfrm>
              <a:off x="3856507" y="228536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76" name="object 884">
              <a:extLst>
                <a:ext uri="{FF2B5EF4-FFF2-40B4-BE49-F238E27FC236}">
                  <a16:creationId xmlns:a16="http://schemas.microsoft.com/office/drawing/2014/main" id="{CDB165AF-87F8-BCC3-F4BA-7B48C076C634}"/>
                </a:ext>
              </a:extLst>
            </p:cNvPr>
            <p:cNvSpPr/>
            <p:nvPr/>
          </p:nvSpPr>
          <p:spPr>
            <a:xfrm>
              <a:off x="3856494" y="22853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7" name="object 885">
              <a:extLst>
                <a:ext uri="{FF2B5EF4-FFF2-40B4-BE49-F238E27FC236}">
                  <a16:creationId xmlns:a16="http://schemas.microsoft.com/office/drawing/2014/main" id="{A1C76FE1-7600-B95E-C061-9585AD4B14CC}"/>
                </a:ext>
              </a:extLst>
            </p:cNvPr>
            <p:cNvSpPr/>
            <p:nvPr/>
          </p:nvSpPr>
          <p:spPr>
            <a:xfrm>
              <a:off x="3843020" y="223253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78" name="object 886">
              <a:extLst>
                <a:ext uri="{FF2B5EF4-FFF2-40B4-BE49-F238E27FC236}">
                  <a16:creationId xmlns:a16="http://schemas.microsoft.com/office/drawing/2014/main" id="{368EC68C-B547-2862-FBC1-EAF2BD1BADE4}"/>
                </a:ext>
              </a:extLst>
            </p:cNvPr>
            <p:cNvSpPr/>
            <p:nvPr/>
          </p:nvSpPr>
          <p:spPr>
            <a:xfrm>
              <a:off x="3843007" y="223253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9" name="object 887">
              <a:extLst>
                <a:ext uri="{FF2B5EF4-FFF2-40B4-BE49-F238E27FC236}">
                  <a16:creationId xmlns:a16="http://schemas.microsoft.com/office/drawing/2014/main" id="{0C002A0B-82CF-DEBD-7638-DDB3C0122CBE}"/>
                </a:ext>
              </a:extLst>
            </p:cNvPr>
            <p:cNvSpPr/>
            <p:nvPr/>
          </p:nvSpPr>
          <p:spPr>
            <a:xfrm>
              <a:off x="3824363" y="221524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80" name="object 888">
              <a:extLst>
                <a:ext uri="{FF2B5EF4-FFF2-40B4-BE49-F238E27FC236}">
                  <a16:creationId xmlns:a16="http://schemas.microsoft.com/office/drawing/2014/main" id="{00F3FDF7-72F6-5CFC-5E74-5C62542E4AD2}"/>
                </a:ext>
              </a:extLst>
            </p:cNvPr>
            <p:cNvSpPr/>
            <p:nvPr/>
          </p:nvSpPr>
          <p:spPr>
            <a:xfrm>
              <a:off x="3824363" y="22152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1" name="object 889">
              <a:extLst>
                <a:ext uri="{FF2B5EF4-FFF2-40B4-BE49-F238E27FC236}">
                  <a16:creationId xmlns:a16="http://schemas.microsoft.com/office/drawing/2014/main" id="{DC517E57-BF9B-FAA9-6726-F48737419CF5}"/>
                </a:ext>
              </a:extLst>
            </p:cNvPr>
            <p:cNvSpPr/>
            <p:nvPr/>
          </p:nvSpPr>
          <p:spPr>
            <a:xfrm>
              <a:off x="3885539" y="2197950"/>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82" name="object 890">
              <a:extLst>
                <a:ext uri="{FF2B5EF4-FFF2-40B4-BE49-F238E27FC236}">
                  <a16:creationId xmlns:a16="http://schemas.microsoft.com/office/drawing/2014/main" id="{1527D634-F8CC-C0C8-CF42-53DA995D14F5}"/>
                </a:ext>
              </a:extLst>
            </p:cNvPr>
            <p:cNvSpPr/>
            <p:nvPr/>
          </p:nvSpPr>
          <p:spPr>
            <a:xfrm>
              <a:off x="3885539" y="219795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3" name="object 891">
              <a:extLst>
                <a:ext uri="{FF2B5EF4-FFF2-40B4-BE49-F238E27FC236}">
                  <a16:creationId xmlns:a16="http://schemas.microsoft.com/office/drawing/2014/main" id="{7DEFEDD1-6AFA-05F9-36F9-5EAD9665E756}"/>
                </a:ext>
              </a:extLst>
            </p:cNvPr>
            <p:cNvSpPr/>
            <p:nvPr/>
          </p:nvSpPr>
          <p:spPr>
            <a:xfrm>
              <a:off x="3885539" y="2180678"/>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84" name="object 892">
              <a:extLst>
                <a:ext uri="{FF2B5EF4-FFF2-40B4-BE49-F238E27FC236}">
                  <a16:creationId xmlns:a16="http://schemas.microsoft.com/office/drawing/2014/main" id="{6E348950-BC09-0E52-2624-FBE1B3F80B35}"/>
                </a:ext>
              </a:extLst>
            </p:cNvPr>
            <p:cNvSpPr/>
            <p:nvPr/>
          </p:nvSpPr>
          <p:spPr>
            <a:xfrm>
              <a:off x="3885539" y="21806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5" name="object 893">
              <a:extLst>
                <a:ext uri="{FF2B5EF4-FFF2-40B4-BE49-F238E27FC236}">
                  <a16:creationId xmlns:a16="http://schemas.microsoft.com/office/drawing/2014/main" id="{6DE1AC40-4F4C-A090-1208-68838BA7DB01}"/>
                </a:ext>
              </a:extLst>
            </p:cNvPr>
            <p:cNvSpPr/>
            <p:nvPr/>
          </p:nvSpPr>
          <p:spPr>
            <a:xfrm>
              <a:off x="4180027" y="2163381"/>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86" name="object 894">
              <a:extLst>
                <a:ext uri="{FF2B5EF4-FFF2-40B4-BE49-F238E27FC236}">
                  <a16:creationId xmlns:a16="http://schemas.microsoft.com/office/drawing/2014/main" id="{657D435D-6E8E-7F8C-F55E-692A79F45258}"/>
                </a:ext>
              </a:extLst>
            </p:cNvPr>
            <p:cNvSpPr/>
            <p:nvPr/>
          </p:nvSpPr>
          <p:spPr>
            <a:xfrm>
              <a:off x="4180027" y="21633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7" name="object 895">
              <a:extLst>
                <a:ext uri="{FF2B5EF4-FFF2-40B4-BE49-F238E27FC236}">
                  <a16:creationId xmlns:a16="http://schemas.microsoft.com/office/drawing/2014/main" id="{FE402861-A211-191B-7BF6-5056BDA7A9CF}"/>
                </a:ext>
              </a:extLst>
            </p:cNvPr>
            <p:cNvSpPr/>
            <p:nvPr/>
          </p:nvSpPr>
          <p:spPr>
            <a:xfrm>
              <a:off x="4220476" y="211151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88" name="object 896">
              <a:extLst>
                <a:ext uri="{FF2B5EF4-FFF2-40B4-BE49-F238E27FC236}">
                  <a16:creationId xmlns:a16="http://schemas.microsoft.com/office/drawing/2014/main" id="{96A6516E-3691-BB2C-4220-209996D6FD30}"/>
                </a:ext>
              </a:extLst>
            </p:cNvPr>
            <p:cNvSpPr/>
            <p:nvPr/>
          </p:nvSpPr>
          <p:spPr>
            <a:xfrm>
              <a:off x="4220476" y="21115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9" name="object 897">
              <a:extLst>
                <a:ext uri="{FF2B5EF4-FFF2-40B4-BE49-F238E27FC236}">
                  <a16:creationId xmlns:a16="http://schemas.microsoft.com/office/drawing/2014/main" id="{1F75B0CD-FC2B-7D32-9D0A-91B4EAE8D29E}"/>
                </a:ext>
              </a:extLst>
            </p:cNvPr>
            <p:cNvSpPr/>
            <p:nvPr/>
          </p:nvSpPr>
          <p:spPr>
            <a:xfrm>
              <a:off x="4171746" y="209421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90" name="object 898">
              <a:extLst>
                <a:ext uri="{FF2B5EF4-FFF2-40B4-BE49-F238E27FC236}">
                  <a16:creationId xmlns:a16="http://schemas.microsoft.com/office/drawing/2014/main" id="{528BC81C-E222-A44E-E255-41BED6579944}"/>
                </a:ext>
              </a:extLst>
            </p:cNvPr>
            <p:cNvSpPr/>
            <p:nvPr/>
          </p:nvSpPr>
          <p:spPr>
            <a:xfrm>
              <a:off x="4171734" y="20942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1" name="object 899">
              <a:extLst>
                <a:ext uri="{FF2B5EF4-FFF2-40B4-BE49-F238E27FC236}">
                  <a16:creationId xmlns:a16="http://schemas.microsoft.com/office/drawing/2014/main" id="{A6F5AB10-5123-122D-E1F9-69333B03D857}"/>
                </a:ext>
              </a:extLst>
            </p:cNvPr>
            <p:cNvSpPr/>
            <p:nvPr/>
          </p:nvSpPr>
          <p:spPr>
            <a:xfrm>
              <a:off x="4170705" y="2076932"/>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892" name="object 900">
              <a:extLst>
                <a:ext uri="{FF2B5EF4-FFF2-40B4-BE49-F238E27FC236}">
                  <a16:creationId xmlns:a16="http://schemas.microsoft.com/office/drawing/2014/main" id="{2D068E03-B21F-5623-F53F-C564139C4B86}"/>
                </a:ext>
              </a:extLst>
            </p:cNvPr>
            <p:cNvSpPr/>
            <p:nvPr/>
          </p:nvSpPr>
          <p:spPr>
            <a:xfrm>
              <a:off x="4170705" y="20769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3" name="object 901">
              <a:extLst>
                <a:ext uri="{FF2B5EF4-FFF2-40B4-BE49-F238E27FC236}">
                  <a16:creationId xmlns:a16="http://schemas.microsoft.com/office/drawing/2014/main" id="{0DE4DF9D-BFA7-D6EA-82C8-A188D9955411}"/>
                </a:ext>
              </a:extLst>
            </p:cNvPr>
            <p:cNvSpPr/>
            <p:nvPr/>
          </p:nvSpPr>
          <p:spPr>
            <a:xfrm>
              <a:off x="4232922" y="205963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94" name="object 902">
              <a:extLst>
                <a:ext uri="{FF2B5EF4-FFF2-40B4-BE49-F238E27FC236}">
                  <a16:creationId xmlns:a16="http://schemas.microsoft.com/office/drawing/2014/main" id="{F1D4E751-74DC-5631-3CFD-6D3D3D5B80EB}"/>
                </a:ext>
              </a:extLst>
            </p:cNvPr>
            <p:cNvSpPr/>
            <p:nvPr/>
          </p:nvSpPr>
          <p:spPr>
            <a:xfrm>
              <a:off x="4232922" y="205962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5" name="object 903">
              <a:extLst>
                <a:ext uri="{FF2B5EF4-FFF2-40B4-BE49-F238E27FC236}">
                  <a16:creationId xmlns:a16="http://schemas.microsoft.com/office/drawing/2014/main" id="{EAF0B7D7-97D6-1336-85DB-B93611D1AA76}"/>
                </a:ext>
              </a:extLst>
            </p:cNvPr>
            <p:cNvSpPr/>
            <p:nvPr/>
          </p:nvSpPr>
          <p:spPr>
            <a:xfrm>
              <a:off x="4270260" y="204233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96" name="object 904">
              <a:extLst>
                <a:ext uri="{FF2B5EF4-FFF2-40B4-BE49-F238E27FC236}">
                  <a16:creationId xmlns:a16="http://schemas.microsoft.com/office/drawing/2014/main" id="{E1D6862E-242C-7EDC-7A5B-90BD0EE8D0AC}"/>
                </a:ext>
              </a:extLst>
            </p:cNvPr>
            <p:cNvSpPr/>
            <p:nvPr/>
          </p:nvSpPr>
          <p:spPr>
            <a:xfrm>
              <a:off x="4270260" y="20423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7" name="object 905">
              <a:extLst>
                <a:ext uri="{FF2B5EF4-FFF2-40B4-BE49-F238E27FC236}">
                  <a16:creationId xmlns:a16="http://schemas.microsoft.com/office/drawing/2014/main" id="{773C4360-6FCB-EDB0-9327-83A40F08092D}"/>
                </a:ext>
              </a:extLst>
            </p:cNvPr>
            <p:cNvSpPr/>
            <p:nvPr/>
          </p:nvSpPr>
          <p:spPr>
            <a:xfrm>
              <a:off x="4318990" y="199047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98" name="object 906">
              <a:extLst>
                <a:ext uri="{FF2B5EF4-FFF2-40B4-BE49-F238E27FC236}">
                  <a16:creationId xmlns:a16="http://schemas.microsoft.com/office/drawing/2014/main" id="{FE55F81C-938C-D487-4303-8FE0BDC331E4}"/>
                </a:ext>
              </a:extLst>
            </p:cNvPr>
            <p:cNvSpPr/>
            <p:nvPr/>
          </p:nvSpPr>
          <p:spPr>
            <a:xfrm>
              <a:off x="4318990" y="199045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9" name="object 907">
              <a:extLst>
                <a:ext uri="{FF2B5EF4-FFF2-40B4-BE49-F238E27FC236}">
                  <a16:creationId xmlns:a16="http://schemas.microsoft.com/office/drawing/2014/main" id="{BB886C4F-33C4-4839-C812-55896CD99D6C}"/>
                </a:ext>
              </a:extLst>
            </p:cNvPr>
            <p:cNvSpPr/>
            <p:nvPr/>
          </p:nvSpPr>
          <p:spPr>
            <a:xfrm>
              <a:off x="4317961" y="1973186"/>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00" name="object 908">
              <a:extLst>
                <a:ext uri="{FF2B5EF4-FFF2-40B4-BE49-F238E27FC236}">
                  <a16:creationId xmlns:a16="http://schemas.microsoft.com/office/drawing/2014/main" id="{939ADC7B-846B-6445-7FD3-849A6D9AF5B8}"/>
                </a:ext>
              </a:extLst>
            </p:cNvPr>
            <p:cNvSpPr/>
            <p:nvPr/>
          </p:nvSpPr>
          <p:spPr>
            <a:xfrm>
              <a:off x="4317961" y="19731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1" name="object 909">
              <a:extLst>
                <a:ext uri="{FF2B5EF4-FFF2-40B4-BE49-F238E27FC236}">
                  <a16:creationId xmlns:a16="http://schemas.microsoft.com/office/drawing/2014/main" id="{3BB4A622-6B1E-6DC9-E5D8-F98F8B0974BF}"/>
                </a:ext>
              </a:extLst>
            </p:cNvPr>
            <p:cNvSpPr/>
            <p:nvPr/>
          </p:nvSpPr>
          <p:spPr>
            <a:xfrm>
              <a:off x="4376026" y="195588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02" name="object 910">
              <a:extLst>
                <a:ext uri="{FF2B5EF4-FFF2-40B4-BE49-F238E27FC236}">
                  <a16:creationId xmlns:a16="http://schemas.microsoft.com/office/drawing/2014/main" id="{03492672-9BE7-3DDE-133F-8D15D24755A9}"/>
                </a:ext>
              </a:extLst>
            </p:cNvPr>
            <p:cNvSpPr/>
            <p:nvPr/>
          </p:nvSpPr>
          <p:spPr>
            <a:xfrm>
              <a:off x="4376013" y="195588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3" name="object 911">
              <a:extLst>
                <a:ext uri="{FF2B5EF4-FFF2-40B4-BE49-F238E27FC236}">
                  <a16:creationId xmlns:a16="http://schemas.microsoft.com/office/drawing/2014/main" id="{4B43D2D2-715F-357F-EB8F-52D21E212BE8}"/>
                </a:ext>
              </a:extLst>
            </p:cNvPr>
            <p:cNvSpPr/>
            <p:nvPr/>
          </p:nvSpPr>
          <p:spPr>
            <a:xfrm>
              <a:off x="4345952" y="193860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04" name="object 912">
              <a:extLst>
                <a:ext uri="{FF2B5EF4-FFF2-40B4-BE49-F238E27FC236}">
                  <a16:creationId xmlns:a16="http://schemas.microsoft.com/office/drawing/2014/main" id="{DF6FAEE4-0D54-3FC7-FEB2-DF4EAD97A1AE}"/>
                </a:ext>
              </a:extLst>
            </p:cNvPr>
            <p:cNvSpPr/>
            <p:nvPr/>
          </p:nvSpPr>
          <p:spPr>
            <a:xfrm>
              <a:off x="4345939" y="19385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5" name="object 913">
              <a:extLst>
                <a:ext uri="{FF2B5EF4-FFF2-40B4-BE49-F238E27FC236}">
                  <a16:creationId xmlns:a16="http://schemas.microsoft.com/office/drawing/2014/main" id="{2B43BF16-06CE-FC6D-FA3C-D0DFDF351D51}"/>
                </a:ext>
              </a:extLst>
            </p:cNvPr>
            <p:cNvSpPr/>
            <p:nvPr/>
          </p:nvSpPr>
          <p:spPr>
            <a:xfrm>
              <a:off x="4340758" y="192130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06" name="object 914">
              <a:extLst>
                <a:ext uri="{FF2B5EF4-FFF2-40B4-BE49-F238E27FC236}">
                  <a16:creationId xmlns:a16="http://schemas.microsoft.com/office/drawing/2014/main" id="{DD7493D2-6316-94E1-01D9-7502E5C8876C}"/>
                </a:ext>
              </a:extLst>
            </p:cNvPr>
            <p:cNvSpPr/>
            <p:nvPr/>
          </p:nvSpPr>
          <p:spPr>
            <a:xfrm>
              <a:off x="4340758" y="192130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7" name="object 915">
              <a:extLst>
                <a:ext uri="{FF2B5EF4-FFF2-40B4-BE49-F238E27FC236}">
                  <a16:creationId xmlns:a16="http://schemas.microsoft.com/office/drawing/2014/main" id="{66272C3A-56CF-B334-5DB8-B24B28DDF8B0}"/>
                </a:ext>
              </a:extLst>
            </p:cNvPr>
            <p:cNvSpPr/>
            <p:nvPr/>
          </p:nvSpPr>
          <p:spPr>
            <a:xfrm>
              <a:off x="4327283" y="186945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08" name="object 916">
              <a:extLst>
                <a:ext uri="{FF2B5EF4-FFF2-40B4-BE49-F238E27FC236}">
                  <a16:creationId xmlns:a16="http://schemas.microsoft.com/office/drawing/2014/main" id="{EF57E461-D4A2-8968-E0B6-691D20DBDFE3}"/>
                </a:ext>
              </a:extLst>
            </p:cNvPr>
            <p:cNvSpPr/>
            <p:nvPr/>
          </p:nvSpPr>
          <p:spPr>
            <a:xfrm>
              <a:off x="4327283" y="186942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9" name="object 917">
              <a:extLst>
                <a:ext uri="{FF2B5EF4-FFF2-40B4-BE49-F238E27FC236}">
                  <a16:creationId xmlns:a16="http://schemas.microsoft.com/office/drawing/2014/main" id="{51A75A7E-2299-21B4-B767-A65D0403AF30}"/>
                </a:ext>
              </a:extLst>
            </p:cNvPr>
            <p:cNvSpPr/>
            <p:nvPr/>
          </p:nvSpPr>
          <p:spPr>
            <a:xfrm>
              <a:off x="4282694" y="185215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10" name="object 918">
              <a:extLst>
                <a:ext uri="{FF2B5EF4-FFF2-40B4-BE49-F238E27FC236}">
                  <a16:creationId xmlns:a16="http://schemas.microsoft.com/office/drawing/2014/main" id="{8C34AB5F-E91D-7AE9-01DA-B43C0F97DADD}"/>
                </a:ext>
              </a:extLst>
            </p:cNvPr>
            <p:cNvSpPr/>
            <p:nvPr/>
          </p:nvSpPr>
          <p:spPr>
            <a:xfrm>
              <a:off x="4282694" y="185214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1" name="object 919">
              <a:extLst>
                <a:ext uri="{FF2B5EF4-FFF2-40B4-BE49-F238E27FC236}">
                  <a16:creationId xmlns:a16="http://schemas.microsoft.com/office/drawing/2014/main" id="{583E20D6-553D-F2EC-8F31-C1DE79E2D3B5}"/>
                </a:ext>
              </a:extLst>
            </p:cNvPr>
            <p:cNvSpPr/>
            <p:nvPr/>
          </p:nvSpPr>
          <p:spPr>
            <a:xfrm>
              <a:off x="4350093" y="183389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12" name="object 920">
              <a:extLst>
                <a:ext uri="{FF2B5EF4-FFF2-40B4-BE49-F238E27FC236}">
                  <a16:creationId xmlns:a16="http://schemas.microsoft.com/office/drawing/2014/main" id="{83785B12-DF0D-00F7-17D8-334AA2FC9D3A}"/>
                </a:ext>
              </a:extLst>
            </p:cNvPr>
            <p:cNvSpPr/>
            <p:nvPr/>
          </p:nvSpPr>
          <p:spPr>
            <a:xfrm>
              <a:off x="4350093" y="18338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3" name="object 921">
              <a:extLst>
                <a:ext uri="{FF2B5EF4-FFF2-40B4-BE49-F238E27FC236}">
                  <a16:creationId xmlns:a16="http://schemas.microsoft.com/office/drawing/2014/main" id="{DEBACAF0-7F81-66E4-836F-F74A365A7353}"/>
                </a:ext>
              </a:extLst>
            </p:cNvPr>
            <p:cNvSpPr/>
            <p:nvPr/>
          </p:nvSpPr>
          <p:spPr>
            <a:xfrm>
              <a:off x="4439285" y="181659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14" name="object 922">
              <a:extLst>
                <a:ext uri="{FF2B5EF4-FFF2-40B4-BE49-F238E27FC236}">
                  <a16:creationId xmlns:a16="http://schemas.microsoft.com/office/drawing/2014/main" id="{E743CBED-CA68-C850-E4D0-942FB5BCA464}"/>
                </a:ext>
              </a:extLst>
            </p:cNvPr>
            <p:cNvSpPr/>
            <p:nvPr/>
          </p:nvSpPr>
          <p:spPr>
            <a:xfrm>
              <a:off x="4439272" y="18165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5" name="object 923">
              <a:extLst>
                <a:ext uri="{FF2B5EF4-FFF2-40B4-BE49-F238E27FC236}">
                  <a16:creationId xmlns:a16="http://schemas.microsoft.com/office/drawing/2014/main" id="{B9321C28-F503-043E-921C-575C70911F1C}"/>
                </a:ext>
              </a:extLst>
            </p:cNvPr>
            <p:cNvSpPr/>
            <p:nvPr/>
          </p:nvSpPr>
          <p:spPr>
            <a:xfrm>
              <a:off x="4589652" y="179931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16" name="object 924">
              <a:extLst>
                <a:ext uri="{FF2B5EF4-FFF2-40B4-BE49-F238E27FC236}">
                  <a16:creationId xmlns:a16="http://schemas.microsoft.com/office/drawing/2014/main" id="{093DB64B-606F-1802-FA27-52B493CD6967}"/>
                </a:ext>
              </a:extLst>
            </p:cNvPr>
            <p:cNvSpPr/>
            <p:nvPr/>
          </p:nvSpPr>
          <p:spPr>
            <a:xfrm>
              <a:off x="4589640" y="17993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7" name="object 925">
              <a:extLst>
                <a:ext uri="{FF2B5EF4-FFF2-40B4-BE49-F238E27FC236}">
                  <a16:creationId xmlns:a16="http://schemas.microsoft.com/office/drawing/2014/main" id="{CD57C813-9A74-AE4A-881C-49187F2BBAEC}"/>
                </a:ext>
              </a:extLst>
            </p:cNvPr>
            <p:cNvSpPr/>
            <p:nvPr/>
          </p:nvSpPr>
          <p:spPr>
            <a:xfrm>
              <a:off x="4606226" y="174743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18" name="object 926">
              <a:extLst>
                <a:ext uri="{FF2B5EF4-FFF2-40B4-BE49-F238E27FC236}">
                  <a16:creationId xmlns:a16="http://schemas.microsoft.com/office/drawing/2014/main" id="{491EA07C-5283-C124-D4CA-FE6FFBDC0064}"/>
                </a:ext>
              </a:extLst>
            </p:cNvPr>
            <p:cNvSpPr/>
            <p:nvPr/>
          </p:nvSpPr>
          <p:spPr>
            <a:xfrm>
              <a:off x="4606239" y="17474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9" name="object 927">
              <a:extLst>
                <a:ext uri="{FF2B5EF4-FFF2-40B4-BE49-F238E27FC236}">
                  <a16:creationId xmlns:a16="http://schemas.microsoft.com/office/drawing/2014/main" id="{FD332202-C08C-E405-BF09-48617C0AA8CF}"/>
                </a:ext>
              </a:extLst>
            </p:cNvPr>
            <p:cNvSpPr/>
            <p:nvPr/>
          </p:nvSpPr>
          <p:spPr>
            <a:xfrm>
              <a:off x="4539856" y="173014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0" name="object 928">
              <a:extLst>
                <a:ext uri="{FF2B5EF4-FFF2-40B4-BE49-F238E27FC236}">
                  <a16:creationId xmlns:a16="http://schemas.microsoft.com/office/drawing/2014/main" id="{9B5D9C4E-2396-DE79-EADF-FC73E9CCD490}"/>
                </a:ext>
              </a:extLst>
            </p:cNvPr>
            <p:cNvSpPr/>
            <p:nvPr/>
          </p:nvSpPr>
          <p:spPr>
            <a:xfrm>
              <a:off x="4539856" y="173014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1" name="object 929">
              <a:extLst>
                <a:ext uri="{FF2B5EF4-FFF2-40B4-BE49-F238E27FC236}">
                  <a16:creationId xmlns:a16="http://schemas.microsoft.com/office/drawing/2014/main" id="{6CBEA130-51D6-EB11-246A-6501630A7431}"/>
                </a:ext>
              </a:extLst>
            </p:cNvPr>
            <p:cNvSpPr/>
            <p:nvPr/>
          </p:nvSpPr>
          <p:spPr>
            <a:xfrm>
              <a:off x="4535716" y="171286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2" name="object 930">
              <a:extLst>
                <a:ext uri="{FF2B5EF4-FFF2-40B4-BE49-F238E27FC236}">
                  <a16:creationId xmlns:a16="http://schemas.microsoft.com/office/drawing/2014/main" id="{0A3BBC40-2AA6-A253-B5B3-2CE184B2F59E}"/>
                </a:ext>
              </a:extLst>
            </p:cNvPr>
            <p:cNvSpPr/>
            <p:nvPr/>
          </p:nvSpPr>
          <p:spPr>
            <a:xfrm>
              <a:off x="4535716" y="17128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3" name="object 931">
              <a:extLst>
                <a:ext uri="{FF2B5EF4-FFF2-40B4-BE49-F238E27FC236}">
                  <a16:creationId xmlns:a16="http://schemas.microsoft.com/office/drawing/2014/main" id="{369AE940-E52D-2B78-F14F-44BF2E16E284}"/>
                </a:ext>
              </a:extLst>
            </p:cNvPr>
            <p:cNvSpPr/>
            <p:nvPr/>
          </p:nvSpPr>
          <p:spPr>
            <a:xfrm>
              <a:off x="4581334" y="169557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4" name="object 932">
              <a:extLst>
                <a:ext uri="{FF2B5EF4-FFF2-40B4-BE49-F238E27FC236}">
                  <a16:creationId xmlns:a16="http://schemas.microsoft.com/office/drawing/2014/main" id="{0DE856EB-4064-5687-9DEB-BE38C69A03F2}"/>
                </a:ext>
              </a:extLst>
            </p:cNvPr>
            <p:cNvSpPr/>
            <p:nvPr/>
          </p:nvSpPr>
          <p:spPr>
            <a:xfrm>
              <a:off x="4581347" y="16955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5" name="object 933">
              <a:extLst>
                <a:ext uri="{FF2B5EF4-FFF2-40B4-BE49-F238E27FC236}">
                  <a16:creationId xmlns:a16="http://schemas.microsoft.com/office/drawing/2014/main" id="{E805A712-8A1E-B7EA-057C-B01339E5DCD7}"/>
                </a:ext>
              </a:extLst>
            </p:cNvPr>
            <p:cNvSpPr/>
            <p:nvPr/>
          </p:nvSpPr>
          <p:spPr>
            <a:xfrm>
              <a:off x="4461065" y="167827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926" name="object 934">
              <a:extLst>
                <a:ext uri="{FF2B5EF4-FFF2-40B4-BE49-F238E27FC236}">
                  <a16:creationId xmlns:a16="http://schemas.microsoft.com/office/drawing/2014/main" id="{BE2BCD9B-A628-3BE1-DC44-9362EC3FF862}"/>
                </a:ext>
              </a:extLst>
            </p:cNvPr>
            <p:cNvSpPr/>
            <p:nvPr/>
          </p:nvSpPr>
          <p:spPr>
            <a:xfrm>
              <a:off x="4461052" y="16782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7" name="object 935">
              <a:extLst>
                <a:ext uri="{FF2B5EF4-FFF2-40B4-BE49-F238E27FC236}">
                  <a16:creationId xmlns:a16="http://schemas.microsoft.com/office/drawing/2014/main" id="{91F428F9-D210-97B7-37F9-F53534844B16}"/>
                </a:ext>
              </a:extLst>
            </p:cNvPr>
            <p:cNvSpPr/>
            <p:nvPr/>
          </p:nvSpPr>
          <p:spPr>
            <a:xfrm>
              <a:off x="4512906" y="162641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8" name="object 936">
              <a:extLst>
                <a:ext uri="{FF2B5EF4-FFF2-40B4-BE49-F238E27FC236}">
                  <a16:creationId xmlns:a16="http://schemas.microsoft.com/office/drawing/2014/main" id="{0780E9F0-A033-8491-D594-2051FD18EE23}"/>
                </a:ext>
              </a:extLst>
            </p:cNvPr>
            <p:cNvSpPr/>
            <p:nvPr/>
          </p:nvSpPr>
          <p:spPr>
            <a:xfrm>
              <a:off x="4512906" y="16264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9" name="object 937">
              <a:extLst>
                <a:ext uri="{FF2B5EF4-FFF2-40B4-BE49-F238E27FC236}">
                  <a16:creationId xmlns:a16="http://schemas.microsoft.com/office/drawing/2014/main" id="{6869D4F7-84B1-5D38-B45B-E401C75917BA}"/>
                </a:ext>
              </a:extLst>
            </p:cNvPr>
            <p:cNvSpPr/>
            <p:nvPr/>
          </p:nvSpPr>
          <p:spPr>
            <a:xfrm>
              <a:off x="4757623" y="160911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0" name="object 938">
              <a:extLst>
                <a:ext uri="{FF2B5EF4-FFF2-40B4-BE49-F238E27FC236}">
                  <a16:creationId xmlns:a16="http://schemas.microsoft.com/office/drawing/2014/main" id="{AEE47CFE-C913-973B-282D-7FA8FEBE34EF}"/>
                </a:ext>
              </a:extLst>
            </p:cNvPr>
            <p:cNvSpPr/>
            <p:nvPr/>
          </p:nvSpPr>
          <p:spPr>
            <a:xfrm>
              <a:off x="4757623" y="160911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1" name="object 939">
              <a:extLst>
                <a:ext uri="{FF2B5EF4-FFF2-40B4-BE49-F238E27FC236}">
                  <a16:creationId xmlns:a16="http://schemas.microsoft.com/office/drawing/2014/main" id="{7D4608AB-CF95-66A0-16BE-C65A27D9A0EB}"/>
                </a:ext>
              </a:extLst>
            </p:cNvPr>
            <p:cNvSpPr/>
            <p:nvPr/>
          </p:nvSpPr>
          <p:spPr>
            <a:xfrm>
              <a:off x="4772151" y="1591830"/>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932" name="object 940">
              <a:extLst>
                <a:ext uri="{FF2B5EF4-FFF2-40B4-BE49-F238E27FC236}">
                  <a16:creationId xmlns:a16="http://schemas.microsoft.com/office/drawing/2014/main" id="{7174FFEC-9F50-994A-8B1B-D2DA87CF44EE}"/>
                </a:ext>
              </a:extLst>
            </p:cNvPr>
            <p:cNvSpPr/>
            <p:nvPr/>
          </p:nvSpPr>
          <p:spPr>
            <a:xfrm>
              <a:off x="4772151" y="159181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3" name="object 941">
              <a:extLst>
                <a:ext uri="{FF2B5EF4-FFF2-40B4-BE49-F238E27FC236}">
                  <a16:creationId xmlns:a16="http://schemas.microsoft.com/office/drawing/2014/main" id="{A614A4EF-8095-2EEF-9C29-90218FC0E7EF}"/>
                </a:ext>
              </a:extLst>
            </p:cNvPr>
            <p:cNvSpPr/>
            <p:nvPr/>
          </p:nvSpPr>
          <p:spPr>
            <a:xfrm>
              <a:off x="4755553" y="157454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4" name="object 942">
              <a:extLst>
                <a:ext uri="{FF2B5EF4-FFF2-40B4-BE49-F238E27FC236}">
                  <a16:creationId xmlns:a16="http://schemas.microsoft.com/office/drawing/2014/main" id="{AE3BE546-228F-CF22-CD14-D59C3FE56C70}"/>
                </a:ext>
              </a:extLst>
            </p:cNvPr>
            <p:cNvSpPr/>
            <p:nvPr/>
          </p:nvSpPr>
          <p:spPr>
            <a:xfrm>
              <a:off x="4755553" y="157453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5" name="object 943">
              <a:extLst>
                <a:ext uri="{FF2B5EF4-FFF2-40B4-BE49-F238E27FC236}">
                  <a16:creationId xmlns:a16="http://schemas.microsoft.com/office/drawing/2014/main" id="{16EE4870-C218-3586-AD41-870CC800C44F}"/>
                </a:ext>
              </a:extLst>
            </p:cNvPr>
            <p:cNvSpPr/>
            <p:nvPr/>
          </p:nvSpPr>
          <p:spPr>
            <a:xfrm>
              <a:off x="4647717" y="155726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6" name="object 944">
              <a:extLst>
                <a:ext uri="{FF2B5EF4-FFF2-40B4-BE49-F238E27FC236}">
                  <a16:creationId xmlns:a16="http://schemas.microsoft.com/office/drawing/2014/main" id="{7113B1C3-64CB-DE34-1D28-F19DDB8C64E5}"/>
                </a:ext>
              </a:extLst>
            </p:cNvPr>
            <p:cNvSpPr/>
            <p:nvPr/>
          </p:nvSpPr>
          <p:spPr>
            <a:xfrm>
              <a:off x="4647717" y="155723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7" name="object 945">
              <a:extLst>
                <a:ext uri="{FF2B5EF4-FFF2-40B4-BE49-F238E27FC236}">
                  <a16:creationId xmlns:a16="http://schemas.microsoft.com/office/drawing/2014/main" id="{D806D71C-EA97-0544-492A-EF9DE12B3B1B}"/>
                </a:ext>
              </a:extLst>
            </p:cNvPr>
            <p:cNvSpPr/>
            <p:nvPr/>
          </p:nvSpPr>
          <p:spPr>
            <a:xfrm>
              <a:off x="4328312" y="150538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8" name="object 946">
              <a:extLst>
                <a:ext uri="{FF2B5EF4-FFF2-40B4-BE49-F238E27FC236}">
                  <a16:creationId xmlns:a16="http://schemas.microsoft.com/office/drawing/2014/main" id="{050B06A4-5951-5C96-529C-2E1310442F0D}"/>
                </a:ext>
              </a:extLst>
            </p:cNvPr>
            <p:cNvSpPr/>
            <p:nvPr/>
          </p:nvSpPr>
          <p:spPr>
            <a:xfrm>
              <a:off x="4328312" y="150538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9" name="object 947">
              <a:extLst>
                <a:ext uri="{FF2B5EF4-FFF2-40B4-BE49-F238E27FC236}">
                  <a16:creationId xmlns:a16="http://schemas.microsoft.com/office/drawing/2014/main" id="{C1F62053-40A4-B615-C3DC-7BBCB507EE7F}"/>
                </a:ext>
              </a:extLst>
            </p:cNvPr>
            <p:cNvSpPr/>
            <p:nvPr/>
          </p:nvSpPr>
          <p:spPr>
            <a:xfrm>
              <a:off x="4296181" y="1488084"/>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40" name="object 948">
              <a:extLst>
                <a:ext uri="{FF2B5EF4-FFF2-40B4-BE49-F238E27FC236}">
                  <a16:creationId xmlns:a16="http://schemas.microsoft.com/office/drawing/2014/main" id="{0DFD2D63-FFF8-60FC-E403-D1385FD42C50}"/>
                </a:ext>
              </a:extLst>
            </p:cNvPr>
            <p:cNvSpPr/>
            <p:nvPr/>
          </p:nvSpPr>
          <p:spPr>
            <a:xfrm>
              <a:off x="4296181" y="148808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1" name="object 949">
              <a:extLst>
                <a:ext uri="{FF2B5EF4-FFF2-40B4-BE49-F238E27FC236}">
                  <a16:creationId xmlns:a16="http://schemas.microsoft.com/office/drawing/2014/main" id="{55892D49-DC20-EBCE-34F6-6E81C5DF818F}"/>
                </a:ext>
              </a:extLst>
            </p:cNvPr>
            <p:cNvSpPr/>
            <p:nvPr/>
          </p:nvSpPr>
          <p:spPr>
            <a:xfrm>
              <a:off x="4320019" y="147078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42" name="object 950">
              <a:extLst>
                <a:ext uri="{FF2B5EF4-FFF2-40B4-BE49-F238E27FC236}">
                  <a16:creationId xmlns:a16="http://schemas.microsoft.com/office/drawing/2014/main" id="{4FB2A0AE-8CEF-7906-1FF7-9DBC5452B30C}"/>
                </a:ext>
              </a:extLst>
            </p:cNvPr>
            <p:cNvSpPr/>
            <p:nvPr/>
          </p:nvSpPr>
          <p:spPr>
            <a:xfrm>
              <a:off x="4320032" y="147078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3" name="object 951">
              <a:extLst>
                <a:ext uri="{FF2B5EF4-FFF2-40B4-BE49-F238E27FC236}">
                  <a16:creationId xmlns:a16="http://schemas.microsoft.com/office/drawing/2014/main" id="{A17547C6-F750-0EA1-351E-4713F95A9B21}"/>
                </a:ext>
              </a:extLst>
            </p:cNvPr>
            <p:cNvSpPr/>
            <p:nvPr/>
          </p:nvSpPr>
          <p:spPr>
            <a:xfrm>
              <a:off x="4377054" y="1453514"/>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44" name="object 952">
              <a:extLst>
                <a:ext uri="{FF2B5EF4-FFF2-40B4-BE49-F238E27FC236}">
                  <a16:creationId xmlns:a16="http://schemas.microsoft.com/office/drawing/2014/main" id="{6B45503A-F982-24E2-A9D2-B3E30C616DC6}"/>
                </a:ext>
              </a:extLst>
            </p:cNvPr>
            <p:cNvSpPr/>
            <p:nvPr/>
          </p:nvSpPr>
          <p:spPr>
            <a:xfrm>
              <a:off x="4377067" y="145350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5" name="object 953">
              <a:extLst>
                <a:ext uri="{FF2B5EF4-FFF2-40B4-BE49-F238E27FC236}">
                  <a16:creationId xmlns:a16="http://schemas.microsoft.com/office/drawing/2014/main" id="{6283F823-12AC-AB99-408B-E7014BF642E0}"/>
                </a:ext>
              </a:extLst>
            </p:cNvPr>
            <p:cNvSpPr/>
            <p:nvPr/>
          </p:nvSpPr>
          <p:spPr>
            <a:xfrm>
              <a:off x="4115739" y="143620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46" name="object 954">
              <a:extLst>
                <a:ext uri="{FF2B5EF4-FFF2-40B4-BE49-F238E27FC236}">
                  <a16:creationId xmlns:a16="http://schemas.microsoft.com/office/drawing/2014/main" id="{953236A7-8F03-B146-8EC1-0AAA47DFD724}"/>
                </a:ext>
              </a:extLst>
            </p:cNvPr>
            <p:cNvSpPr/>
            <p:nvPr/>
          </p:nvSpPr>
          <p:spPr>
            <a:xfrm>
              <a:off x="4115739" y="143620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7" name="object 955">
              <a:extLst>
                <a:ext uri="{FF2B5EF4-FFF2-40B4-BE49-F238E27FC236}">
                  <a16:creationId xmlns:a16="http://schemas.microsoft.com/office/drawing/2014/main" id="{A3E7EB51-B5AE-49FF-0056-83C52B6F283D}"/>
                </a:ext>
              </a:extLst>
            </p:cNvPr>
            <p:cNvSpPr/>
            <p:nvPr/>
          </p:nvSpPr>
          <p:spPr>
            <a:xfrm>
              <a:off x="4141673" y="1383385"/>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48" name="object 956">
              <a:extLst>
                <a:ext uri="{FF2B5EF4-FFF2-40B4-BE49-F238E27FC236}">
                  <a16:creationId xmlns:a16="http://schemas.microsoft.com/office/drawing/2014/main" id="{21C9F3AC-1B2C-82F8-B4E7-65F8F52538B7}"/>
                </a:ext>
              </a:extLst>
            </p:cNvPr>
            <p:cNvSpPr/>
            <p:nvPr/>
          </p:nvSpPr>
          <p:spPr>
            <a:xfrm>
              <a:off x="4141660" y="138338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9" name="object 957">
              <a:extLst>
                <a:ext uri="{FF2B5EF4-FFF2-40B4-BE49-F238E27FC236}">
                  <a16:creationId xmlns:a16="http://schemas.microsoft.com/office/drawing/2014/main" id="{EC9B26CC-6A90-2109-09E5-797340A8E526}"/>
                </a:ext>
              </a:extLst>
            </p:cNvPr>
            <p:cNvSpPr/>
            <p:nvPr/>
          </p:nvSpPr>
          <p:spPr>
            <a:xfrm>
              <a:off x="4195584" y="1366100"/>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50" name="object 958">
              <a:extLst>
                <a:ext uri="{FF2B5EF4-FFF2-40B4-BE49-F238E27FC236}">
                  <a16:creationId xmlns:a16="http://schemas.microsoft.com/office/drawing/2014/main" id="{6EC497B7-230D-E5F3-BCFC-A81792F74258}"/>
                </a:ext>
              </a:extLst>
            </p:cNvPr>
            <p:cNvSpPr/>
            <p:nvPr/>
          </p:nvSpPr>
          <p:spPr>
            <a:xfrm>
              <a:off x="4195597" y="13660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1" name="object 959">
              <a:extLst>
                <a:ext uri="{FF2B5EF4-FFF2-40B4-BE49-F238E27FC236}">
                  <a16:creationId xmlns:a16="http://schemas.microsoft.com/office/drawing/2014/main" id="{A31B252F-86AA-22E8-1ECB-137A2C700B48}"/>
                </a:ext>
              </a:extLst>
            </p:cNvPr>
            <p:cNvSpPr/>
            <p:nvPr/>
          </p:nvSpPr>
          <p:spPr>
            <a:xfrm>
              <a:off x="4104335" y="1348816"/>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52" name="object 960">
              <a:extLst>
                <a:ext uri="{FF2B5EF4-FFF2-40B4-BE49-F238E27FC236}">
                  <a16:creationId xmlns:a16="http://schemas.microsoft.com/office/drawing/2014/main" id="{5A0E9492-514E-C70A-0D01-4B7757C4D215}"/>
                </a:ext>
              </a:extLst>
            </p:cNvPr>
            <p:cNvSpPr/>
            <p:nvPr/>
          </p:nvSpPr>
          <p:spPr>
            <a:xfrm>
              <a:off x="4104335" y="134879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3" name="object 961">
              <a:extLst>
                <a:ext uri="{FF2B5EF4-FFF2-40B4-BE49-F238E27FC236}">
                  <a16:creationId xmlns:a16="http://schemas.microsoft.com/office/drawing/2014/main" id="{8D347377-62A1-F260-7AFD-AEBFDE2B369E}"/>
                </a:ext>
              </a:extLst>
            </p:cNvPr>
            <p:cNvSpPr/>
            <p:nvPr/>
          </p:nvSpPr>
          <p:spPr>
            <a:xfrm>
              <a:off x="3969537" y="133151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54" name="object 962">
              <a:extLst>
                <a:ext uri="{FF2B5EF4-FFF2-40B4-BE49-F238E27FC236}">
                  <a16:creationId xmlns:a16="http://schemas.microsoft.com/office/drawing/2014/main" id="{1ADC37D3-730A-11DD-7102-B0BA46EEEA16}"/>
                </a:ext>
              </a:extLst>
            </p:cNvPr>
            <p:cNvSpPr/>
            <p:nvPr/>
          </p:nvSpPr>
          <p:spPr>
            <a:xfrm>
              <a:off x="3969524" y="133150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5" name="object 963">
              <a:extLst>
                <a:ext uri="{FF2B5EF4-FFF2-40B4-BE49-F238E27FC236}">
                  <a16:creationId xmlns:a16="http://schemas.microsoft.com/office/drawing/2014/main" id="{CA897CDF-E836-6002-2BEF-C6786D38067F}"/>
                </a:ext>
              </a:extLst>
            </p:cNvPr>
            <p:cNvSpPr/>
            <p:nvPr/>
          </p:nvSpPr>
          <p:spPr>
            <a:xfrm>
              <a:off x="3953979" y="131422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56" name="object 964">
              <a:extLst>
                <a:ext uri="{FF2B5EF4-FFF2-40B4-BE49-F238E27FC236}">
                  <a16:creationId xmlns:a16="http://schemas.microsoft.com/office/drawing/2014/main" id="{A61481FE-D9E3-5C11-BDE6-5F829AF25E1F}"/>
                </a:ext>
              </a:extLst>
            </p:cNvPr>
            <p:cNvSpPr/>
            <p:nvPr/>
          </p:nvSpPr>
          <p:spPr>
            <a:xfrm>
              <a:off x="3953979" y="131420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grpSp>
      <p:sp>
        <p:nvSpPr>
          <p:cNvPr id="1957" name="object 965">
            <a:extLst>
              <a:ext uri="{FF2B5EF4-FFF2-40B4-BE49-F238E27FC236}">
                <a16:creationId xmlns:a16="http://schemas.microsoft.com/office/drawing/2014/main" id="{B782C02D-F537-5F74-6155-AE5E12FC9279}"/>
              </a:ext>
            </a:extLst>
          </p:cNvPr>
          <p:cNvSpPr txBox="1"/>
          <p:nvPr/>
        </p:nvSpPr>
        <p:spPr>
          <a:xfrm rot="5400000">
            <a:off x="333737" y="5849767"/>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15</a:t>
            </a:r>
            <a:endParaRPr sz="650">
              <a:latin typeface="Trebuchet MS"/>
              <a:cs typeface="Trebuchet MS"/>
            </a:endParaRPr>
          </a:p>
        </p:txBody>
      </p:sp>
      <p:sp>
        <p:nvSpPr>
          <p:cNvPr id="1958" name="object 966">
            <a:extLst>
              <a:ext uri="{FF2B5EF4-FFF2-40B4-BE49-F238E27FC236}">
                <a16:creationId xmlns:a16="http://schemas.microsoft.com/office/drawing/2014/main" id="{1A286F6D-2334-290C-A29E-F93CFA0E5AE4}"/>
              </a:ext>
            </a:extLst>
          </p:cNvPr>
          <p:cNvSpPr txBox="1"/>
          <p:nvPr/>
        </p:nvSpPr>
        <p:spPr>
          <a:xfrm rot="5400000">
            <a:off x="333737" y="5591818"/>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16</a:t>
            </a:r>
            <a:endParaRPr sz="650">
              <a:latin typeface="Trebuchet MS"/>
              <a:cs typeface="Trebuchet MS"/>
            </a:endParaRPr>
          </a:p>
        </p:txBody>
      </p:sp>
      <p:sp>
        <p:nvSpPr>
          <p:cNvPr id="1959" name="object 967">
            <a:extLst>
              <a:ext uri="{FF2B5EF4-FFF2-40B4-BE49-F238E27FC236}">
                <a16:creationId xmlns:a16="http://schemas.microsoft.com/office/drawing/2014/main" id="{87B2E861-B72D-ACCD-49A4-B41A6AFB469F}"/>
              </a:ext>
            </a:extLst>
          </p:cNvPr>
          <p:cNvSpPr txBox="1"/>
          <p:nvPr/>
        </p:nvSpPr>
        <p:spPr>
          <a:xfrm rot="5400000">
            <a:off x="333737" y="5333868"/>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17</a:t>
            </a:r>
            <a:endParaRPr sz="650">
              <a:latin typeface="Trebuchet MS"/>
              <a:cs typeface="Trebuchet MS"/>
            </a:endParaRPr>
          </a:p>
        </p:txBody>
      </p:sp>
      <p:sp>
        <p:nvSpPr>
          <p:cNvPr id="1960" name="object 968">
            <a:extLst>
              <a:ext uri="{FF2B5EF4-FFF2-40B4-BE49-F238E27FC236}">
                <a16:creationId xmlns:a16="http://schemas.microsoft.com/office/drawing/2014/main" id="{5E8F0618-812F-911C-3449-B918184BCB43}"/>
              </a:ext>
            </a:extLst>
          </p:cNvPr>
          <p:cNvSpPr txBox="1"/>
          <p:nvPr/>
        </p:nvSpPr>
        <p:spPr>
          <a:xfrm rot="5400000">
            <a:off x="333737" y="507591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18</a:t>
            </a:r>
            <a:endParaRPr sz="650">
              <a:latin typeface="Trebuchet MS"/>
              <a:cs typeface="Trebuchet MS"/>
            </a:endParaRPr>
          </a:p>
        </p:txBody>
      </p:sp>
      <p:sp>
        <p:nvSpPr>
          <p:cNvPr id="1961" name="object 969">
            <a:extLst>
              <a:ext uri="{FF2B5EF4-FFF2-40B4-BE49-F238E27FC236}">
                <a16:creationId xmlns:a16="http://schemas.microsoft.com/office/drawing/2014/main" id="{785A9157-AE2D-2A0F-D46D-81E3866E5CA0}"/>
              </a:ext>
            </a:extLst>
          </p:cNvPr>
          <p:cNvSpPr txBox="1"/>
          <p:nvPr/>
        </p:nvSpPr>
        <p:spPr>
          <a:xfrm rot="5400000">
            <a:off x="333737" y="4817797"/>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19</a:t>
            </a:r>
            <a:endParaRPr sz="650">
              <a:latin typeface="Trebuchet MS"/>
              <a:cs typeface="Trebuchet MS"/>
            </a:endParaRPr>
          </a:p>
        </p:txBody>
      </p:sp>
      <p:sp>
        <p:nvSpPr>
          <p:cNvPr id="1962" name="object 970">
            <a:extLst>
              <a:ext uri="{FF2B5EF4-FFF2-40B4-BE49-F238E27FC236}">
                <a16:creationId xmlns:a16="http://schemas.microsoft.com/office/drawing/2014/main" id="{1E6760D7-6A60-A58D-8352-E193576E1B58}"/>
              </a:ext>
            </a:extLst>
          </p:cNvPr>
          <p:cNvSpPr txBox="1"/>
          <p:nvPr/>
        </p:nvSpPr>
        <p:spPr>
          <a:xfrm rot="5400000">
            <a:off x="333737" y="455984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20</a:t>
            </a:r>
            <a:endParaRPr sz="650">
              <a:latin typeface="Trebuchet MS"/>
              <a:cs typeface="Trebuchet MS"/>
            </a:endParaRPr>
          </a:p>
        </p:txBody>
      </p:sp>
      <p:sp>
        <p:nvSpPr>
          <p:cNvPr id="1963" name="object 971">
            <a:extLst>
              <a:ext uri="{FF2B5EF4-FFF2-40B4-BE49-F238E27FC236}">
                <a16:creationId xmlns:a16="http://schemas.microsoft.com/office/drawing/2014/main" id="{A26080DA-6842-F0FD-7087-DFA8AF6176AD}"/>
              </a:ext>
            </a:extLst>
          </p:cNvPr>
          <p:cNvSpPr txBox="1"/>
          <p:nvPr/>
        </p:nvSpPr>
        <p:spPr>
          <a:xfrm rot="5400000">
            <a:off x="333737" y="430189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21</a:t>
            </a:r>
            <a:endParaRPr sz="650">
              <a:latin typeface="Trebuchet MS"/>
              <a:cs typeface="Trebuchet MS"/>
            </a:endParaRPr>
          </a:p>
        </p:txBody>
      </p:sp>
      <p:sp>
        <p:nvSpPr>
          <p:cNvPr id="1964" name="object 972">
            <a:extLst>
              <a:ext uri="{FF2B5EF4-FFF2-40B4-BE49-F238E27FC236}">
                <a16:creationId xmlns:a16="http://schemas.microsoft.com/office/drawing/2014/main" id="{B35D6ECD-5D4E-B6BF-0818-8D19883D0EEA}"/>
              </a:ext>
            </a:extLst>
          </p:cNvPr>
          <p:cNvSpPr txBox="1"/>
          <p:nvPr/>
        </p:nvSpPr>
        <p:spPr>
          <a:xfrm rot="5400000">
            <a:off x="333737" y="4043864"/>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22</a:t>
            </a:r>
            <a:endParaRPr sz="650">
              <a:latin typeface="Trebuchet MS"/>
              <a:cs typeface="Trebuchet MS"/>
            </a:endParaRPr>
          </a:p>
        </p:txBody>
      </p:sp>
      <p:sp>
        <p:nvSpPr>
          <p:cNvPr id="1965" name="object 973">
            <a:extLst>
              <a:ext uri="{FF2B5EF4-FFF2-40B4-BE49-F238E27FC236}">
                <a16:creationId xmlns:a16="http://schemas.microsoft.com/office/drawing/2014/main" id="{81984D1B-E834-2D1D-E6D9-B828CE072680}"/>
              </a:ext>
            </a:extLst>
          </p:cNvPr>
          <p:cNvSpPr txBox="1"/>
          <p:nvPr/>
        </p:nvSpPr>
        <p:spPr>
          <a:xfrm rot="5400000">
            <a:off x="333737" y="3785914"/>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23</a:t>
            </a:r>
            <a:endParaRPr sz="650">
              <a:latin typeface="Trebuchet MS"/>
              <a:cs typeface="Trebuchet MS"/>
            </a:endParaRPr>
          </a:p>
        </p:txBody>
      </p:sp>
      <p:sp>
        <p:nvSpPr>
          <p:cNvPr id="1966" name="object 974">
            <a:extLst>
              <a:ext uri="{FF2B5EF4-FFF2-40B4-BE49-F238E27FC236}">
                <a16:creationId xmlns:a16="http://schemas.microsoft.com/office/drawing/2014/main" id="{E85E2510-4848-C306-F35E-449C130B398E}"/>
              </a:ext>
            </a:extLst>
          </p:cNvPr>
          <p:cNvSpPr txBox="1"/>
          <p:nvPr/>
        </p:nvSpPr>
        <p:spPr>
          <a:xfrm rot="5400000">
            <a:off x="333737" y="3527965"/>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24</a:t>
            </a:r>
            <a:endParaRPr sz="650">
              <a:latin typeface="Trebuchet MS"/>
              <a:cs typeface="Trebuchet MS"/>
            </a:endParaRPr>
          </a:p>
        </p:txBody>
      </p:sp>
      <p:sp>
        <p:nvSpPr>
          <p:cNvPr id="1967" name="object 975">
            <a:extLst>
              <a:ext uri="{FF2B5EF4-FFF2-40B4-BE49-F238E27FC236}">
                <a16:creationId xmlns:a16="http://schemas.microsoft.com/office/drawing/2014/main" id="{68BB5712-C13A-67DC-E1EB-20C8F212D04F}"/>
              </a:ext>
            </a:extLst>
          </p:cNvPr>
          <p:cNvSpPr txBox="1"/>
          <p:nvPr/>
        </p:nvSpPr>
        <p:spPr>
          <a:xfrm rot="5400000">
            <a:off x="333737" y="327001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25</a:t>
            </a:r>
            <a:endParaRPr sz="650">
              <a:latin typeface="Trebuchet MS"/>
              <a:cs typeface="Trebuchet MS"/>
            </a:endParaRPr>
          </a:p>
        </p:txBody>
      </p:sp>
      <p:sp>
        <p:nvSpPr>
          <p:cNvPr id="1968" name="object 976">
            <a:extLst>
              <a:ext uri="{FF2B5EF4-FFF2-40B4-BE49-F238E27FC236}">
                <a16:creationId xmlns:a16="http://schemas.microsoft.com/office/drawing/2014/main" id="{95B408AC-DC70-99C0-DC11-C280132E0355}"/>
              </a:ext>
            </a:extLst>
          </p:cNvPr>
          <p:cNvSpPr txBox="1"/>
          <p:nvPr/>
        </p:nvSpPr>
        <p:spPr>
          <a:xfrm rot="5400000">
            <a:off x="333737" y="301206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26</a:t>
            </a:r>
            <a:endParaRPr sz="650">
              <a:latin typeface="Trebuchet MS"/>
              <a:cs typeface="Trebuchet MS"/>
            </a:endParaRPr>
          </a:p>
        </p:txBody>
      </p:sp>
      <p:sp>
        <p:nvSpPr>
          <p:cNvPr id="1969" name="object 977">
            <a:extLst>
              <a:ext uri="{FF2B5EF4-FFF2-40B4-BE49-F238E27FC236}">
                <a16:creationId xmlns:a16="http://schemas.microsoft.com/office/drawing/2014/main" id="{D782C98E-DE99-528B-CC69-C6C840E28A60}"/>
              </a:ext>
            </a:extLst>
          </p:cNvPr>
          <p:cNvSpPr txBox="1"/>
          <p:nvPr/>
        </p:nvSpPr>
        <p:spPr>
          <a:xfrm rot="5400000">
            <a:off x="333737" y="2754031"/>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27</a:t>
            </a:r>
            <a:endParaRPr sz="650">
              <a:latin typeface="Trebuchet MS"/>
              <a:cs typeface="Trebuchet MS"/>
            </a:endParaRPr>
          </a:p>
        </p:txBody>
      </p:sp>
      <p:sp>
        <p:nvSpPr>
          <p:cNvPr id="1970" name="object 978">
            <a:extLst>
              <a:ext uri="{FF2B5EF4-FFF2-40B4-BE49-F238E27FC236}">
                <a16:creationId xmlns:a16="http://schemas.microsoft.com/office/drawing/2014/main" id="{88400E6C-7350-F28E-D97B-F229C6325AC5}"/>
              </a:ext>
            </a:extLst>
          </p:cNvPr>
          <p:cNvSpPr txBox="1"/>
          <p:nvPr/>
        </p:nvSpPr>
        <p:spPr>
          <a:xfrm rot="5400000">
            <a:off x="333737" y="249599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28</a:t>
            </a:r>
            <a:endParaRPr sz="650">
              <a:latin typeface="Trebuchet MS"/>
              <a:cs typeface="Trebuchet MS"/>
            </a:endParaRPr>
          </a:p>
        </p:txBody>
      </p:sp>
      <p:sp>
        <p:nvSpPr>
          <p:cNvPr id="1971" name="object 979">
            <a:extLst>
              <a:ext uri="{FF2B5EF4-FFF2-40B4-BE49-F238E27FC236}">
                <a16:creationId xmlns:a16="http://schemas.microsoft.com/office/drawing/2014/main" id="{DA910E1C-08B8-3085-673D-520073DC8773}"/>
              </a:ext>
            </a:extLst>
          </p:cNvPr>
          <p:cNvSpPr txBox="1"/>
          <p:nvPr/>
        </p:nvSpPr>
        <p:spPr>
          <a:xfrm rot="5400000">
            <a:off x="333737" y="2237960"/>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29</a:t>
            </a:r>
            <a:endParaRPr sz="650">
              <a:latin typeface="Trebuchet MS"/>
              <a:cs typeface="Trebuchet MS"/>
            </a:endParaRPr>
          </a:p>
        </p:txBody>
      </p:sp>
      <p:sp>
        <p:nvSpPr>
          <p:cNvPr id="1972" name="object 980">
            <a:extLst>
              <a:ext uri="{FF2B5EF4-FFF2-40B4-BE49-F238E27FC236}">
                <a16:creationId xmlns:a16="http://schemas.microsoft.com/office/drawing/2014/main" id="{14097565-7656-80D2-53F5-67BE8412FCF1}"/>
              </a:ext>
            </a:extLst>
          </p:cNvPr>
          <p:cNvSpPr txBox="1"/>
          <p:nvPr/>
        </p:nvSpPr>
        <p:spPr>
          <a:xfrm rot="5400000">
            <a:off x="333737" y="1980011"/>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30</a:t>
            </a:r>
            <a:endParaRPr sz="650">
              <a:latin typeface="Trebuchet MS"/>
              <a:cs typeface="Trebuchet MS"/>
            </a:endParaRPr>
          </a:p>
        </p:txBody>
      </p:sp>
      <p:sp>
        <p:nvSpPr>
          <p:cNvPr id="1973" name="object 981">
            <a:extLst>
              <a:ext uri="{FF2B5EF4-FFF2-40B4-BE49-F238E27FC236}">
                <a16:creationId xmlns:a16="http://schemas.microsoft.com/office/drawing/2014/main" id="{C96F1109-CCA3-3D8D-D2F8-0670D32FE554}"/>
              </a:ext>
            </a:extLst>
          </p:cNvPr>
          <p:cNvSpPr txBox="1"/>
          <p:nvPr/>
        </p:nvSpPr>
        <p:spPr>
          <a:xfrm rot="5400000">
            <a:off x="333737" y="1722062"/>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31</a:t>
            </a:r>
            <a:endParaRPr sz="650">
              <a:latin typeface="Trebuchet MS"/>
              <a:cs typeface="Trebuchet MS"/>
            </a:endParaRPr>
          </a:p>
        </p:txBody>
      </p:sp>
      <p:sp>
        <p:nvSpPr>
          <p:cNvPr id="1974" name="object 982">
            <a:extLst>
              <a:ext uri="{FF2B5EF4-FFF2-40B4-BE49-F238E27FC236}">
                <a16:creationId xmlns:a16="http://schemas.microsoft.com/office/drawing/2014/main" id="{81BC9AA7-D488-2EC7-0A90-2133A554296D}"/>
              </a:ext>
            </a:extLst>
          </p:cNvPr>
          <p:cNvSpPr txBox="1"/>
          <p:nvPr/>
        </p:nvSpPr>
        <p:spPr>
          <a:xfrm rot="5400000">
            <a:off x="333737" y="1464112"/>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32</a:t>
            </a:r>
            <a:endParaRPr sz="650">
              <a:latin typeface="Trebuchet MS"/>
              <a:cs typeface="Trebuchet MS"/>
            </a:endParaRPr>
          </a:p>
        </p:txBody>
      </p:sp>
      <p:sp>
        <p:nvSpPr>
          <p:cNvPr id="1975" name="object 983">
            <a:extLst>
              <a:ext uri="{FF2B5EF4-FFF2-40B4-BE49-F238E27FC236}">
                <a16:creationId xmlns:a16="http://schemas.microsoft.com/office/drawing/2014/main" id="{C5F9C91A-87D2-BA12-5027-6D32E05A50FA}"/>
              </a:ext>
            </a:extLst>
          </p:cNvPr>
          <p:cNvSpPr txBox="1"/>
          <p:nvPr/>
        </p:nvSpPr>
        <p:spPr>
          <a:xfrm rot="5400000">
            <a:off x="467655" y="5884404"/>
            <a:ext cx="111760" cy="28829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Jan-</a:t>
            </a:r>
            <a:r>
              <a:rPr sz="650" spc="-25" dirty="0">
                <a:latin typeface="Trebuchet MS"/>
                <a:cs typeface="Trebuchet MS"/>
              </a:rPr>
              <a:t>22</a:t>
            </a:r>
            <a:endParaRPr sz="650">
              <a:latin typeface="Trebuchet MS"/>
              <a:cs typeface="Trebuchet MS"/>
            </a:endParaRPr>
          </a:p>
        </p:txBody>
      </p:sp>
      <p:sp>
        <p:nvSpPr>
          <p:cNvPr id="1976" name="object 984">
            <a:extLst>
              <a:ext uri="{FF2B5EF4-FFF2-40B4-BE49-F238E27FC236}">
                <a16:creationId xmlns:a16="http://schemas.microsoft.com/office/drawing/2014/main" id="{85970280-ED60-60B6-7431-CAB10F4BC190}"/>
              </a:ext>
            </a:extLst>
          </p:cNvPr>
          <p:cNvSpPr txBox="1"/>
          <p:nvPr/>
        </p:nvSpPr>
        <p:spPr>
          <a:xfrm rot="5400000">
            <a:off x="1004788"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Feb-</a:t>
            </a:r>
            <a:r>
              <a:rPr sz="650" spc="-25" dirty="0">
                <a:latin typeface="Trebuchet MS"/>
                <a:cs typeface="Trebuchet MS"/>
              </a:rPr>
              <a:t>22</a:t>
            </a:r>
            <a:endParaRPr sz="650">
              <a:latin typeface="Trebuchet MS"/>
              <a:cs typeface="Trebuchet MS"/>
            </a:endParaRPr>
          </a:p>
        </p:txBody>
      </p:sp>
      <p:sp>
        <p:nvSpPr>
          <p:cNvPr id="1977" name="object 985">
            <a:extLst>
              <a:ext uri="{FF2B5EF4-FFF2-40B4-BE49-F238E27FC236}">
                <a16:creationId xmlns:a16="http://schemas.microsoft.com/office/drawing/2014/main" id="{DF005BB4-D05D-493F-9769-DACF8F889D7C}"/>
              </a:ext>
            </a:extLst>
          </p:cNvPr>
          <p:cNvSpPr txBox="1"/>
          <p:nvPr/>
        </p:nvSpPr>
        <p:spPr>
          <a:xfrm rot="5400000">
            <a:off x="1490256" y="5882499"/>
            <a:ext cx="111760" cy="29210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Mar-</a:t>
            </a:r>
            <a:r>
              <a:rPr sz="650" spc="-25" dirty="0">
                <a:latin typeface="Trebuchet MS"/>
                <a:cs typeface="Trebuchet MS"/>
              </a:rPr>
              <a:t>22</a:t>
            </a:r>
            <a:endParaRPr sz="650">
              <a:latin typeface="Trebuchet MS"/>
              <a:cs typeface="Trebuchet MS"/>
            </a:endParaRPr>
          </a:p>
        </p:txBody>
      </p:sp>
      <p:sp>
        <p:nvSpPr>
          <p:cNvPr id="1978" name="object 986">
            <a:extLst>
              <a:ext uri="{FF2B5EF4-FFF2-40B4-BE49-F238E27FC236}">
                <a16:creationId xmlns:a16="http://schemas.microsoft.com/office/drawing/2014/main" id="{DC34BA88-BFF7-6299-81B7-F4A2CD9A2550}"/>
              </a:ext>
            </a:extLst>
          </p:cNvPr>
          <p:cNvSpPr txBox="1"/>
          <p:nvPr/>
        </p:nvSpPr>
        <p:spPr>
          <a:xfrm rot="5400000">
            <a:off x="2027203" y="5887262"/>
            <a:ext cx="111760" cy="28257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Apr-</a:t>
            </a:r>
            <a:r>
              <a:rPr sz="650" spc="-25" dirty="0">
                <a:latin typeface="Trebuchet MS"/>
                <a:cs typeface="Trebuchet MS"/>
              </a:rPr>
              <a:t>22</a:t>
            </a:r>
            <a:endParaRPr sz="650">
              <a:latin typeface="Trebuchet MS"/>
              <a:cs typeface="Trebuchet MS"/>
            </a:endParaRPr>
          </a:p>
        </p:txBody>
      </p:sp>
      <p:sp>
        <p:nvSpPr>
          <p:cNvPr id="1979" name="object 987">
            <a:extLst>
              <a:ext uri="{FF2B5EF4-FFF2-40B4-BE49-F238E27FC236}">
                <a16:creationId xmlns:a16="http://schemas.microsoft.com/office/drawing/2014/main" id="{AF19FDA8-A5C0-43F2-22E1-906C85BD9834}"/>
              </a:ext>
            </a:extLst>
          </p:cNvPr>
          <p:cNvSpPr txBox="1"/>
          <p:nvPr/>
        </p:nvSpPr>
        <p:spPr>
          <a:xfrm rot="5400000">
            <a:off x="2547716" y="5876467"/>
            <a:ext cx="111760" cy="30416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May-</a:t>
            </a:r>
            <a:r>
              <a:rPr sz="650" spc="-25" dirty="0">
                <a:latin typeface="Trebuchet MS"/>
                <a:cs typeface="Trebuchet MS"/>
              </a:rPr>
              <a:t>22</a:t>
            </a:r>
            <a:endParaRPr sz="650">
              <a:latin typeface="Trebuchet MS"/>
              <a:cs typeface="Trebuchet MS"/>
            </a:endParaRPr>
          </a:p>
        </p:txBody>
      </p:sp>
      <p:sp>
        <p:nvSpPr>
          <p:cNvPr id="1980" name="object 988">
            <a:extLst>
              <a:ext uri="{FF2B5EF4-FFF2-40B4-BE49-F238E27FC236}">
                <a16:creationId xmlns:a16="http://schemas.microsoft.com/office/drawing/2014/main" id="{1E4D5260-8384-E134-900B-B6FCA94E8250}"/>
              </a:ext>
            </a:extLst>
          </p:cNvPr>
          <p:cNvSpPr txBox="1"/>
          <p:nvPr/>
        </p:nvSpPr>
        <p:spPr>
          <a:xfrm rot="5400000">
            <a:off x="3084734"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Jun-</a:t>
            </a:r>
            <a:r>
              <a:rPr sz="650" spc="-25" dirty="0">
                <a:latin typeface="Trebuchet MS"/>
                <a:cs typeface="Trebuchet MS"/>
              </a:rPr>
              <a:t>22</a:t>
            </a:r>
            <a:endParaRPr sz="650">
              <a:latin typeface="Trebuchet MS"/>
              <a:cs typeface="Trebuchet MS"/>
            </a:endParaRPr>
          </a:p>
        </p:txBody>
      </p:sp>
      <p:sp>
        <p:nvSpPr>
          <p:cNvPr id="1981" name="object 989">
            <a:extLst>
              <a:ext uri="{FF2B5EF4-FFF2-40B4-BE49-F238E27FC236}">
                <a16:creationId xmlns:a16="http://schemas.microsoft.com/office/drawing/2014/main" id="{558D7807-68EC-527A-B68C-9CCFF187BD5B}"/>
              </a:ext>
            </a:extLst>
          </p:cNvPr>
          <p:cNvSpPr txBox="1"/>
          <p:nvPr/>
        </p:nvSpPr>
        <p:spPr>
          <a:xfrm rot="5400000">
            <a:off x="3604498" y="5897422"/>
            <a:ext cx="111760" cy="26225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Jul-</a:t>
            </a:r>
            <a:r>
              <a:rPr sz="650" spc="-25" dirty="0">
                <a:latin typeface="Trebuchet MS"/>
                <a:cs typeface="Trebuchet MS"/>
              </a:rPr>
              <a:t>22</a:t>
            </a:r>
            <a:endParaRPr sz="650">
              <a:latin typeface="Trebuchet MS"/>
              <a:cs typeface="Trebuchet MS"/>
            </a:endParaRPr>
          </a:p>
        </p:txBody>
      </p:sp>
      <p:sp>
        <p:nvSpPr>
          <p:cNvPr id="1982" name="object 990">
            <a:extLst>
              <a:ext uri="{FF2B5EF4-FFF2-40B4-BE49-F238E27FC236}">
                <a16:creationId xmlns:a16="http://schemas.microsoft.com/office/drawing/2014/main" id="{B275E8F2-A2F8-E8E6-10F6-F24EDCA00DA9}"/>
              </a:ext>
            </a:extLst>
          </p:cNvPr>
          <p:cNvSpPr txBox="1"/>
          <p:nvPr/>
        </p:nvSpPr>
        <p:spPr>
          <a:xfrm rot="5400000">
            <a:off x="4141626" y="5879642"/>
            <a:ext cx="111760" cy="2978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Aug-</a:t>
            </a:r>
            <a:r>
              <a:rPr sz="650" spc="-25" dirty="0">
                <a:latin typeface="Trebuchet MS"/>
                <a:cs typeface="Trebuchet MS"/>
              </a:rPr>
              <a:t>22</a:t>
            </a:r>
            <a:endParaRPr sz="650">
              <a:latin typeface="Trebuchet MS"/>
              <a:cs typeface="Trebuchet MS"/>
            </a:endParaRPr>
          </a:p>
        </p:txBody>
      </p:sp>
      <p:sp>
        <p:nvSpPr>
          <p:cNvPr id="1983" name="object 991">
            <a:extLst>
              <a:ext uri="{FF2B5EF4-FFF2-40B4-BE49-F238E27FC236}">
                <a16:creationId xmlns:a16="http://schemas.microsoft.com/office/drawing/2014/main" id="{92734898-6FDF-82AA-971D-3993D8065B0C}"/>
              </a:ext>
            </a:extLst>
          </p:cNvPr>
          <p:cNvSpPr txBox="1"/>
          <p:nvPr/>
        </p:nvSpPr>
        <p:spPr>
          <a:xfrm rot="5400000">
            <a:off x="4679468" y="5880277"/>
            <a:ext cx="111760" cy="29654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Sep-</a:t>
            </a:r>
            <a:r>
              <a:rPr sz="650" spc="-25" dirty="0">
                <a:latin typeface="Trebuchet MS"/>
                <a:cs typeface="Trebuchet MS"/>
              </a:rPr>
              <a:t>22</a:t>
            </a:r>
            <a:endParaRPr sz="650">
              <a:latin typeface="Trebuchet MS"/>
              <a:cs typeface="Trebuchet MS"/>
            </a:endParaRPr>
          </a:p>
        </p:txBody>
      </p:sp>
      <p:sp>
        <p:nvSpPr>
          <p:cNvPr id="1984" name="object 992">
            <a:extLst>
              <a:ext uri="{FF2B5EF4-FFF2-40B4-BE49-F238E27FC236}">
                <a16:creationId xmlns:a16="http://schemas.microsoft.com/office/drawing/2014/main" id="{7DA533BA-64DE-68F7-9911-F15EA6041F95}"/>
              </a:ext>
            </a:extLst>
          </p:cNvPr>
          <p:cNvSpPr txBox="1"/>
          <p:nvPr/>
        </p:nvSpPr>
        <p:spPr>
          <a:xfrm rot="5400000">
            <a:off x="5199190" y="5885992"/>
            <a:ext cx="111760" cy="2851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Oct-</a:t>
            </a:r>
            <a:r>
              <a:rPr sz="650" spc="-25" dirty="0">
                <a:latin typeface="Trebuchet MS"/>
                <a:cs typeface="Trebuchet MS"/>
              </a:rPr>
              <a:t>22</a:t>
            </a:r>
            <a:endParaRPr sz="650">
              <a:latin typeface="Trebuchet MS"/>
              <a:cs typeface="Trebuchet MS"/>
            </a:endParaRPr>
          </a:p>
        </p:txBody>
      </p:sp>
      <p:sp>
        <p:nvSpPr>
          <p:cNvPr id="1985" name="object 993">
            <a:extLst>
              <a:ext uri="{FF2B5EF4-FFF2-40B4-BE49-F238E27FC236}">
                <a16:creationId xmlns:a16="http://schemas.microsoft.com/office/drawing/2014/main" id="{173FBB7C-23EA-3846-31F9-AFE8A026BDAA}"/>
              </a:ext>
            </a:extLst>
          </p:cNvPr>
          <p:cNvSpPr txBox="1"/>
          <p:nvPr/>
        </p:nvSpPr>
        <p:spPr>
          <a:xfrm rot="5400000">
            <a:off x="5736586" y="5879642"/>
            <a:ext cx="111760" cy="2978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Nov-</a:t>
            </a:r>
            <a:r>
              <a:rPr sz="650" spc="-25" dirty="0">
                <a:latin typeface="Trebuchet MS"/>
                <a:cs typeface="Trebuchet MS"/>
              </a:rPr>
              <a:t>22</a:t>
            </a:r>
            <a:endParaRPr sz="650">
              <a:latin typeface="Trebuchet MS"/>
              <a:cs typeface="Trebuchet MS"/>
            </a:endParaRPr>
          </a:p>
        </p:txBody>
      </p:sp>
      <p:sp>
        <p:nvSpPr>
          <p:cNvPr id="1986" name="object 994">
            <a:extLst>
              <a:ext uri="{FF2B5EF4-FFF2-40B4-BE49-F238E27FC236}">
                <a16:creationId xmlns:a16="http://schemas.microsoft.com/office/drawing/2014/main" id="{818C80B1-4663-8E9E-4927-2C3874102545}"/>
              </a:ext>
            </a:extLst>
          </p:cNvPr>
          <p:cNvSpPr txBox="1"/>
          <p:nvPr/>
        </p:nvSpPr>
        <p:spPr>
          <a:xfrm rot="5400000">
            <a:off x="6256334" y="5879324"/>
            <a:ext cx="111760" cy="29845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Dec-</a:t>
            </a:r>
            <a:r>
              <a:rPr sz="650" spc="-25" dirty="0">
                <a:latin typeface="Trebuchet MS"/>
                <a:cs typeface="Trebuchet MS"/>
              </a:rPr>
              <a:t>22</a:t>
            </a:r>
            <a:endParaRPr sz="650">
              <a:latin typeface="Trebuchet MS"/>
              <a:cs typeface="Trebuchet MS"/>
            </a:endParaRPr>
          </a:p>
        </p:txBody>
      </p:sp>
      <p:sp>
        <p:nvSpPr>
          <p:cNvPr id="1987" name="object 995">
            <a:extLst>
              <a:ext uri="{FF2B5EF4-FFF2-40B4-BE49-F238E27FC236}">
                <a16:creationId xmlns:a16="http://schemas.microsoft.com/office/drawing/2014/main" id="{16C1A8A3-F04E-E075-20FE-B894A53EC6B7}"/>
              </a:ext>
            </a:extLst>
          </p:cNvPr>
          <p:cNvSpPr txBox="1"/>
          <p:nvPr/>
        </p:nvSpPr>
        <p:spPr>
          <a:xfrm rot="5400000">
            <a:off x="6793678" y="5884404"/>
            <a:ext cx="111760" cy="28829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Jan-</a:t>
            </a:r>
            <a:r>
              <a:rPr sz="650" spc="-25" dirty="0">
                <a:latin typeface="Trebuchet MS"/>
                <a:cs typeface="Trebuchet MS"/>
              </a:rPr>
              <a:t>23</a:t>
            </a:r>
            <a:endParaRPr sz="650">
              <a:latin typeface="Trebuchet MS"/>
              <a:cs typeface="Trebuchet MS"/>
            </a:endParaRPr>
          </a:p>
        </p:txBody>
      </p:sp>
      <p:sp>
        <p:nvSpPr>
          <p:cNvPr id="1988" name="object 996">
            <a:extLst>
              <a:ext uri="{FF2B5EF4-FFF2-40B4-BE49-F238E27FC236}">
                <a16:creationId xmlns:a16="http://schemas.microsoft.com/office/drawing/2014/main" id="{ABD3AFC3-C57F-EEE8-762B-BD2CED891854}"/>
              </a:ext>
            </a:extLst>
          </p:cNvPr>
          <p:cNvSpPr txBox="1"/>
          <p:nvPr/>
        </p:nvSpPr>
        <p:spPr>
          <a:xfrm rot="5400000">
            <a:off x="7330891"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Feb-</a:t>
            </a:r>
            <a:r>
              <a:rPr sz="650" spc="-25" dirty="0">
                <a:latin typeface="Trebuchet MS"/>
                <a:cs typeface="Trebuchet MS"/>
              </a:rPr>
              <a:t>23</a:t>
            </a:r>
            <a:endParaRPr sz="650">
              <a:latin typeface="Trebuchet MS"/>
              <a:cs typeface="Trebuchet MS"/>
            </a:endParaRPr>
          </a:p>
        </p:txBody>
      </p:sp>
      <p:sp>
        <p:nvSpPr>
          <p:cNvPr id="1989" name="object 997">
            <a:extLst>
              <a:ext uri="{FF2B5EF4-FFF2-40B4-BE49-F238E27FC236}">
                <a16:creationId xmlns:a16="http://schemas.microsoft.com/office/drawing/2014/main" id="{86BA5BA2-1EEB-D3C2-332A-40D5CB85008E}"/>
              </a:ext>
            </a:extLst>
          </p:cNvPr>
          <p:cNvSpPr txBox="1"/>
          <p:nvPr/>
        </p:nvSpPr>
        <p:spPr>
          <a:xfrm rot="5400000">
            <a:off x="7816358" y="5882499"/>
            <a:ext cx="111760" cy="29210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Mar-</a:t>
            </a:r>
            <a:r>
              <a:rPr sz="650" spc="-25" dirty="0">
                <a:latin typeface="Trebuchet MS"/>
                <a:cs typeface="Trebuchet MS"/>
              </a:rPr>
              <a:t>23</a:t>
            </a:r>
            <a:endParaRPr sz="650" dirty="0">
              <a:latin typeface="Trebuchet MS"/>
              <a:cs typeface="Trebuchet MS"/>
            </a:endParaRPr>
          </a:p>
        </p:txBody>
      </p:sp>
      <p:sp>
        <p:nvSpPr>
          <p:cNvPr id="1991" name="object 7">
            <a:extLst>
              <a:ext uri="{FF2B5EF4-FFF2-40B4-BE49-F238E27FC236}">
                <a16:creationId xmlns:a16="http://schemas.microsoft.com/office/drawing/2014/main" id="{D8BFE5E1-040B-97E1-D7F5-E3AD784456E5}"/>
              </a:ext>
            </a:extLst>
          </p:cNvPr>
          <p:cNvSpPr txBox="1"/>
          <p:nvPr/>
        </p:nvSpPr>
        <p:spPr>
          <a:xfrm rot="5400000">
            <a:off x="4383615" y="-3549590"/>
            <a:ext cx="166712" cy="8933939"/>
          </a:xfrm>
          <a:prstGeom prst="rect">
            <a:avLst/>
          </a:prstGeom>
        </p:spPr>
        <p:txBody>
          <a:bodyPr vert="vert270" wrap="square" lIns="0" tIns="0" rIns="0" bIns="0" rtlCol="0">
            <a:spAutoFit/>
          </a:bodyPr>
          <a:lstStyle/>
          <a:p>
            <a:pPr marL="12700" algn="ctr">
              <a:lnSpc>
                <a:spcPts val="1290"/>
              </a:lnSpc>
            </a:pPr>
            <a:r>
              <a:rPr sz="1600" spc="-25" dirty="0">
                <a:solidFill>
                  <a:srgbClr val="3A3942"/>
                </a:solidFill>
                <a:latin typeface="BIZ UDPゴシック" panose="020B0400000000000000" pitchFamily="50" charset="-128"/>
                <a:ea typeface="BIZ UDPゴシック" panose="020B0400000000000000" pitchFamily="50" charset="-128"/>
                <a:cs typeface="Arial"/>
              </a:rPr>
              <a:t>Silver</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dirty="0">
                <a:solidFill>
                  <a:srgbClr val="3A3942"/>
                </a:solidFill>
                <a:latin typeface="BIZ UDPゴシック" panose="020B0400000000000000" pitchFamily="50" charset="-128"/>
                <a:ea typeface="BIZ UDPゴシック" panose="020B0400000000000000" pitchFamily="50" charset="-128"/>
                <a:cs typeface="Arial"/>
              </a:rPr>
              <a:t>vs</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Gold</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10" dirty="0">
                <a:solidFill>
                  <a:srgbClr val="3A3942"/>
                </a:solidFill>
                <a:latin typeface="BIZ UDPゴシック" panose="020B0400000000000000" pitchFamily="50" charset="-128"/>
                <a:ea typeface="BIZ UDPゴシック" panose="020B0400000000000000" pitchFamily="50" charset="-128"/>
                <a:cs typeface="Arial"/>
              </a:rPr>
              <a:t>Price</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5" dirty="0">
                <a:solidFill>
                  <a:srgbClr val="3A3942"/>
                </a:solidFill>
                <a:latin typeface="BIZ UDPゴシック" panose="020B0400000000000000" pitchFamily="50" charset="-128"/>
                <a:ea typeface="BIZ UDPゴシック" panose="020B0400000000000000" pitchFamily="50" charset="-128"/>
                <a:cs typeface="Arial"/>
              </a:rPr>
              <a:t>(London,</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40" dirty="0">
                <a:solidFill>
                  <a:srgbClr val="3A3942"/>
                </a:solidFill>
                <a:latin typeface="BIZ UDPゴシック" panose="020B0400000000000000" pitchFamily="50" charset="-128"/>
                <a:ea typeface="BIZ UDPゴシック" panose="020B0400000000000000" pitchFamily="50" charset="-128"/>
                <a:cs typeface="Arial"/>
              </a:rPr>
              <a:t>$/oz)</a:t>
            </a:r>
            <a:r>
              <a:rPr sz="1600" spc="-30" dirty="0">
                <a:solidFill>
                  <a:srgbClr val="3A3942"/>
                </a:solidFill>
                <a:latin typeface="BIZ UDPゴシック" panose="020B0400000000000000" pitchFamily="50" charset="-128"/>
                <a:ea typeface="BIZ UDPゴシック" panose="020B0400000000000000" pitchFamily="50" charset="-128"/>
                <a:cs typeface="Arial"/>
              </a:rPr>
              <a:t> </a:t>
            </a:r>
            <a:r>
              <a:rPr sz="1600" spc="-10" dirty="0">
                <a:solidFill>
                  <a:srgbClr val="3A3942"/>
                </a:solidFill>
                <a:latin typeface="BIZ UDPゴシック" panose="020B0400000000000000" pitchFamily="50" charset="-128"/>
                <a:ea typeface="BIZ UDPゴシック" panose="020B0400000000000000" pitchFamily="50" charset="-128"/>
                <a:cs typeface="Arial"/>
              </a:rPr>
              <a:t>and</a:t>
            </a:r>
            <a:r>
              <a:rPr sz="1600" spc="-35" dirty="0">
                <a:solidFill>
                  <a:srgbClr val="3A3942"/>
                </a:solidFill>
                <a:latin typeface="BIZ UDPゴシック" panose="020B0400000000000000" pitchFamily="50" charset="-128"/>
                <a:ea typeface="BIZ UDPゴシック" panose="020B0400000000000000" pitchFamily="50" charset="-128"/>
                <a:cs typeface="Arial"/>
              </a:rPr>
              <a:t> Key </a:t>
            </a:r>
            <a:r>
              <a:rPr sz="1600" spc="-20" dirty="0">
                <a:solidFill>
                  <a:srgbClr val="3A3942"/>
                </a:solidFill>
                <a:latin typeface="BIZ UDPゴシック" panose="020B0400000000000000" pitchFamily="50" charset="-128"/>
                <a:ea typeface="BIZ UDPゴシック" panose="020B0400000000000000" pitchFamily="50" charset="-128"/>
                <a:cs typeface="Arial"/>
              </a:rPr>
              <a:t>Events</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in</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dirty="0">
                <a:solidFill>
                  <a:srgbClr val="3A3942"/>
                </a:solidFill>
                <a:latin typeface="BIZ UDPゴシック" panose="020B0400000000000000" pitchFamily="50" charset="-128"/>
                <a:ea typeface="BIZ UDPゴシック" panose="020B0400000000000000" pitchFamily="50" charset="-128"/>
                <a:cs typeface="Arial"/>
              </a:rPr>
              <a:t>2022-</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2023</a:t>
            </a:r>
            <a:endParaRPr sz="1600" dirty="0">
              <a:latin typeface="BIZ UDPゴシック" panose="020B0400000000000000" pitchFamily="50" charset="-128"/>
              <a:ea typeface="BIZ UDPゴシック" panose="020B0400000000000000" pitchFamily="50" charset="-128"/>
              <a:cs typeface="Arial"/>
            </a:endParaRPr>
          </a:p>
        </p:txBody>
      </p:sp>
      <p:sp>
        <p:nvSpPr>
          <p:cNvPr id="1992" name="object 8">
            <a:extLst>
              <a:ext uri="{FF2B5EF4-FFF2-40B4-BE49-F238E27FC236}">
                <a16:creationId xmlns:a16="http://schemas.microsoft.com/office/drawing/2014/main" id="{FDAF5F46-3E0D-2684-3643-E9F551660CF2}"/>
              </a:ext>
            </a:extLst>
          </p:cNvPr>
          <p:cNvSpPr txBox="1"/>
          <p:nvPr/>
        </p:nvSpPr>
        <p:spPr>
          <a:xfrm rot="5400000">
            <a:off x="991754" y="5628848"/>
            <a:ext cx="304800" cy="2038985"/>
          </a:xfrm>
          <a:prstGeom prst="rect">
            <a:avLst/>
          </a:prstGeom>
        </p:spPr>
        <p:txBody>
          <a:bodyPr vert="vert270" wrap="square" lIns="0" tIns="0" rIns="0" bIns="0" rtlCol="0">
            <a:spAutoFit/>
          </a:bodyPr>
          <a:lstStyle/>
          <a:p>
            <a:pPr marL="12700">
              <a:lnSpc>
                <a:spcPts val="830"/>
              </a:lnSpc>
            </a:pPr>
            <a:r>
              <a:rPr sz="800" spc="-25" dirty="0">
                <a:solidFill>
                  <a:srgbClr val="3A3942"/>
                </a:solidFill>
                <a:latin typeface="Arial"/>
                <a:cs typeface="Arial"/>
              </a:rPr>
              <a:t>NB:</a:t>
            </a:r>
            <a:r>
              <a:rPr sz="800" spc="75" dirty="0">
                <a:solidFill>
                  <a:srgbClr val="3A3942"/>
                </a:solidFill>
                <a:latin typeface="Arial"/>
                <a:cs typeface="Arial"/>
              </a:rPr>
              <a:t> </a:t>
            </a:r>
            <a:r>
              <a:rPr sz="800" dirty="0">
                <a:solidFill>
                  <a:srgbClr val="3A3942"/>
                </a:solidFill>
                <a:latin typeface="Arial"/>
                <a:cs typeface="Arial"/>
              </a:rPr>
              <a:t>Black</a:t>
            </a:r>
            <a:r>
              <a:rPr sz="800" spc="80" dirty="0">
                <a:solidFill>
                  <a:srgbClr val="3A3942"/>
                </a:solidFill>
                <a:latin typeface="Arial"/>
                <a:cs typeface="Arial"/>
              </a:rPr>
              <a:t> </a:t>
            </a:r>
            <a:r>
              <a:rPr sz="800" dirty="0">
                <a:solidFill>
                  <a:srgbClr val="3A3942"/>
                </a:solidFill>
                <a:latin typeface="Arial"/>
                <a:cs typeface="Arial"/>
              </a:rPr>
              <a:t>line</a:t>
            </a:r>
            <a:r>
              <a:rPr sz="800" spc="80" dirty="0">
                <a:solidFill>
                  <a:srgbClr val="3A3942"/>
                </a:solidFill>
                <a:latin typeface="Arial"/>
                <a:cs typeface="Arial"/>
              </a:rPr>
              <a:t> </a:t>
            </a:r>
            <a:r>
              <a:rPr sz="800" dirty="0">
                <a:solidFill>
                  <a:srgbClr val="3A3942"/>
                </a:solidFill>
                <a:latin typeface="Arial"/>
                <a:cs typeface="Arial"/>
              </a:rPr>
              <a:t>indicates</a:t>
            </a:r>
            <a:r>
              <a:rPr sz="800" spc="80" dirty="0">
                <a:solidFill>
                  <a:srgbClr val="3A3942"/>
                </a:solidFill>
                <a:latin typeface="Arial"/>
                <a:cs typeface="Arial"/>
              </a:rPr>
              <a:t> </a:t>
            </a:r>
            <a:r>
              <a:rPr sz="800" dirty="0">
                <a:solidFill>
                  <a:srgbClr val="3A3942"/>
                </a:solidFill>
                <a:latin typeface="Arial"/>
                <a:cs typeface="Arial"/>
              </a:rPr>
              <a:t>daily</a:t>
            </a:r>
            <a:r>
              <a:rPr sz="800" spc="80" dirty="0">
                <a:solidFill>
                  <a:srgbClr val="3A3942"/>
                </a:solidFill>
                <a:latin typeface="Arial"/>
                <a:cs typeface="Arial"/>
              </a:rPr>
              <a:t> </a:t>
            </a:r>
            <a:r>
              <a:rPr sz="800" dirty="0">
                <a:solidFill>
                  <a:srgbClr val="3A3942"/>
                </a:solidFill>
                <a:latin typeface="Arial"/>
                <a:cs typeface="Arial"/>
              </a:rPr>
              <a:t>trading</a:t>
            </a:r>
            <a:r>
              <a:rPr sz="800" spc="80" dirty="0">
                <a:solidFill>
                  <a:srgbClr val="3A3942"/>
                </a:solidFill>
                <a:latin typeface="Arial"/>
                <a:cs typeface="Arial"/>
              </a:rPr>
              <a:t> </a:t>
            </a:r>
            <a:r>
              <a:rPr sz="800" spc="-10" dirty="0">
                <a:solidFill>
                  <a:srgbClr val="3A3942"/>
                </a:solidFill>
                <a:latin typeface="Arial"/>
                <a:cs typeface="Arial"/>
              </a:rPr>
              <a:t>range</a:t>
            </a:r>
            <a:endParaRPr sz="800" dirty="0">
              <a:latin typeface="Arial"/>
              <a:cs typeface="Arial"/>
            </a:endParaRPr>
          </a:p>
          <a:p>
            <a:pPr marL="12700">
              <a:lnSpc>
                <a:spcPct val="100000"/>
              </a:lnSpc>
              <a:spcBef>
                <a:spcPts val="440"/>
              </a:spcBef>
            </a:pPr>
            <a:r>
              <a:rPr sz="800" dirty="0">
                <a:solidFill>
                  <a:srgbClr val="3A3942"/>
                </a:solidFill>
                <a:latin typeface="Arial"/>
                <a:cs typeface="Arial"/>
              </a:rPr>
              <a:t>Source:</a:t>
            </a:r>
            <a:r>
              <a:rPr sz="800" spc="70" dirty="0">
                <a:solidFill>
                  <a:srgbClr val="3A3942"/>
                </a:solidFill>
                <a:latin typeface="Arial"/>
                <a:cs typeface="Arial"/>
              </a:rPr>
              <a:t> </a:t>
            </a:r>
            <a:r>
              <a:rPr sz="800" dirty="0">
                <a:solidFill>
                  <a:srgbClr val="3A3942"/>
                </a:solidFill>
                <a:latin typeface="Arial"/>
                <a:cs typeface="Arial"/>
              </a:rPr>
              <a:t>Metals</a:t>
            </a:r>
            <a:r>
              <a:rPr sz="800" spc="70" dirty="0">
                <a:solidFill>
                  <a:srgbClr val="3A3942"/>
                </a:solidFill>
                <a:latin typeface="Arial"/>
                <a:cs typeface="Arial"/>
              </a:rPr>
              <a:t> </a:t>
            </a:r>
            <a:r>
              <a:rPr sz="800" dirty="0">
                <a:solidFill>
                  <a:srgbClr val="3A3942"/>
                </a:solidFill>
                <a:latin typeface="Arial"/>
                <a:cs typeface="Arial"/>
              </a:rPr>
              <a:t>Focus,</a:t>
            </a:r>
            <a:r>
              <a:rPr sz="800" spc="70" dirty="0">
                <a:solidFill>
                  <a:srgbClr val="3A3942"/>
                </a:solidFill>
                <a:latin typeface="Arial"/>
                <a:cs typeface="Arial"/>
              </a:rPr>
              <a:t> </a:t>
            </a:r>
            <a:r>
              <a:rPr sz="800" spc="-10" dirty="0">
                <a:solidFill>
                  <a:srgbClr val="3A3942"/>
                </a:solidFill>
                <a:latin typeface="Arial"/>
                <a:cs typeface="Arial"/>
              </a:rPr>
              <a:t>Bloomberg</a:t>
            </a:r>
            <a:endParaRPr sz="800" dirty="0">
              <a:latin typeface="Arial"/>
              <a:cs typeface="Arial"/>
            </a:endParaRPr>
          </a:p>
        </p:txBody>
      </p:sp>
      <p:sp>
        <p:nvSpPr>
          <p:cNvPr id="2020" name="object 14">
            <a:extLst>
              <a:ext uri="{FF2B5EF4-FFF2-40B4-BE49-F238E27FC236}">
                <a16:creationId xmlns:a16="http://schemas.microsoft.com/office/drawing/2014/main" id="{4852BFC1-39BE-8DA5-4A9E-2904208876C2}"/>
              </a:ext>
            </a:extLst>
          </p:cNvPr>
          <p:cNvSpPr/>
          <p:nvPr/>
        </p:nvSpPr>
        <p:spPr>
          <a:xfrm>
            <a:off x="9089622" y="3500005"/>
            <a:ext cx="2540635" cy="0"/>
          </a:xfrm>
          <a:custGeom>
            <a:avLst/>
            <a:gdLst/>
            <a:ahLst/>
            <a:cxnLst/>
            <a:rect l="l" t="t" r="r" b="b"/>
            <a:pathLst>
              <a:path w="2540635">
                <a:moveTo>
                  <a:pt x="0" y="0"/>
                </a:moveTo>
                <a:lnTo>
                  <a:pt x="2540165" y="0"/>
                </a:lnTo>
              </a:path>
            </a:pathLst>
          </a:custGeom>
          <a:ln w="6350">
            <a:solidFill>
              <a:srgbClr val="696671"/>
            </a:solidFill>
          </a:ln>
        </p:spPr>
        <p:txBody>
          <a:bodyPr wrap="square" lIns="0" tIns="0" rIns="0" bIns="0" rtlCol="0"/>
          <a:lstStyle/>
          <a:p>
            <a:endParaRPr/>
          </a:p>
        </p:txBody>
      </p:sp>
      <p:sp>
        <p:nvSpPr>
          <p:cNvPr id="2021" name="object 15">
            <a:extLst>
              <a:ext uri="{FF2B5EF4-FFF2-40B4-BE49-F238E27FC236}">
                <a16:creationId xmlns:a16="http://schemas.microsoft.com/office/drawing/2014/main" id="{3F02E860-4593-D010-1C04-1271F18E2334}"/>
              </a:ext>
            </a:extLst>
          </p:cNvPr>
          <p:cNvSpPr txBox="1"/>
          <p:nvPr/>
        </p:nvSpPr>
        <p:spPr>
          <a:xfrm>
            <a:off x="9076922" y="3171686"/>
            <a:ext cx="894080" cy="304800"/>
          </a:xfrm>
          <a:prstGeom prst="rect">
            <a:avLst/>
          </a:prstGeom>
        </p:spPr>
        <p:txBody>
          <a:bodyPr vert="horz" wrap="square" lIns="0" tIns="12700" rIns="0" bIns="0" rtlCol="0">
            <a:spAutoFit/>
          </a:bodyPr>
          <a:lstStyle/>
          <a:p>
            <a:pPr marL="12700" marR="5080">
              <a:lnSpc>
                <a:spcPct val="131000"/>
              </a:lnSpc>
              <a:spcBef>
                <a:spcPts val="100"/>
              </a:spcBef>
            </a:pPr>
            <a:r>
              <a:rPr sz="700" dirty="0">
                <a:solidFill>
                  <a:srgbClr val="3A3942"/>
                </a:solidFill>
                <a:latin typeface="Arial"/>
                <a:cs typeface="Arial"/>
              </a:rPr>
              <a:t>*</a:t>
            </a:r>
            <a:r>
              <a:rPr sz="700" spc="80" dirty="0">
                <a:solidFill>
                  <a:srgbClr val="3A3942"/>
                </a:solidFill>
                <a:latin typeface="Arial"/>
                <a:cs typeface="Arial"/>
              </a:rPr>
              <a:t> </a:t>
            </a:r>
            <a:r>
              <a:rPr sz="700" dirty="0">
                <a:solidFill>
                  <a:srgbClr val="3A3942"/>
                </a:solidFill>
                <a:latin typeface="Arial"/>
                <a:cs typeface="Arial"/>
              </a:rPr>
              <a:t>Quarterly</a:t>
            </a:r>
            <a:r>
              <a:rPr sz="700" spc="85" dirty="0">
                <a:solidFill>
                  <a:srgbClr val="3A3942"/>
                </a:solidFill>
                <a:latin typeface="Arial"/>
                <a:cs typeface="Arial"/>
              </a:rPr>
              <a:t> </a:t>
            </a:r>
            <a:r>
              <a:rPr sz="700" spc="-10" dirty="0">
                <a:solidFill>
                  <a:srgbClr val="3A3942"/>
                </a:solidFill>
                <a:latin typeface="Arial"/>
                <a:cs typeface="Arial"/>
              </a:rPr>
              <a:t>averages</a:t>
            </a:r>
            <a:r>
              <a:rPr sz="700" spc="500" dirty="0">
                <a:solidFill>
                  <a:srgbClr val="3A3942"/>
                </a:solidFill>
                <a:latin typeface="Arial"/>
                <a:cs typeface="Arial"/>
              </a:rPr>
              <a:t> </a:t>
            </a:r>
            <a:r>
              <a:rPr sz="700" dirty="0">
                <a:solidFill>
                  <a:srgbClr val="3A3942"/>
                </a:solidFill>
                <a:latin typeface="Arial"/>
                <a:cs typeface="Arial"/>
              </a:rPr>
              <a:t>Source:</a:t>
            </a:r>
            <a:r>
              <a:rPr sz="700" spc="85" dirty="0">
                <a:solidFill>
                  <a:srgbClr val="3A3942"/>
                </a:solidFill>
                <a:latin typeface="Arial"/>
                <a:cs typeface="Arial"/>
              </a:rPr>
              <a:t> </a:t>
            </a:r>
            <a:r>
              <a:rPr sz="700" spc="-10" dirty="0">
                <a:solidFill>
                  <a:srgbClr val="3A3942"/>
                </a:solidFill>
                <a:latin typeface="Arial"/>
                <a:cs typeface="Arial"/>
              </a:rPr>
              <a:t>Bloomberg</a:t>
            </a:r>
            <a:endParaRPr sz="700">
              <a:latin typeface="Arial"/>
              <a:cs typeface="Arial"/>
            </a:endParaRPr>
          </a:p>
        </p:txBody>
      </p:sp>
      <p:grpSp>
        <p:nvGrpSpPr>
          <p:cNvPr id="2022" name="object 16">
            <a:extLst>
              <a:ext uri="{FF2B5EF4-FFF2-40B4-BE49-F238E27FC236}">
                <a16:creationId xmlns:a16="http://schemas.microsoft.com/office/drawing/2014/main" id="{17A275C9-6461-0D20-3421-FFC2384C1545}"/>
              </a:ext>
            </a:extLst>
          </p:cNvPr>
          <p:cNvGrpSpPr/>
          <p:nvPr/>
        </p:nvGrpSpPr>
        <p:grpSpPr>
          <a:xfrm>
            <a:off x="9355878" y="882935"/>
            <a:ext cx="1946275" cy="1602105"/>
            <a:chOff x="914255" y="6719303"/>
            <a:chExt cx="1946275" cy="1602105"/>
          </a:xfrm>
        </p:grpSpPr>
        <p:sp>
          <p:nvSpPr>
            <p:cNvPr id="2023" name="object 17">
              <a:extLst>
                <a:ext uri="{FF2B5EF4-FFF2-40B4-BE49-F238E27FC236}">
                  <a16:creationId xmlns:a16="http://schemas.microsoft.com/office/drawing/2014/main" id="{9A9B6F7C-CFE2-AD5C-8DEE-4BCB98B69B54}"/>
                </a:ext>
              </a:extLst>
            </p:cNvPr>
            <p:cNvSpPr/>
            <p:nvPr/>
          </p:nvSpPr>
          <p:spPr>
            <a:xfrm>
              <a:off x="2825356" y="6724065"/>
              <a:ext cx="35560" cy="1592580"/>
            </a:xfrm>
            <a:custGeom>
              <a:avLst/>
              <a:gdLst/>
              <a:ahLst/>
              <a:cxnLst/>
              <a:rect l="l" t="t" r="r" b="b"/>
              <a:pathLst>
                <a:path w="35560" h="1592579">
                  <a:moveTo>
                    <a:pt x="0" y="1592580"/>
                  </a:moveTo>
                  <a:lnTo>
                    <a:pt x="0" y="0"/>
                  </a:lnTo>
                </a:path>
                <a:path w="35560" h="1592579">
                  <a:moveTo>
                    <a:pt x="0" y="1592580"/>
                  </a:moveTo>
                  <a:lnTo>
                    <a:pt x="35052" y="1592580"/>
                  </a:lnTo>
                </a:path>
                <a:path w="35560" h="1592579">
                  <a:moveTo>
                    <a:pt x="0" y="1274064"/>
                  </a:moveTo>
                  <a:lnTo>
                    <a:pt x="35052" y="1274064"/>
                  </a:lnTo>
                </a:path>
                <a:path w="35560" h="1592579">
                  <a:moveTo>
                    <a:pt x="0" y="955548"/>
                  </a:moveTo>
                  <a:lnTo>
                    <a:pt x="35052" y="955548"/>
                  </a:lnTo>
                </a:path>
                <a:path w="35560" h="1592579">
                  <a:moveTo>
                    <a:pt x="0" y="637032"/>
                  </a:moveTo>
                  <a:lnTo>
                    <a:pt x="35052" y="637032"/>
                  </a:lnTo>
                </a:path>
                <a:path w="35560" h="1592579">
                  <a:moveTo>
                    <a:pt x="0" y="318516"/>
                  </a:moveTo>
                  <a:lnTo>
                    <a:pt x="35052" y="318516"/>
                  </a:lnTo>
                </a:path>
                <a:path w="35560" h="1592579">
                  <a:moveTo>
                    <a:pt x="0" y="0"/>
                  </a:moveTo>
                  <a:lnTo>
                    <a:pt x="35052" y="0"/>
                  </a:lnTo>
                </a:path>
              </a:pathLst>
            </a:custGeom>
            <a:ln w="9525">
              <a:solidFill>
                <a:srgbClr val="9E9E9C"/>
              </a:solidFill>
            </a:ln>
          </p:spPr>
          <p:txBody>
            <a:bodyPr wrap="square" lIns="0" tIns="0" rIns="0" bIns="0" rtlCol="0"/>
            <a:lstStyle/>
            <a:p>
              <a:endParaRPr/>
            </a:p>
          </p:txBody>
        </p:sp>
        <p:sp>
          <p:nvSpPr>
            <p:cNvPr id="2024" name="object 18">
              <a:extLst>
                <a:ext uri="{FF2B5EF4-FFF2-40B4-BE49-F238E27FC236}">
                  <a16:creationId xmlns:a16="http://schemas.microsoft.com/office/drawing/2014/main" id="{60466F07-F63B-E9D9-EE1F-E494CAD9B435}"/>
                </a:ext>
              </a:extLst>
            </p:cNvPr>
            <p:cNvSpPr/>
            <p:nvPr/>
          </p:nvSpPr>
          <p:spPr>
            <a:xfrm>
              <a:off x="947783" y="6724065"/>
              <a:ext cx="0" cy="1592580"/>
            </a:xfrm>
            <a:custGeom>
              <a:avLst/>
              <a:gdLst/>
              <a:ahLst/>
              <a:cxnLst/>
              <a:rect l="l" t="t" r="r" b="b"/>
              <a:pathLst>
                <a:path h="1592579">
                  <a:moveTo>
                    <a:pt x="0" y="1592580"/>
                  </a:moveTo>
                  <a:lnTo>
                    <a:pt x="0" y="0"/>
                  </a:lnTo>
                </a:path>
              </a:pathLst>
            </a:custGeom>
            <a:ln w="9525">
              <a:solidFill>
                <a:srgbClr val="9E9E9C"/>
              </a:solidFill>
            </a:ln>
          </p:spPr>
          <p:txBody>
            <a:bodyPr wrap="square" lIns="0" tIns="0" rIns="0" bIns="0" rtlCol="0"/>
            <a:lstStyle/>
            <a:p>
              <a:endParaRPr/>
            </a:p>
          </p:txBody>
        </p:sp>
        <p:sp>
          <p:nvSpPr>
            <p:cNvPr id="2025" name="object 19">
              <a:extLst>
                <a:ext uri="{FF2B5EF4-FFF2-40B4-BE49-F238E27FC236}">
                  <a16:creationId xmlns:a16="http://schemas.microsoft.com/office/drawing/2014/main" id="{8F476117-586C-475B-EAA5-3AEB58CF7D13}"/>
                </a:ext>
              </a:extLst>
            </p:cNvPr>
            <p:cNvSpPr/>
            <p:nvPr/>
          </p:nvSpPr>
          <p:spPr>
            <a:xfrm>
              <a:off x="914255" y="6724065"/>
              <a:ext cx="33655" cy="1592580"/>
            </a:xfrm>
            <a:custGeom>
              <a:avLst/>
              <a:gdLst/>
              <a:ahLst/>
              <a:cxnLst/>
              <a:rect l="l" t="t" r="r" b="b"/>
              <a:pathLst>
                <a:path w="33655" h="1592579">
                  <a:moveTo>
                    <a:pt x="0" y="1592580"/>
                  </a:moveTo>
                  <a:lnTo>
                    <a:pt x="33528" y="1592580"/>
                  </a:lnTo>
                </a:path>
                <a:path w="33655" h="1592579">
                  <a:moveTo>
                    <a:pt x="0" y="1327404"/>
                  </a:moveTo>
                  <a:lnTo>
                    <a:pt x="33528" y="1327404"/>
                  </a:lnTo>
                </a:path>
                <a:path w="33655" h="1592579">
                  <a:moveTo>
                    <a:pt x="0" y="1060704"/>
                  </a:moveTo>
                  <a:lnTo>
                    <a:pt x="33528" y="1060704"/>
                  </a:lnTo>
                </a:path>
                <a:path w="33655" h="1592579">
                  <a:moveTo>
                    <a:pt x="0" y="795528"/>
                  </a:moveTo>
                  <a:lnTo>
                    <a:pt x="33528" y="795528"/>
                  </a:lnTo>
                </a:path>
                <a:path w="33655" h="1592579">
                  <a:moveTo>
                    <a:pt x="0" y="530352"/>
                  </a:moveTo>
                  <a:lnTo>
                    <a:pt x="33528" y="530352"/>
                  </a:lnTo>
                </a:path>
                <a:path w="33655" h="1592579">
                  <a:moveTo>
                    <a:pt x="0" y="265176"/>
                  </a:moveTo>
                  <a:lnTo>
                    <a:pt x="33528" y="265176"/>
                  </a:lnTo>
                </a:path>
                <a:path w="33655" h="1592579">
                  <a:moveTo>
                    <a:pt x="0" y="0"/>
                  </a:moveTo>
                  <a:lnTo>
                    <a:pt x="33528" y="0"/>
                  </a:lnTo>
                </a:path>
              </a:pathLst>
            </a:custGeom>
            <a:ln w="9525">
              <a:solidFill>
                <a:srgbClr val="9E9E9C"/>
              </a:solidFill>
            </a:ln>
          </p:spPr>
          <p:txBody>
            <a:bodyPr wrap="square" lIns="0" tIns="0" rIns="0" bIns="0" rtlCol="0"/>
            <a:lstStyle/>
            <a:p>
              <a:endParaRPr/>
            </a:p>
          </p:txBody>
        </p:sp>
        <p:sp>
          <p:nvSpPr>
            <p:cNvPr id="2026" name="object 20">
              <a:extLst>
                <a:ext uri="{FF2B5EF4-FFF2-40B4-BE49-F238E27FC236}">
                  <a16:creationId xmlns:a16="http://schemas.microsoft.com/office/drawing/2014/main" id="{06A9A6B5-F33E-FF75-4054-FA98A7A180CB}"/>
                </a:ext>
              </a:extLst>
            </p:cNvPr>
            <p:cNvSpPr/>
            <p:nvPr/>
          </p:nvSpPr>
          <p:spPr>
            <a:xfrm>
              <a:off x="950069" y="6927519"/>
              <a:ext cx="1874520" cy="1141730"/>
            </a:xfrm>
            <a:custGeom>
              <a:avLst/>
              <a:gdLst/>
              <a:ahLst/>
              <a:cxnLst/>
              <a:rect l="l" t="t" r="r" b="b"/>
              <a:pathLst>
                <a:path w="1874520" h="1141729">
                  <a:moveTo>
                    <a:pt x="0" y="1141475"/>
                  </a:moveTo>
                  <a:lnTo>
                    <a:pt x="9144" y="1114043"/>
                  </a:lnTo>
                  <a:lnTo>
                    <a:pt x="18288" y="1120139"/>
                  </a:lnTo>
                  <a:lnTo>
                    <a:pt x="25908" y="1098803"/>
                  </a:lnTo>
                  <a:lnTo>
                    <a:pt x="35052" y="1077467"/>
                  </a:lnTo>
                  <a:lnTo>
                    <a:pt x="44196" y="1071371"/>
                  </a:lnTo>
                  <a:lnTo>
                    <a:pt x="53340" y="1025651"/>
                  </a:lnTo>
                  <a:lnTo>
                    <a:pt x="62484" y="966215"/>
                  </a:lnTo>
                  <a:lnTo>
                    <a:pt x="70104" y="970787"/>
                  </a:lnTo>
                  <a:lnTo>
                    <a:pt x="79248" y="923543"/>
                  </a:lnTo>
                  <a:lnTo>
                    <a:pt x="88392" y="897635"/>
                  </a:lnTo>
                  <a:lnTo>
                    <a:pt x="97536" y="935735"/>
                  </a:lnTo>
                  <a:lnTo>
                    <a:pt x="106680" y="935735"/>
                  </a:lnTo>
                  <a:lnTo>
                    <a:pt x="115823" y="815339"/>
                  </a:lnTo>
                  <a:lnTo>
                    <a:pt x="123444" y="842771"/>
                  </a:lnTo>
                  <a:lnTo>
                    <a:pt x="132588" y="938783"/>
                  </a:lnTo>
                  <a:lnTo>
                    <a:pt x="141732" y="973835"/>
                  </a:lnTo>
                  <a:lnTo>
                    <a:pt x="150876" y="966215"/>
                  </a:lnTo>
                  <a:lnTo>
                    <a:pt x="160020" y="926591"/>
                  </a:lnTo>
                  <a:lnTo>
                    <a:pt x="169164" y="888491"/>
                  </a:lnTo>
                  <a:lnTo>
                    <a:pt x="176784" y="839723"/>
                  </a:lnTo>
                  <a:lnTo>
                    <a:pt x="185928" y="885443"/>
                  </a:lnTo>
                  <a:lnTo>
                    <a:pt x="195072" y="946403"/>
                  </a:lnTo>
                  <a:lnTo>
                    <a:pt x="204215" y="946403"/>
                  </a:lnTo>
                  <a:lnTo>
                    <a:pt x="213360" y="963167"/>
                  </a:lnTo>
                  <a:lnTo>
                    <a:pt x="222504" y="1019555"/>
                  </a:lnTo>
                  <a:lnTo>
                    <a:pt x="230124" y="1048511"/>
                  </a:lnTo>
                  <a:lnTo>
                    <a:pt x="239268" y="999743"/>
                  </a:lnTo>
                  <a:lnTo>
                    <a:pt x="248411" y="986027"/>
                  </a:lnTo>
                  <a:lnTo>
                    <a:pt x="257556" y="972311"/>
                  </a:lnTo>
                  <a:lnTo>
                    <a:pt x="266700" y="957071"/>
                  </a:lnTo>
                  <a:lnTo>
                    <a:pt x="275844" y="941831"/>
                  </a:lnTo>
                  <a:lnTo>
                    <a:pt x="283464" y="920495"/>
                  </a:lnTo>
                  <a:lnTo>
                    <a:pt x="292608" y="932687"/>
                  </a:lnTo>
                  <a:lnTo>
                    <a:pt x="301752" y="897635"/>
                  </a:lnTo>
                  <a:lnTo>
                    <a:pt x="310896" y="908303"/>
                  </a:lnTo>
                  <a:lnTo>
                    <a:pt x="320040" y="940307"/>
                  </a:lnTo>
                  <a:lnTo>
                    <a:pt x="329184" y="966215"/>
                  </a:lnTo>
                  <a:lnTo>
                    <a:pt x="336804" y="1001267"/>
                  </a:lnTo>
                  <a:lnTo>
                    <a:pt x="345948" y="1094231"/>
                  </a:lnTo>
                  <a:lnTo>
                    <a:pt x="355092" y="1130807"/>
                  </a:lnTo>
                  <a:lnTo>
                    <a:pt x="364236" y="882395"/>
                  </a:lnTo>
                  <a:lnTo>
                    <a:pt x="373380" y="893063"/>
                  </a:lnTo>
                  <a:lnTo>
                    <a:pt x="382524" y="935735"/>
                  </a:lnTo>
                  <a:lnTo>
                    <a:pt x="390144" y="874775"/>
                  </a:lnTo>
                  <a:lnTo>
                    <a:pt x="399288" y="798575"/>
                  </a:lnTo>
                  <a:lnTo>
                    <a:pt x="408431" y="780287"/>
                  </a:lnTo>
                  <a:lnTo>
                    <a:pt x="417576" y="749807"/>
                  </a:lnTo>
                  <a:lnTo>
                    <a:pt x="426720" y="777239"/>
                  </a:lnTo>
                  <a:lnTo>
                    <a:pt x="435864" y="711707"/>
                  </a:lnTo>
                  <a:lnTo>
                    <a:pt x="443484" y="711707"/>
                  </a:lnTo>
                  <a:lnTo>
                    <a:pt x="452628" y="810767"/>
                  </a:lnTo>
                  <a:lnTo>
                    <a:pt x="461772" y="891539"/>
                  </a:lnTo>
                  <a:lnTo>
                    <a:pt x="470916" y="922019"/>
                  </a:lnTo>
                  <a:lnTo>
                    <a:pt x="480059" y="929639"/>
                  </a:lnTo>
                  <a:lnTo>
                    <a:pt x="487680" y="833627"/>
                  </a:lnTo>
                  <a:lnTo>
                    <a:pt x="496823" y="822959"/>
                  </a:lnTo>
                  <a:lnTo>
                    <a:pt x="505968" y="829055"/>
                  </a:lnTo>
                  <a:lnTo>
                    <a:pt x="515112" y="772667"/>
                  </a:lnTo>
                  <a:lnTo>
                    <a:pt x="524256" y="771143"/>
                  </a:lnTo>
                  <a:lnTo>
                    <a:pt x="533400" y="725423"/>
                  </a:lnTo>
                  <a:lnTo>
                    <a:pt x="541020" y="714755"/>
                  </a:lnTo>
                  <a:lnTo>
                    <a:pt x="550164" y="688847"/>
                  </a:lnTo>
                  <a:lnTo>
                    <a:pt x="559308" y="679703"/>
                  </a:lnTo>
                  <a:lnTo>
                    <a:pt x="568452" y="614171"/>
                  </a:lnTo>
                  <a:lnTo>
                    <a:pt x="577596" y="509015"/>
                  </a:lnTo>
                  <a:lnTo>
                    <a:pt x="586740" y="437387"/>
                  </a:lnTo>
                  <a:lnTo>
                    <a:pt x="594360" y="416051"/>
                  </a:lnTo>
                  <a:lnTo>
                    <a:pt x="603504" y="425195"/>
                  </a:lnTo>
                  <a:lnTo>
                    <a:pt x="612648" y="621791"/>
                  </a:lnTo>
                  <a:lnTo>
                    <a:pt x="621792" y="600455"/>
                  </a:lnTo>
                  <a:lnTo>
                    <a:pt x="630936" y="498347"/>
                  </a:lnTo>
                  <a:lnTo>
                    <a:pt x="640080" y="461771"/>
                  </a:lnTo>
                  <a:lnTo>
                    <a:pt x="647700" y="492251"/>
                  </a:lnTo>
                  <a:lnTo>
                    <a:pt x="656844" y="545591"/>
                  </a:lnTo>
                  <a:lnTo>
                    <a:pt x="665988" y="504443"/>
                  </a:lnTo>
                  <a:lnTo>
                    <a:pt x="675132" y="507491"/>
                  </a:lnTo>
                  <a:lnTo>
                    <a:pt x="684276" y="486155"/>
                  </a:lnTo>
                  <a:lnTo>
                    <a:pt x="693420" y="448055"/>
                  </a:lnTo>
                  <a:lnTo>
                    <a:pt x="701040" y="429767"/>
                  </a:lnTo>
                  <a:lnTo>
                    <a:pt x="710184" y="350519"/>
                  </a:lnTo>
                  <a:lnTo>
                    <a:pt x="719328" y="422147"/>
                  </a:lnTo>
                  <a:lnTo>
                    <a:pt x="728472" y="352043"/>
                  </a:lnTo>
                  <a:lnTo>
                    <a:pt x="737616" y="193547"/>
                  </a:lnTo>
                  <a:lnTo>
                    <a:pt x="746760" y="131063"/>
                  </a:lnTo>
                  <a:lnTo>
                    <a:pt x="754380" y="230123"/>
                  </a:lnTo>
                  <a:lnTo>
                    <a:pt x="763524" y="236219"/>
                  </a:lnTo>
                  <a:lnTo>
                    <a:pt x="772668" y="208787"/>
                  </a:lnTo>
                  <a:lnTo>
                    <a:pt x="781812" y="259079"/>
                  </a:lnTo>
                  <a:lnTo>
                    <a:pt x="790956" y="281939"/>
                  </a:lnTo>
                  <a:lnTo>
                    <a:pt x="800100" y="193547"/>
                  </a:lnTo>
                  <a:lnTo>
                    <a:pt x="807720" y="192023"/>
                  </a:lnTo>
                  <a:lnTo>
                    <a:pt x="816863" y="195071"/>
                  </a:lnTo>
                  <a:lnTo>
                    <a:pt x="826008" y="265175"/>
                  </a:lnTo>
                  <a:lnTo>
                    <a:pt x="835152" y="326135"/>
                  </a:lnTo>
                  <a:lnTo>
                    <a:pt x="844296" y="321563"/>
                  </a:lnTo>
                  <a:lnTo>
                    <a:pt x="853440" y="426719"/>
                  </a:lnTo>
                  <a:lnTo>
                    <a:pt x="861060" y="451103"/>
                  </a:lnTo>
                  <a:lnTo>
                    <a:pt x="870204" y="431291"/>
                  </a:lnTo>
                  <a:lnTo>
                    <a:pt x="879347" y="396239"/>
                  </a:lnTo>
                  <a:lnTo>
                    <a:pt x="888491" y="324611"/>
                  </a:lnTo>
                  <a:lnTo>
                    <a:pt x="897636" y="449579"/>
                  </a:lnTo>
                  <a:lnTo>
                    <a:pt x="905256" y="435863"/>
                  </a:lnTo>
                  <a:lnTo>
                    <a:pt x="914400" y="423671"/>
                  </a:lnTo>
                  <a:lnTo>
                    <a:pt x="923544" y="434339"/>
                  </a:lnTo>
                  <a:lnTo>
                    <a:pt x="932688" y="417575"/>
                  </a:lnTo>
                  <a:lnTo>
                    <a:pt x="941832" y="384047"/>
                  </a:lnTo>
                  <a:lnTo>
                    <a:pt x="950976" y="364235"/>
                  </a:lnTo>
                  <a:lnTo>
                    <a:pt x="958596" y="458723"/>
                  </a:lnTo>
                  <a:lnTo>
                    <a:pt x="967740" y="432815"/>
                  </a:lnTo>
                  <a:lnTo>
                    <a:pt x="976884" y="443483"/>
                  </a:lnTo>
                  <a:lnTo>
                    <a:pt x="986028" y="626363"/>
                  </a:lnTo>
                  <a:lnTo>
                    <a:pt x="995172" y="768095"/>
                  </a:lnTo>
                  <a:lnTo>
                    <a:pt x="1004316" y="694943"/>
                  </a:lnTo>
                  <a:lnTo>
                    <a:pt x="1011936" y="655319"/>
                  </a:lnTo>
                  <a:lnTo>
                    <a:pt x="1021080" y="601979"/>
                  </a:lnTo>
                  <a:lnTo>
                    <a:pt x="1030224" y="669035"/>
                  </a:lnTo>
                  <a:lnTo>
                    <a:pt x="1039368" y="682751"/>
                  </a:lnTo>
                  <a:lnTo>
                    <a:pt x="1048512" y="731519"/>
                  </a:lnTo>
                  <a:lnTo>
                    <a:pt x="1057656" y="641603"/>
                  </a:lnTo>
                  <a:lnTo>
                    <a:pt x="1065276" y="643127"/>
                  </a:lnTo>
                  <a:lnTo>
                    <a:pt x="1074420" y="647699"/>
                  </a:lnTo>
                  <a:lnTo>
                    <a:pt x="1083564" y="641603"/>
                  </a:lnTo>
                  <a:lnTo>
                    <a:pt x="1092708" y="632459"/>
                  </a:lnTo>
                  <a:lnTo>
                    <a:pt x="1101852" y="618743"/>
                  </a:lnTo>
                  <a:lnTo>
                    <a:pt x="1110996" y="580643"/>
                  </a:lnTo>
                  <a:lnTo>
                    <a:pt x="1118616" y="536447"/>
                  </a:lnTo>
                  <a:lnTo>
                    <a:pt x="1127760" y="528827"/>
                  </a:lnTo>
                  <a:lnTo>
                    <a:pt x="1136904" y="530351"/>
                  </a:lnTo>
                  <a:lnTo>
                    <a:pt x="1146048" y="510539"/>
                  </a:lnTo>
                  <a:lnTo>
                    <a:pt x="1155192" y="496823"/>
                  </a:lnTo>
                  <a:lnTo>
                    <a:pt x="1164336" y="437387"/>
                  </a:lnTo>
                  <a:lnTo>
                    <a:pt x="1171956" y="387095"/>
                  </a:lnTo>
                  <a:lnTo>
                    <a:pt x="1181100" y="385571"/>
                  </a:lnTo>
                  <a:lnTo>
                    <a:pt x="1190244" y="423671"/>
                  </a:lnTo>
                  <a:lnTo>
                    <a:pt x="1199388" y="400811"/>
                  </a:lnTo>
                  <a:lnTo>
                    <a:pt x="1208532" y="579119"/>
                  </a:lnTo>
                  <a:lnTo>
                    <a:pt x="1217676" y="556259"/>
                  </a:lnTo>
                  <a:lnTo>
                    <a:pt x="1225296" y="565403"/>
                  </a:lnTo>
                  <a:lnTo>
                    <a:pt x="1234440" y="591311"/>
                  </a:lnTo>
                  <a:lnTo>
                    <a:pt x="1243584" y="576071"/>
                  </a:lnTo>
                  <a:lnTo>
                    <a:pt x="1252728" y="595883"/>
                  </a:lnTo>
                  <a:lnTo>
                    <a:pt x="1261872" y="562355"/>
                  </a:lnTo>
                  <a:lnTo>
                    <a:pt x="1271016" y="589787"/>
                  </a:lnTo>
                  <a:lnTo>
                    <a:pt x="1278636" y="630935"/>
                  </a:lnTo>
                  <a:lnTo>
                    <a:pt x="1287780" y="711707"/>
                  </a:lnTo>
                  <a:lnTo>
                    <a:pt x="1296924" y="685799"/>
                  </a:lnTo>
                  <a:lnTo>
                    <a:pt x="1306068" y="742187"/>
                  </a:lnTo>
                  <a:lnTo>
                    <a:pt x="1315212" y="740663"/>
                  </a:lnTo>
                  <a:lnTo>
                    <a:pt x="1324356" y="723899"/>
                  </a:lnTo>
                  <a:lnTo>
                    <a:pt x="1331976" y="678179"/>
                  </a:lnTo>
                  <a:lnTo>
                    <a:pt x="1341120" y="653795"/>
                  </a:lnTo>
                  <a:lnTo>
                    <a:pt x="1350264" y="688847"/>
                  </a:lnTo>
                  <a:lnTo>
                    <a:pt x="1359408" y="696467"/>
                  </a:lnTo>
                  <a:lnTo>
                    <a:pt x="1368552" y="620267"/>
                  </a:lnTo>
                  <a:lnTo>
                    <a:pt x="1376172" y="353567"/>
                  </a:lnTo>
                  <a:lnTo>
                    <a:pt x="1385316" y="434339"/>
                  </a:lnTo>
                  <a:lnTo>
                    <a:pt x="1394460" y="499871"/>
                  </a:lnTo>
                  <a:lnTo>
                    <a:pt x="1403604" y="524255"/>
                  </a:lnTo>
                  <a:lnTo>
                    <a:pt x="1412748" y="557783"/>
                  </a:lnTo>
                  <a:lnTo>
                    <a:pt x="1421892" y="518159"/>
                  </a:lnTo>
                  <a:lnTo>
                    <a:pt x="1429512" y="522731"/>
                  </a:lnTo>
                  <a:lnTo>
                    <a:pt x="1438656" y="530351"/>
                  </a:lnTo>
                  <a:lnTo>
                    <a:pt x="1447800" y="705611"/>
                  </a:lnTo>
                  <a:lnTo>
                    <a:pt x="1456944" y="812291"/>
                  </a:lnTo>
                  <a:lnTo>
                    <a:pt x="1466088" y="868679"/>
                  </a:lnTo>
                  <a:lnTo>
                    <a:pt x="1475232" y="806195"/>
                  </a:lnTo>
                  <a:lnTo>
                    <a:pt x="1482852" y="687323"/>
                  </a:lnTo>
                  <a:lnTo>
                    <a:pt x="1491996" y="701039"/>
                  </a:lnTo>
                  <a:lnTo>
                    <a:pt x="1501140" y="662939"/>
                  </a:lnTo>
                  <a:lnTo>
                    <a:pt x="1510284" y="655319"/>
                  </a:lnTo>
                  <a:lnTo>
                    <a:pt x="1519428" y="688847"/>
                  </a:lnTo>
                  <a:lnTo>
                    <a:pt x="1528572" y="669035"/>
                  </a:lnTo>
                  <a:lnTo>
                    <a:pt x="1536192" y="579119"/>
                  </a:lnTo>
                  <a:lnTo>
                    <a:pt x="1545336" y="565403"/>
                  </a:lnTo>
                  <a:lnTo>
                    <a:pt x="1554480" y="577595"/>
                  </a:lnTo>
                  <a:lnTo>
                    <a:pt x="1563624" y="551687"/>
                  </a:lnTo>
                  <a:lnTo>
                    <a:pt x="1572768" y="518159"/>
                  </a:lnTo>
                  <a:lnTo>
                    <a:pt x="1581912" y="525779"/>
                  </a:lnTo>
                  <a:lnTo>
                    <a:pt x="1589532" y="423671"/>
                  </a:lnTo>
                  <a:lnTo>
                    <a:pt x="1598676" y="422147"/>
                  </a:lnTo>
                  <a:lnTo>
                    <a:pt x="1607820" y="425195"/>
                  </a:lnTo>
                  <a:lnTo>
                    <a:pt x="1616964" y="388619"/>
                  </a:lnTo>
                  <a:lnTo>
                    <a:pt x="1626108" y="396239"/>
                  </a:lnTo>
                  <a:lnTo>
                    <a:pt x="1635252" y="335279"/>
                  </a:lnTo>
                  <a:lnTo>
                    <a:pt x="1642872" y="394715"/>
                  </a:lnTo>
                  <a:lnTo>
                    <a:pt x="1652016" y="484631"/>
                  </a:lnTo>
                  <a:lnTo>
                    <a:pt x="1661160" y="445007"/>
                  </a:lnTo>
                  <a:lnTo>
                    <a:pt x="1670304" y="461771"/>
                  </a:lnTo>
                  <a:lnTo>
                    <a:pt x="1679448" y="419099"/>
                  </a:lnTo>
                  <a:lnTo>
                    <a:pt x="1688592" y="382523"/>
                  </a:lnTo>
                  <a:lnTo>
                    <a:pt x="1696212" y="374903"/>
                  </a:lnTo>
                  <a:lnTo>
                    <a:pt x="1705356" y="335279"/>
                  </a:lnTo>
                  <a:lnTo>
                    <a:pt x="1714500" y="339851"/>
                  </a:lnTo>
                  <a:lnTo>
                    <a:pt x="1723644" y="316991"/>
                  </a:lnTo>
                  <a:lnTo>
                    <a:pt x="1732788" y="268223"/>
                  </a:lnTo>
                  <a:lnTo>
                    <a:pt x="1741932" y="277367"/>
                  </a:lnTo>
                  <a:lnTo>
                    <a:pt x="1749552" y="222503"/>
                  </a:lnTo>
                  <a:lnTo>
                    <a:pt x="1758695" y="237743"/>
                  </a:lnTo>
                  <a:lnTo>
                    <a:pt x="1767839" y="252983"/>
                  </a:lnTo>
                  <a:lnTo>
                    <a:pt x="1776983" y="144779"/>
                  </a:lnTo>
                  <a:lnTo>
                    <a:pt x="1786127" y="0"/>
                  </a:lnTo>
                  <a:lnTo>
                    <a:pt x="1793748" y="347471"/>
                  </a:lnTo>
                  <a:lnTo>
                    <a:pt x="1802892" y="370331"/>
                  </a:lnTo>
                  <a:lnTo>
                    <a:pt x="1812036" y="480059"/>
                  </a:lnTo>
                  <a:lnTo>
                    <a:pt x="1821180" y="486155"/>
                  </a:lnTo>
                  <a:lnTo>
                    <a:pt x="1830324" y="411479"/>
                  </a:lnTo>
                  <a:lnTo>
                    <a:pt x="1839468" y="367283"/>
                  </a:lnTo>
                  <a:lnTo>
                    <a:pt x="1847088" y="352043"/>
                  </a:lnTo>
                  <a:lnTo>
                    <a:pt x="1856232" y="289559"/>
                  </a:lnTo>
                  <a:lnTo>
                    <a:pt x="1865376" y="196595"/>
                  </a:lnTo>
                  <a:lnTo>
                    <a:pt x="1874520" y="309371"/>
                  </a:lnTo>
                </a:path>
              </a:pathLst>
            </a:custGeom>
            <a:ln w="19050">
              <a:solidFill>
                <a:srgbClr val="88B7CF"/>
              </a:solidFill>
            </a:ln>
          </p:spPr>
          <p:txBody>
            <a:bodyPr wrap="square" lIns="0" tIns="0" rIns="0" bIns="0" rtlCol="0"/>
            <a:lstStyle/>
            <a:p>
              <a:endParaRPr/>
            </a:p>
          </p:txBody>
        </p:sp>
        <p:sp>
          <p:nvSpPr>
            <p:cNvPr id="2027" name="object 21">
              <a:extLst>
                <a:ext uri="{FF2B5EF4-FFF2-40B4-BE49-F238E27FC236}">
                  <a16:creationId xmlns:a16="http://schemas.microsoft.com/office/drawing/2014/main" id="{99595187-F64C-172F-E142-F89FADFCF61F}"/>
                </a:ext>
              </a:extLst>
            </p:cNvPr>
            <p:cNvSpPr/>
            <p:nvPr/>
          </p:nvSpPr>
          <p:spPr>
            <a:xfrm>
              <a:off x="950069" y="7076871"/>
              <a:ext cx="1874520" cy="1196340"/>
            </a:xfrm>
            <a:custGeom>
              <a:avLst/>
              <a:gdLst/>
              <a:ahLst/>
              <a:cxnLst/>
              <a:rect l="l" t="t" r="r" b="b"/>
              <a:pathLst>
                <a:path w="1874520" h="1196340">
                  <a:moveTo>
                    <a:pt x="0" y="1179575"/>
                  </a:moveTo>
                  <a:lnTo>
                    <a:pt x="9144" y="1184147"/>
                  </a:lnTo>
                  <a:lnTo>
                    <a:pt x="18288" y="1184147"/>
                  </a:lnTo>
                  <a:lnTo>
                    <a:pt x="25908" y="1185671"/>
                  </a:lnTo>
                  <a:lnTo>
                    <a:pt x="35052" y="1187195"/>
                  </a:lnTo>
                  <a:lnTo>
                    <a:pt x="44196" y="1187195"/>
                  </a:lnTo>
                  <a:lnTo>
                    <a:pt x="53340" y="1190243"/>
                  </a:lnTo>
                  <a:lnTo>
                    <a:pt x="62484" y="1196339"/>
                  </a:lnTo>
                  <a:lnTo>
                    <a:pt x="70104" y="1191767"/>
                  </a:lnTo>
                  <a:lnTo>
                    <a:pt x="79248" y="1190243"/>
                  </a:lnTo>
                  <a:lnTo>
                    <a:pt x="88392" y="1182623"/>
                  </a:lnTo>
                  <a:lnTo>
                    <a:pt x="97536" y="1179575"/>
                  </a:lnTo>
                  <a:lnTo>
                    <a:pt x="106680" y="1170431"/>
                  </a:lnTo>
                  <a:lnTo>
                    <a:pt x="115823" y="1162811"/>
                  </a:lnTo>
                  <a:lnTo>
                    <a:pt x="123444" y="1155191"/>
                  </a:lnTo>
                  <a:lnTo>
                    <a:pt x="132588" y="1146047"/>
                  </a:lnTo>
                  <a:lnTo>
                    <a:pt x="141732" y="1088135"/>
                  </a:lnTo>
                  <a:lnTo>
                    <a:pt x="150876" y="1075943"/>
                  </a:lnTo>
                  <a:lnTo>
                    <a:pt x="160020" y="1103375"/>
                  </a:lnTo>
                  <a:lnTo>
                    <a:pt x="169164" y="1091183"/>
                  </a:lnTo>
                  <a:lnTo>
                    <a:pt x="176784" y="1103375"/>
                  </a:lnTo>
                  <a:lnTo>
                    <a:pt x="185928" y="1098803"/>
                  </a:lnTo>
                  <a:lnTo>
                    <a:pt x="195072" y="1089659"/>
                  </a:lnTo>
                  <a:lnTo>
                    <a:pt x="204215" y="1104899"/>
                  </a:lnTo>
                  <a:lnTo>
                    <a:pt x="213360" y="1107947"/>
                  </a:lnTo>
                  <a:lnTo>
                    <a:pt x="222504" y="1094231"/>
                  </a:lnTo>
                  <a:lnTo>
                    <a:pt x="230124" y="1098803"/>
                  </a:lnTo>
                  <a:lnTo>
                    <a:pt x="239268" y="1101851"/>
                  </a:lnTo>
                  <a:lnTo>
                    <a:pt x="248411" y="1092707"/>
                  </a:lnTo>
                  <a:lnTo>
                    <a:pt x="257556" y="1091183"/>
                  </a:lnTo>
                  <a:lnTo>
                    <a:pt x="266700" y="1097279"/>
                  </a:lnTo>
                  <a:lnTo>
                    <a:pt x="275844" y="1088135"/>
                  </a:lnTo>
                  <a:lnTo>
                    <a:pt x="283464" y="1078991"/>
                  </a:lnTo>
                  <a:lnTo>
                    <a:pt x="292608" y="1074419"/>
                  </a:lnTo>
                  <a:lnTo>
                    <a:pt x="301752" y="1065275"/>
                  </a:lnTo>
                  <a:lnTo>
                    <a:pt x="310896" y="1051559"/>
                  </a:lnTo>
                  <a:lnTo>
                    <a:pt x="320040" y="1014983"/>
                  </a:lnTo>
                  <a:lnTo>
                    <a:pt x="329184" y="979931"/>
                  </a:lnTo>
                  <a:lnTo>
                    <a:pt x="336804" y="894587"/>
                  </a:lnTo>
                  <a:lnTo>
                    <a:pt x="345948" y="653795"/>
                  </a:lnTo>
                  <a:lnTo>
                    <a:pt x="355092" y="204215"/>
                  </a:lnTo>
                  <a:lnTo>
                    <a:pt x="364236" y="784859"/>
                  </a:lnTo>
                  <a:lnTo>
                    <a:pt x="373380" y="685799"/>
                  </a:lnTo>
                  <a:lnTo>
                    <a:pt x="382524" y="653795"/>
                  </a:lnTo>
                  <a:lnTo>
                    <a:pt x="390144" y="813815"/>
                  </a:lnTo>
                  <a:lnTo>
                    <a:pt x="399288" y="896111"/>
                  </a:lnTo>
                  <a:lnTo>
                    <a:pt x="408431" y="946403"/>
                  </a:lnTo>
                  <a:lnTo>
                    <a:pt x="417576" y="961643"/>
                  </a:lnTo>
                  <a:lnTo>
                    <a:pt x="426720" y="990599"/>
                  </a:lnTo>
                  <a:lnTo>
                    <a:pt x="435864" y="1031747"/>
                  </a:lnTo>
                  <a:lnTo>
                    <a:pt x="443484" y="1002791"/>
                  </a:lnTo>
                  <a:lnTo>
                    <a:pt x="452628" y="928115"/>
                  </a:lnTo>
                  <a:lnTo>
                    <a:pt x="461772" y="847343"/>
                  </a:lnTo>
                  <a:lnTo>
                    <a:pt x="470916" y="853439"/>
                  </a:lnTo>
                  <a:lnTo>
                    <a:pt x="480059" y="856487"/>
                  </a:lnTo>
                  <a:lnTo>
                    <a:pt x="487680" y="944879"/>
                  </a:lnTo>
                  <a:lnTo>
                    <a:pt x="496823" y="952499"/>
                  </a:lnTo>
                  <a:lnTo>
                    <a:pt x="505968" y="954023"/>
                  </a:lnTo>
                  <a:lnTo>
                    <a:pt x="515112" y="1002791"/>
                  </a:lnTo>
                  <a:lnTo>
                    <a:pt x="524256" y="1010411"/>
                  </a:lnTo>
                  <a:lnTo>
                    <a:pt x="533400" y="1046987"/>
                  </a:lnTo>
                  <a:lnTo>
                    <a:pt x="541020" y="1039367"/>
                  </a:lnTo>
                  <a:lnTo>
                    <a:pt x="550164" y="1043939"/>
                  </a:lnTo>
                  <a:lnTo>
                    <a:pt x="559308" y="1046987"/>
                  </a:lnTo>
                  <a:lnTo>
                    <a:pt x="568452" y="1053083"/>
                  </a:lnTo>
                  <a:lnTo>
                    <a:pt x="577596" y="1075943"/>
                  </a:lnTo>
                  <a:lnTo>
                    <a:pt x="586740" y="1069847"/>
                  </a:lnTo>
                  <a:lnTo>
                    <a:pt x="594360" y="1063751"/>
                  </a:lnTo>
                  <a:lnTo>
                    <a:pt x="603504" y="1062227"/>
                  </a:lnTo>
                  <a:lnTo>
                    <a:pt x="612648" y="992123"/>
                  </a:lnTo>
                  <a:lnTo>
                    <a:pt x="621792" y="995171"/>
                  </a:lnTo>
                  <a:lnTo>
                    <a:pt x="630936" y="1014983"/>
                  </a:lnTo>
                  <a:lnTo>
                    <a:pt x="640080" y="1033271"/>
                  </a:lnTo>
                  <a:lnTo>
                    <a:pt x="647700" y="1027175"/>
                  </a:lnTo>
                  <a:lnTo>
                    <a:pt x="656844" y="1025651"/>
                  </a:lnTo>
                  <a:lnTo>
                    <a:pt x="665988" y="1040891"/>
                  </a:lnTo>
                  <a:lnTo>
                    <a:pt x="675132" y="1050035"/>
                  </a:lnTo>
                  <a:lnTo>
                    <a:pt x="684276" y="1063751"/>
                  </a:lnTo>
                  <a:lnTo>
                    <a:pt x="693420" y="1074419"/>
                  </a:lnTo>
                  <a:lnTo>
                    <a:pt x="701040" y="1068323"/>
                  </a:lnTo>
                  <a:lnTo>
                    <a:pt x="710184" y="1074419"/>
                  </a:lnTo>
                  <a:lnTo>
                    <a:pt x="719328" y="1080515"/>
                  </a:lnTo>
                  <a:lnTo>
                    <a:pt x="728472" y="1083563"/>
                  </a:lnTo>
                  <a:lnTo>
                    <a:pt x="737616" y="1104899"/>
                  </a:lnTo>
                  <a:lnTo>
                    <a:pt x="746760" y="1115567"/>
                  </a:lnTo>
                  <a:lnTo>
                    <a:pt x="754380" y="1107947"/>
                  </a:lnTo>
                  <a:lnTo>
                    <a:pt x="763524" y="1107947"/>
                  </a:lnTo>
                  <a:lnTo>
                    <a:pt x="772668" y="1110995"/>
                  </a:lnTo>
                  <a:lnTo>
                    <a:pt x="781812" y="1107947"/>
                  </a:lnTo>
                  <a:lnTo>
                    <a:pt x="790956" y="1109471"/>
                  </a:lnTo>
                  <a:lnTo>
                    <a:pt x="800100" y="1117091"/>
                  </a:lnTo>
                  <a:lnTo>
                    <a:pt x="807720" y="1120139"/>
                  </a:lnTo>
                  <a:lnTo>
                    <a:pt x="816863" y="1123187"/>
                  </a:lnTo>
                  <a:lnTo>
                    <a:pt x="826008" y="1103375"/>
                  </a:lnTo>
                  <a:lnTo>
                    <a:pt x="835152" y="1089659"/>
                  </a:lnTo>
                  <a:lnTo>
                    <a:pt x="844296" y="1091183"/>
                  </a:lnTo>
                  <a:lnTo>
                    <a:pt x="853440" y="1069847"/>
                  </a:lnTo>
                  <a:lnTo>
                    <a:pt x="861060" y="1068323"/>
                  </a:lnTo>
                  <a:lnTo>
                    <a:pt x="870204" y="1069847"/>
                  </a:lnTo>
                  <a:lnTo>
                    <a:pt x="879347" y="1075943"/>
                  </a:lnTo>
                  <a:lnTo>
                    <a:pt x="888491" y="1088135"/>
                  </a:lnTo>
                  <a:lnTo>
                    <a:pt x="897636" y="1065275"/>
                  </a:lnTo>
                  <a:lnTo>
                    <a:pt x="905256" y="1068323"/>
                  </a:lnTo>
                  <a:lnTo>
                    <a:pt x="914400" y="1071371"/>
                  </a:lnTo>
                  <a:lnTo>
                    <a:pt x="923544" y="1062227"/>
                  </a:lnTo>
                  <a:lnTo>
                    <a:pt x="932688" y="1069847"/>
                  </a:lnTo>
                  <a:lnTo>
                    <a:pt x="941832" y="1077467"/>
                  </a:lnTo>
                  <a:lnTo>
                    <a:pt x="950976" y="1085087"/>
                  </a:lnTo>
                  <a:lnTo>
                    <a:pt x="958596" y="1078991"/>
                  </a:lnTo>
                  <a:lnTo>
                    <a:pt x="967740" y="1088135"/>
                  </a:lnTo>
                  <a:lnTo>
                    <a:pt x="976884" y="1094231"/>
                  </a:lnTo>
                  <a:lnTo>
                    <a:pt x="986028" y="1069847"/>
                  </a:lnTo>
                  <a:lnTo>
                    <a:pt x="995172" y="1039367"/>
                  </a:lnTo>
                  <a:lnTo>
                    <a:pt x="1004316" y="1056131"/>
                  </a:lnTo>
                  <a:lnTo>
                    <a:pt x="1011936" y="1072895"/>
                  </a:lnTo>
                  <a:lnTo>
                    <a:pt x="1021080" y="1082039"/>
                  </a:lnTo>
                  <a:lnTo>
                    <a:pt x="1030224" y="1071371"/>
                  </a:lnTo>
                  <a:lnTo>
                    <a:pt x="1039368" y="1075943"/>
                  </a:lnTo>
                  <a:lnTo>
                    <a:pt x="1048512" y="1072895"/>
                  </a:lnTo>
                  <a:lnTo>
                    <a:pt x="1057656" y="1072895"/>
                  </a:lnTo>
                  <a:lnTo>
                    <a:pt x="1065276" y="1074419"/>
                  </a:lnTo>
                  <a:lnTo>
                    <a:pt x="1074420" y="1078991"/>
                  </a:lnTo>
                  <a:lnTo>
                    <a:pt x="1083564" y="1083563"/>
                  </a:lnTo>
                  <a:lnTo>
                    <a:pt x="1092708" y="1089659"/>
                  </a:lnTo>
                  <a:lnTo>
                    <a:pt x="1101852" y="1095755"/>
                  </a:lnTo>
                  <a:lnTo>
                    <a:pt x="1110996" y="1098803"/>
                  </a:lnTo>
                  <a:lnTo>
                    <a:pt x="1118616" y="1103375"/>
                  </a:lnTo>
                  <a:lnTo>
                    <a:pt x="1127760" y="1103375"/>
                  </a:lnTo>
                  <a:lnTo>
                    <a:pt x="1136904" y="1095755"/>
                  </a:lnTo>
                  <a:lnTo>
                    <a:pt x="1146048" y="1089659"/>
                  </a:lnTo>
                  <a:lnTo>
                    <a:pt x="1155192" y="1091183"/>
                  </a:lnTo>
                  <a:lnTo>
                    <a:pt x="1164336" y="1095755"/>
                  </a:lnTo>
                  <a:lnTo>
                    <a:pt x="1171956" y="1091183"/>
                  </a:lnTo>
                  <a:lnTo>
                    <a:pt x="1181100" y="1092707"/>
                  </a:lnTo>
                  <a:lnTo>
                    <a:pt x="1190244" y="1080515"/>
                  </a:lnTo>
                  <a:lnTo>
                    <a:pt x="1199388" y="1071371"/>
                  </a:lnTo>
                  <a:lnTo>
                    <a:pt x="1208532" y="1025651"/>
                  </a:lnTo>
                  <a:lnTo>
                    <a:pt x="1217676" y="1039367"/>
                  </a:lnTo>
                  <a:lnTo>
                    <a:pt x="1225296" y="1033271"/>
                  </a:lnTo>
                  <a:lnTo>
                    <a:pt x="1234440" y="1008887"/>
                  </a:lnTo>
                  <a:lnTo>
                    <a:pt x="1243584" y="1016507"/>
                  </a:lnTo>
                  <a:lnTo>
                    <a:pt x="1252728" y="1011935"/>
                  </a:lnTo>
                  <a:lnTo>
                    <a:pt x="1261872" y="1014983"/>
                  </a:lnTo>
                  <a:lnTo>
                    <a:pt x="1271016" y="982979"/>
                  </a:lnTo>
                  <a:lnTo>
                    <a:pt x="1278636" y="929639"/>
                  </a:lnTo>
                  <a:lnTo>
                    <a:pt x="1287780" y="847343"/>
                  </a:lnTo>
                  <a:lnTo>
                    <a:pt x="1296924" y="865631"/>
                  </a:lnTo>
                  <a:lnTo>
                    <a:pt x="1306068" y="838199"/>
                  </a:lnTo>
                  <a:lnTo>
                    <a:pt x="1315212" y="816863"/>
                  </a:lnTo>
                  <a:lnTo>
                    <a:pt x="1324356" y="815339"/>
                  </a:lnTo>
                  <a:lnTo>
                    <a:pt x="1331976" y="835151"/>
                  </a:lnTo>
                  <a:lnTo>
                    <a:pt x="1341120" y="784859"/>
                  </a:lnTo>
                  <a:lnTo>
                    <a:pt x="1350264" y="681227"/>
                  </a:lnTo>
                  <a:lnTo>
                    <a:pt x="1359408" y="691895"/>
                  </a:lnTo>
                  <a:lnTo>
                    <a:pt x="1368552" y="760475"/>
                  </a:lnTo>
                  <a:lnTo>
                    <a:pt x="1376172" y="912875"/>
                  </a:lnTo>
                  <a:lnTo>
                    <a:pt x="1385316" y="836675"/>
                  </a:lnTo>
                  <a:lnTo>
                    <a:pt x="1394460" y="801623"/>
                  </a:lnTo>
                  <a:lnTo>
                    <a:pt x="1403604" y="769619"/>
                  </a:lnTo>
                  <a:lnTo>
                    <a:pt x="1412748" y="679703"/>
                  </a:lnTo>
                  <a:lnTo>
                    <a:pt x="1421892" y="699515"/>
                  </a:lnTo>
                  <a:lnTo>
                    <a:pt x="1429512" y="655319"/>
                  </a:lnTo>
                  <a:lnTo>
                    <a:pt x="1438656" y="633983"/>
                  </a:lnTo>
                  <a:lnTo>
                    <a:pt x="1447800" y="391667"/>
                  </a:lnTo>
                  <a:lnTo>
                    <a:pt x="1456944" y="220979"/>
                  </a:lnTo>
                  <a:lnTo>
                    <a:pt x="1466088" y="12191"/>
                  </a:lnTo>
                  <a:lnTo>
                    <a:pt x="1475232" y="0"/>
                  </a:lnTo>
                  <a:lnTo>
                    <a:pt x="1482852" y="225551"/>
                  </a:lnTo>
                  <a:lnTo>
                    <a:pt x="1491996" y="199643"/>
                  </a:lnTo>
                  <a:lnTo>
                    <a:pt x="1501140" y="300227"/>
                  </a:lnTo>
                  <a:lnTo>
                    <a:pt x="1510284" y="284987"/>
                  </a:lnTo>
                  <a:lnTo>
                    <a:pt x="1519428" y="202691"/>
                  </a:lnTo>
                  <a:lnTo>
                    <a:pt x="1528572" y="280415"/>
                  </a:lnTo>
                  <a:lnTo>
                    <a:pt x="1536192" y="499871"/>
                  </a:lnTo>
                  <a:lnTo>
                    <a:pt x="1545336" y="556259"/>
                  </a:lnTo>
                  <a:lnTo>
                    <a:pt x="1554480" y="576071"/>
                  </a:lnTo>
                  <a:lnTo>
                    <a:pt x="1563624" y="586739"/>
                  </a:lnTo>
                  <a:lnTo>
                    <a:pt x="1572768" y="614171"/>
                  </a:lnTo>
                  <a:lnTo>
                    <a:pt x="1581912" y="611123"/>
                  </a:lnTo>
                  <a:lnTo>
                    <a:pt x="1589532" y="713231"/>
                  </a:lnTo>
                  <a:lnTo>
                    <a:pt x="1598676" y="707135"/>
                  </a:lnTo>
                  <a:lnTo>
                    <a:pt x="1607820" y="716279"/>
                  </a:lnTo>
                  <a:lnTo>
                    <a:pt x="1616964" y="763523"/>
                  </a:lnTo>
                  <a:lnTo>
                    <a:pt x="1626108" y="768095"/>
                  </a:lnTo>
                  <a:lnTo>
                    <a:pt x="1635252" y="765047"/>
                  </a:lnTo>
                  <a:lnTo>
                    <a:pt x="1642872" y="704087"/>
                  </a:lnTo>
                  <a:lnTo>
                    <a:pt x="1652016" y="615695"/>
                  </a:lnTo>
                  <a:lnTo>
                    <a:pt x="1661160" y="693419"/>
                  </a:lnTo>
                  <a:lnTo>
                    <a:pt x="1670304" y="682751"/>
                  </a:lnTo>
                  <a:lnTo>
                    <a:pt x="1679448" y="690371"/>
                  </a:lnTo>
                  <a:lnTo>
                    <a:pt x="1688592" y="702563"/>
                  </a:lnTo>
                  <a:lnTo>
                    <a:pt x="1696212" y="707135"/>
                  </a:lnTo>
                  <a:lnTo>
                    <a:pt x="1705356" y="705611"/>
                  </a:lnTo>
                  <a:lnTo>
                    <a:pt x="1714500" y="711707"/>
                  </a:lnTo>
                  <a:lnTo>
                    <a:pt x="1723644" y="761999"/>
                  </a:lnTo>
                  <a:lnTo>
                    <a:pt x="1732788" y="775715"/>
                  </a:lnTo>
                  <a:lnTo>
                    <a:pt x="1741932" y="743711"/>
                  </a:lnTo>
                  <a:lnTo>
                    <a:pt x="1749552" y="765047"/>
                  </a:lnTo>
                  <a:lnTo>
                    <a:pt x="1758695" y="697991"/>
                  </a:lnTo>
                  <a:lnTo>
                    <a:pt x="1767839" y="687323"/>
                  </a:lnTo>
                  <a:lnTo>
                    <a:pt x="1776983" y="701039"/>
                  </a:lnTo>
                  <a:lnTo>
                    <a:pt x="1786127" y="717803"/>
                  </a:lnTo>
                  <a:lnTo>
                    <a:pt x="1793748" y="463295"/>
                  </a:lnTo>
                  <a:lnTo>
                    <a:pt x="1802892" y="460247"/>
                  </a:lnTo>
                  <a:lnTo>
                    <a:pt x="1812036" y="403859"/>
                  </a:lnTo>
                  <a:lnTo>
                    <a:pt x="1821180" y="388619"/>
                  </a:lnTo>
                  <a:lnTo>
                    <a:pt x="1830324" y="464819"/>
                  </a:lnTo>
                  <a:lnTo>
                    <a:pt x="1839468" y="496823"/>
                  </a:lnTo>
                  <a:lnTo>
                    <a:pt x="1847088" y="473963"/>
                  </a:lnTo>
                  <a:lnTo>
                    <a:pt x="1856232" y="518159"/>
                  </a:lnTo>
                  <a:lnTo>
                    <a:pt x="1865376" y="626363"/>
                  </a:lnTo>
                  <a:lnTo>
                    <a:pt x="1874520" y="560831"/>
                  </a:lnTo>
                </a:path>
              </a:pathLst>
            </a:custGeom>
            <a:ln w="19050">
              <a:solidFill>
                <a:srgbClr val="211556"/>
              </a:solidFill>
            </a:ln>
          </p:spPr>
          <p:txBody>
            <a:bodyPr wrap="square" lIns="0" tIns="0" rIns="0" bIns="0" rtlCol="0"/>
            <a:lstStyle/>
            <a:p>
              <a:endParaRPr/>
            </a:p>
          </p:txBody>
        </p:sp>
      </p:grpSp>
      <p:sp>
        <p:nvSpPr>
          <p:cNvPr id="2028" name="object 22">
            <a:extLst>
              <a:ext uri="{FF2B5EF4-FFF2-40B4-BE49-F238E27FC236}">
                <a16:creationId xmlns:a16="http://schemas.microsoft.com/office/drawing/2014/main" id="{29657E29-B79A-170B-B315-D611A850ADAC}"/>
              </a:ext>
            </a:extLst>
          </p:cNvPr>
          <p:cNvSpPr txBox="1"/>
          <p:nvPr/>
        </p:nvSpPr>
        <p:spPr>
          <a:xfrm>
            <a:off x="9076922" y="248196"/>
            <a:ext cx="2429510" cy="670560"/>
          </a:xfrm>
          <a:prstGeom prst="rect">
            <a:avLst/>
          </a:prstGeom>
        </p:spPr>
        <p:txBody>
          <a:bodyPr vert="horz" wrap="square" lIns="0" tIns="12700" rIns="0" bIns="0" rtlCol="0">
            <a:spAutoFit/>
          </a:bodyPr>
          <a:lstStyle/>
          <a:p>
            <a:pPr marL="12700">
              <a:lnSpc>
                <a:spcPct val="100000"/>
              </a:lnSpc>
              <a:spcBef>
                <a:spcPts val="100"/>
              </a:spcBef>
            </a:pPr>
            <a:r>
              <a:rPr sz="1300" spc="-10" dirty="0">
                <a:solidFill>
                  <a:schemeClr val="bg1"/>
                </a:solidFill>
                <a:latin typeface="Arial"/>
                <a:cs typeface="Arial"/>
              </a:rPr>
              <a:t>*</a:t>
            </a:r>
            <a:endParaRPr sz="1300" dirty="0">
              <a:solidFill>
                <a:schemeClr val="bg1"/>
              </a:solidFill>
              <a:latin typeface="Arial"/>
              <a:cs typeface="Arial"/>
            </a:endParaRPr>
          </a:p>
          <a:p>
            <a:pPr marL="32384">
              <a:lnSpc>
                <a:spcPct val="100000"/>
              </a:lnSpc>
              <a:spcBef>
                <a:spcPts val="975"/>
              </a:spcBef>
              <a:tabLst>
                <a:tab pos="2077720" algn="l"/>
              </a:tabLst>
            </a:pPr>
            <a:r>
              <a:rPr sz="800" spc="-10" dirty="0">
                <a:latin typeface="Arial"/>
                <a:cs typeface="Arial"/>
              </a:rPr>
              <a:t>Gold:Silver</a:t>
            </a:r>
            <a:r>
              <a:rPr sz="800" spc="30" dirty="0">
                <a:latin typeface="Arial"/>
                <a:cs typeface="Arial"/>
              </a:rPr>
              <a:t> </a:t>
            </a:r>
            <a:r>
              <a:rPr sz="800" spc="-10" dirty="0">
                <a:solidFill>
                  <a:srgbClr val="282C39"/>
                </a:solidFill>
                <a:latin typeface="Arial"/>
                <a:cs typeface="Arial"/>
              </a:rPr>
              <a:t>Ratio</a:t>
            </a:r>
            <a:r>
              <a:rPr sz="800" dirty="0">
                <a:solidFill>
                  <a:srgbClr val="282C39"/>
                </a:solidFill>
                <a:latin typeface="Arial"/>
                <a:cs typeface="Arial"/>
              </a:rPr>
              <a:t>	</a:t>
            </a:r>
            <a:r>
              <a:rPr sz="800" spc="-10" dirty="0">
                <a:latin typeface="Arial"/>
                <a:cs typeface="Arial"/>
              </a:rPr>
              <a:t>US</a:t>
            </a:r>
            <a:r>
              <a:rPr sz="800" spc="-10" dirty="0">
                <a:solidFill>
                  <a:srgbClr val="282C39"/>
                </a:solidFill>
                <a:latin typeface="Arial"/>
                <a:cs typeface="Arial"/>
              </a:rPr>
              <a:t>$/</a:t>
            </a:r>
            <a:r>
              <a:rPr sz="800" spc="-10" dirty="0">
                <a:latin typeface="Arial"/>
                <a:cs typeface="Arial"/>
              </a:rPr>
              <a:t>oz</a:t>
            </a:r>
            <a:endParaRPr sz="800" dirty="0">
              <a:latin typeface="Arial"/>
              <a:cs typeface="Arial"/>
            </a:endParaRPr>
          </a:p>
          <a:p>
            <a:pPr marL="33655">
              <a:lnSpc>
                <a:spcPct val="100000"/>
              </a:lnSpc>
              <a:spcBef>
                <a:spcPts val="620"/>
              </a:spcBef>
              <a:tabLst>
                <a:tab pos="2289175" algn="l"/>
              </a:tabLst>
            </a:pPr>
            <a:r>
              <a:rPr sz="800" spc="-25" dirty="0">
                <a:latin typeface="Arial"/>
                <a:cs typeface="Arial"/>
              </a:rPr>
              <a:t>120</a:t>
            </a:r>
            <a:r>
              <a:rPr sz="800" dirty="0">
                <a:latin typeface="Arial"/>
                <a:cs typeface="Arial"/>
              </a:rPr>
              <a:t>	</a:t>
            </a:r>
            <a:r>
              <a:rPr sz="800" spc="-25" dirty="0">
                <a:latin typeface="Arial"/>
                <a:cs typeface="Arial"/>
              </a:rPr>
              <a:t>50</a:t>
            </a:r>
            <a:endParaRPr sz="800" dirty="0">
              <a:latin typeface="Arial"/>
              <a:cs typeface="Arial"/>
            </a:endParaRPr>
          </a:p>
        </p:txBody>
      </p:sp>
      <p:sp>
        <p:nvSpPr>
          <p:cNvPr id="2029" name="object 23">
            <a:extLst>
              <a:ext uri="{FF2B5EF4-FFF2-40B4-BE49-F238E27FC236}">
                <a16:creationId xmlns:a16="http://schemas.microsoft.com/office/drawing/2014/main" id="{BE5A52AF-D537-F2E1-66C5-8A9482DE0ECD}"/>
              </a:ext>
            </a:extLst>
          </p:cNvPr>
          <p:cNvSpPr txBox="1"/>
          <p:nvPr/>
        </p:nvSpPr>
        <p:spPr>
          <a:xfrm>
            <a:off x="11353593" y="2393841"/>
            <a:ext cx="86360" cy="147955"/>
          </a:xfrm>
          <a:prstGeom prst="rect">
            <a:avLst/>
          </a:prstGeom>
        </p:spPr>
        <p:txBody>
          <a:bodyPr vert="horz" wrap="square" lIns="0" tIns="12700" rIns="0" bIns="0" rtlCol="0">
            <a:spAutoFit/>
          </a:bodyPr>
          <a:lstStyle/>
          <a:p>
            <a:pPr marL="12700">
              <a:lnSpc>
                <a:spcPct val="100000"/>
              </a:lnSpc>
              <a:spcBef>
                <a:spcPts val="100"/>
              </a:spcBef>
            </a:pPr>
            <a:r>
              <a:rPr sz="800" spc="30" dirty="0">
                <a:latin typeface="Arial"/>
                <a:cs typeface="Arial"/>
              </a:rPr>
              <a:t>0</a:t>
            </a:r>
            <a:endParaRPr sz="800">
              <a:latin typeface="Arial"/>
              <a:cs typeface="Arial"/>
            </a:endParaRPr>
          </a:p>
        </p:txBody>
      </p:sp>
      <p:sp>
        <p:nvSpPr>
          <p:cNvPr id="2030" name="object 24">
            <a:extLst>
              <a:ext uri="{FF2B5EF4-FFF2-40B4-BE49-F238E27FC236}">
                <a16:creationId xmlns:a16="http://schemas.microsoft.com/office/drawing/2014/main" id="{4141B885-E150-23BC-9936-2DC822589796}"/>
              </a:ext>
            </a:extLst>
          </p:cNvPr>
          <p:cNvSpPr txBox="1"/>
          <p:nvPr/>
        </p:nvSpPr>
        <p:spPr>
          <a:xfrm>
            <a:off x="11353593" y="207526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10</a:t>
            </a:r>
            <a:endParaRPr sz="800">
              <a:latin typeface="Arial"/>
              <a:cs typeface="Arial"/>
            </a:endParaRPr>
          </a:p>
        </p:txBody>
      </p:sp>
      <p:sp>
        <p:nvSpPr>
          <p:cNvPr id="2031" name="object 25">
            <a:extLst>
              <a:ext uri="{FF2B5EF4-FFF2-40B4-BE49-F238E27FC236}">
                <a16:creationId xmlns:a16="http://schemas.microsoft.com/office/drawing/2014/main" id="{45B43519-4B8A-C7A8-BBEE-DB4C0A205B06}"/>
              </a:ext>
            </a:extLst>
          </p:cNvPr>
          <p:cNvSpPr txBox="1"/>
          <p:nvPr/>
        </p:nvSpPr>
        <p:spPr>
          <a:xfrm>
            <a:off x="11353593" y="1756687"/>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20</a:t>
            </a:r>
            <a:endParaRPr sz="800">
              <a:latin typeface="Arial"/>
              <a:cs typeface="Arial"/>
            </a:endParaRPr>
          </a:p>
        </p:txBody>
      </p:sp>
      <p:sp>
        <p:nvSpPr>
          <p:cNvPr id="2032" name="object 26">
            <a:extLst>
              <a:ext uri="{FF2B5EF4-FFF2-40B4-BE49-F238E27FC236}">
                <a16:creationId xmlns:a16="http://schemas.microsoft.com/office/drawing/2014/main" id="{B1E09C2D-66BA-8BE5-F01A-A47EACC49FD8}"/>
              </a:ext>
            </a:extLst>
          </p:cNvPr>
          <p:cNvSpPr txBox="1"/>
          <p:nvPr/>
        </p:nvSpPr>
        <p:spPr>
          <a:xfrm>
            <a:off x="11353593" y="1438110"/>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30</a:t>
            </a:r>
            <a:endParaRPr sz="800">
              <a:latin typeface="Arial"/>
              <a:cs typeface="Arial"/>
            </a:endParaRPr>
          </a:p>
        </p:txBody>
      </p:sp>
      <p:sp>
        <p:nvSpPr>
          <p:cNvPr id="2033" name="object 27">
            <a:extLst>
              <a:ext uri="{FF2B5EF4-FFF2-40B4-BE49-F238E27FC236}">
                <a16:creationId xmlns:a16="http://schemas.microsoft.com/office/drawing/2014/main" id="{7A508EEE-6CB1-4CC6-198E-68821C05628C}"/>
              </a:ext>
            </a:extLst>
          </p:cNvPr>
          <p:cNvSpPr txBox="1"/>
          <p:nvPr/>
        </p:nvSpPr>
        <p:spPr>
          <a:xfrm>
            <a:off x="11353593" y="1119533"/>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40</a:t>
            </a:r>
            <a:endParaRPr sz="800">
              <a:latin typeface="Arial"/>
              <a:cs typeface="Arial"/>
            </a:endParaRPr>
          </a:p>
        </p:txBody>
      </p:sp>
      <p:sp>
        <p:nvSpPr>
          <p:cNvPr id="2034" name="object 28">
            <a:extLst>
              <a:ext uri="{FF2B5EF4-FFF2-40B4-BE49-F238E27FC236}">
                <a16:creationId xmlns:a16="http://schemas.microsoft.com/office/drawing/2014/main" id="{C2CB8A11-42DE-6164-6F69-CFCC7CA42B61}"/>
              </a:ext>
            </a:extLst>
          </p:cNvPr>
          <p:cNvSpPr txBox="1"/>
          <p:nvPr/>
        </p:nvSpPr>
        <p:spPr>
          <a:xfrm>
            <a:off x="9218412" y="2394045"/>
            <a:ext cx="86360" cy="147955"/>
          </a:xfrm>
          <a:prstGeom prst="rect">
            <a:avLst/>
          </a:prstGeom>
        </p:spPr>
        <p:txBody>
          <a:bodyPr vert="horz" wrap="square" lIns="0" tIns="12700" rIns="0" bIns="0" rtlCol="0">
            <a:spAutoFit/>
          </a:bodyPr>
          <a:lstStyle/>
          <a:p>
            <a:pPr marL="12700">
              <a:lnSpc>
                <a:spcPct val="100000"/>
              </a:lnSpc>
              <a:spcBef>
                <a:spcPts val="100"/>
              </a:spcBef>
            </a:pPr>
            <a:r>
              <a:rPr sz="800" spc="30" dirty="0">
                <a:latin typeface="Arial"/>
                <a:cs typeface="Arial"/>
              </a:rPr>
              <a:t>0</a:t>
            </a:r>
            <a:endParaRPr sz="800">
              <a:latin typeface="Arial"/>
              <a:cs typeface="Arial"/>
            </a:endParaRPr>
          </a:p>
        </p:txBody>
      </p:sp>
      <p:sp>
        <p:nvSpPr>
          <p:cNvPr id="2035" name="object 29">
            <a:extLst>
              <a:ext uri="{FF2B5EF4-FFF2-40B4-BE49-F238E27FC236}">
                <a16:creationId xmlns:a16="http://schemas.microsoft.com/office/drawing/2014/main" id="{7203D8D2-BE44-A71F-8611-F8FD6E81864A}"/>
              </a:ext>
            </a:extLst>
          </p:cNvPr>
          <p:cNvSpPr txBox="1"/>
          <p:nvPr/>
        </p:nvSpPr>
        <p:spPr>
          <a:xfrm>
            <a:off x="9158271" y="2128565"/>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20</a:t>
            </a:r>
            <a:endParaRPr sz="800">
              <a:latin typeface="Arial"/>
              <a:cs typeface="Arial"/>
            </a:endParaRPr>
          </a:p>
        </p:txBody>
      </p:sp>
      <p:sp>
        <p:nvSpPr>
          <p:cNvPr id="2036" name="object 30">
            <a:extLst>
              <a:ext uri="{FF2B5EF4-FFF2-40B4-BE49-F238E27FC236}">
                <a16:creationId xmlns:a16="http://schemas.microsoft.com/office/drawing/2014/main" id="{79A09EB5-5C5D-CFC6-49E7-1161BDEDCB15}"/>
              </a:ext>
            </a:extLst>
          </p:cNvPr>
          <p:cNvSpPr txBox="1"/>
          <p:nvPr/>
        </p:nvSpPr>
        <p:spPr>
          <a:xfrm>
            <a:off x="9158271" y="186308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40</a:t>
            </a:r>
            <a:endParaRPr sz="800">
              <a:latin typeface="Arial"/>
              <a:cs typeface="Arial"/>
            </a:endParaRPr>
          </a:p>
        </p:txBody>
      </p:sp>
      <p:sp>
        <p:nvSpPr>
          <p:cNvPr id="2037" name="object 31">
            <a:extLst>
              <a:ext uri="{FF2B5EF4-FFF2-40B4-BE49-F238E27FC236}">
                <a16:creationId xmlns:a16="http://schemas.microsoft.com/office/drawing/2014/main" id="{D609C30B-497D-7574-E5B9-0AB22917C61F}"/>
              </a:ext>
            </a:extLst>
          </p:cNvPr>
          <p:cNvSpPr txBox="1"/>
          <p:nvPr/>
        </p:nvSpPr>
        <p:spPr>
          <a:xfrm>
            <a:off x="9158271" y="1597603"/>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60</a:t>
            </a:r>
            <a:endParaRPr sz="800">
              <a:latin typeface="Arial"/>
              <a:cs typeface="Arial"/>
            </a:endParaRPr>
          </a:p>
        </p:txBody>
      </p:sp>
      <p:sp>
        <p:nvSpPr>
          <p:cNvPr id="2038" name="object 32">
            <a:extLst>
              <a:ext uri="{FF2B5EF4-FFF2-40B4-BE49-F238E27FC236}">
                <a16:creationId xmlns:a16="http://schemas.microsoft.com/office/drawing/2014/main" id="{58E2C477-3544-042C-11D2-D1FB0E835653}"/>
              </a:ext>
            </a:extLst>
          </p:cNvPr>
          <p:cNvSpPr txBox="1"/>
          <p:nvPr/>
        </p:nvSpPr>
        <p:spPr>
          <a:xfrm>
            <a:off x="9158271" y="1332122"/>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80</a:t>
            </a:r>
            <a:endParaRPr sz="800">
              <a:latin typeface="Arial"/>
              <a:cs typeface="Arial"/>
            </a:endParaRPr>
          </a:p>
        </p:txBody>
      </p:sp>
      <p:sp>
        <p:nvSpPr>
          <p:cNvPr id="2039" name="object 33">
            <a:extLst>
              <a:ext uri="{FF2B5EF4-FFF2-40B4-BE49-F238E27FC236}">
                <a16:creationId xmlns:a16="http://schemas.microsoft.com/office/drawing/2014/main" id="{DF8442D2-A9B5-9FFD-0BC2-4FEA349B2F0C}"/>
              </a:ext>
            </a:extLst>
          </p:cNvPr>
          <p:cNvSpPr txBox="1"/>
          <p:nvPr/>
        </p:nvSpPr>
        <p:spPr>
          <a:xfrm>
            <a:off x="9098129" y="1066641"/>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100</a:t>
            </a:r>
            <a:endParaRPr sz="800">
              <a:latin typeface="Arial"/>
              <a:cs typeface="Arial"/>
            </a:endParaRPr>
          </a:p>
        </p:txBody>
      </p:sp>
      <p:sp>
        <p:nvSpPr>
          <p:cNvPr id="2040" name="object 34">
            <a:extLst>
              <a:ext uri="{FF2B5EF4-FFF2-40B4-BE49-F238E27FC236}">
                <a16:creationId xmlns:a16="http://schemas.microsoft.com/office/drawing/2014/main" id="{ACAECB45-26BA-EC46-9012-0F8A2CC91729}"/>
              </a:ext>
            </a:extLst>
          </p:cNvPr>
          <p:cNvSpPr txBox="1"/>
          <p:nvPr/>
        </p:nvSpPr>
        <p:spPr>
          <a:xfrm>
            <a:off x="9258439" y="2533729"/>
            <a:ext cx="204216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1970</a:t>
            </a:r>
            <a:r>
              <a:rPr sz="800" spc="270" dirty="0">
                <a:latin typeface="Arial"/>
                <a:cs typeface="Arial"/>
              </a:rPr>
              <a:t>  </a:t>
            </a:r>
            <a:r>
              <a:rPr sz="800" dirty="0">
                <a:latin typeface="Arial"/>
                <a:cs typeface="Arial"/>
              </a:rPr>
              <a:t>1980</a:t>
            </a:r>
            <a:r>
              <a:rPr sz="800" spc="270" dirty="0">
                <a:latin typeface="Arial"/>
                <a:cs typeface="Arial"/>
              </a:rPr>
              <a:t>  </a:t>
            </a:r>
            <a:r>
              <a:rPr sz="800" dirty="0">
                <a:latin typeface="Arial"/>
                <a:cs typeface="Arial"/>
              </a:rPr>
              <a:t>1990</a:t>
            </a:r>
            <a:r>
              <a:rPr sz="800" spc="275" dirty="0">
                <a:latin typeface="Arial"/>
                <a:cs typeface="Arial"/>
              </a:rPr>
              <a:t>  </a:t>
            </a:r>
            <a:r>
              <a:rPr sz="800" dirty="0">
                <a:latin typeface="Arial"/>
                <a:cs typeface="Arial"/>
              </a:rPr>
              <a:t>2000</a:t>
            </a:r>
            <a:r>
              <a:rPr sz="800" spc="270" dirty="0">
                <a:latin typeface="Arial"/>
                <a:cs typeface="Arial"/>
              </a:rPr>
              <a:t>  </a:t>
            </a:r>
            <a:r>
              <a:rPr sz="800" dirty="0">
                <a:latin typeface="Arial"/>
                <a:cs typeface="Arial"/>
              </a:rPr>
              <a:t>2010</a:t>
            </a:r>
            <a:r>
              <a:rPr sz="800" spc="275" dirty="0">
                <a:latin typeface="Arial"/>
                <a:cs typeface="Arial"/>
              </a:rPr>
              <a:t>  </a:t>
            </a:r>
            <a:r>
              <a:rPr sz="800" spc="-20" dirty="0">
                <a:latin typeface="Arial"/>
                <a:cs typeface="Arial"/>
              </a:rPr>
              <a:t>2020</a:t>
            </a:r>
            <a:endParaRPr sz="800">
              <a:latin typeface="Arial"/>
              <a:cs typeface="Arial"/>
            </a:endParaRPr>
          </a:p>
        </p:txBody>
      </p:sp>
      <p:sp>
        <p:nvSpPr>
          <p:cNvPr id="2041" name="object 35">
            <a:extLst>
              <a:ext uri="{FF2B5EF4-FFF2-40B4-BE49-F238E27FC236}">
                <a16:creationId xmlns:a16="http://schemas.microsoft.com/office/drawing/2014/main" id="{C2FC3B82-4104-8DE8-2741-3A9A678170AD}"/>
              </a:ext>
            </a:extLst>
          </p:cNvPr>
          <p:cNvSpPr/>
          <p:nvPr/>
        </p:nvSpPr>
        <p:spPr>
          <a:xfrm>
            <a:off x="9376452" y="3086068"/>
            <a:ext cx="243840" cy="0"/>
          </a:xfrm>
          <a:custGeom>
            <a:avLst/>
            <a:gdLst/>
            <a:ahLst/>
            <a:cxnLst/>
            <a:rect l="l" t="t" r="r" b="b"/>
            <a:pathLst>
              <a:path w="243840">
                <a:moveTo>
                  <a:pt x="0" y="0"/>
                </a:moveTo>
                <a:lnTo>
                  <a:pt x="243840" y="0"/>
                </a:lnTo>
              </a:path>
            </a:pathLst>
          </a:custGeom>
          <a:ln w="19050">
            <a:solidFill>
              <a:srgbClr val="88B7CF"/>
            </a:solidFill>
          </a:ln>
        </p:spPr>
        <p:txBody>
          <a:bodyPr wrap="square" lIns="0" tIns="0" rIns="0" bIns="0" rtlCol="0"/>
          <a:lstStyle/>
          <a:p>
            <a:endParaRPr/>
          </a:p>
        </p:txBody>
      </p:sp>
      <p:sp>
        <p:nvSpPr>
          <p:cNvPr id="2042" name="object 36">
            <a:extLst>
              <a:ext uri="{FF2B5EF4-FFF2-40B4-BE49-F238E27FC236}">
                <a16:creationId xmlns:a16="http://schemas.microsoft.com/office/drawing/2014/main" id="{B051B8AE-C941-27D9-2714-D5D798AD8ED8}"/>
              </a:ext>
            </a:extLst>
          </p:cNvPr>
          <p:cNvSpPr txBox="1"/>
          <p:nvPr/>
        </p:nvSpPr>
        <p:spPr>
          <a:xfrm>
            <a:off x="9655565" y="2999088"/>
            <a:ext cx="784860" cy="147955"/>
          </a:xfrm>
          <a:prstGeom prst="rect">
            <a:avLst/>
          </a:prstGeom>
        </p:spPr>
        <p:txBody>
          <a:bodyPr vert="horz" wrap="square" lIns="0" tIns="12700" rIns="0" bIns="0" rtlCol="0">
            <a:spAutoFit/>
          </a:bodyPr>
          <a:lstStyle/>
          <a:p>
            <a:pPr marL="12700">
              <a:lnSpc>
                <a:spcPct val="100000"/>
              </a:lnSpc>
              <a:spcBef>
                <a:spcPts val="100"/>
              </a:spcBef>
            </a:pPr>
            <a:r>
              <a:rPr sz="800" spc="-10" dirty="0">
                <a:latin typeface="Arial"/>
                <a:cs typeface="Arial"/>
              </a:rPr>
              <a:t>Gold:Silver</a:t>
            </a:r>
            <a:r>
              <a:rPr sz="800" spc="30" dirty="0">
                <a:latin typeface="Arial"/>
                <a:cs typeface="Arial"/>
              </a:rPr>
              <a:t> </a:t>
            </a:r>
            <a:r>
              <a:rPr sz="800" spc="-10" dirty="0">
                <a:latin typeface="Arial"/>
                <a:cs typeface="Arial"/>
              </a:rPr>
              <a:t>Ratio</a:t>
            </a:r>
            <a:endParaRPr sz="800">
              <a:latin typeface="Arial"/>
              <a:cs typeface="Arial"/>
            </a:endParaRPr>
          </a:p>
        </p:txBody>
      </p:sp>
      <p:sp>
        <p:nvSpPr>
          <p:cNvPr id="2043" name="object 37">
            <a:extLst>
              <a:ext uri="{FF2B5EF4-FFF2-40B4-BE49-F238E27FC236}">
                <a16:creationId xmlns:a16="http://schemas.microsoft.com/office/drawing/2014/main" id="{61DCAB10-154D-60DC-FDC6-A44BC045833E}"/>
              </a:ext>
            </a:extLst>
          </p:cNvPr>
          <p:cNvSpPr/>
          <p:nvPr/>
        </p:nvSpPr>
        <p:spPr>
          <a:xfrm>
            <a:off x="10580417" y="3086068"/>
            <a:ext cx="243840" cy="0"/>
          </a:xfrm>
          <a:custGeom>
            <a:avLst/>
            <a:gdLst/>
            <a:ahLst/>
            <a:cxnLst/>
            <a:rect l="l" t="t" r="r" b="b"/>
            <a:pathLst>
              <a:path w="243839">
                <a:moveTo>
                  <a:pt x="0" y="0"/>
                </a:moveTo>
                <a:lnTo>
                  <a:pt x="243840" y="0"/>
                </a:lnTo>
              </a:path>
            </a:pathLst>
          </a:custGeom>
          <a:ln w="19050">
            <a:solidFill>
              <a:srgbClr val="211556"/>
            </a:solidFill>
          </a:ln>
        </p:spPr>
        <p:txBody>
          <a:bodyPr wrap="square" lIns="0" tIns="0" rIns="0" bIns="0" rtlCol="0"/>
          <a:lstStyle/>
          <a:p>
            <a:endParaRPr/>
          </a:p>
        </p:txBody>
      </p:sp>
      <p:sp>
        <p:nvSpPr>
          <p:cNvPr id="2044" name="object 38">
            <a:extLst>
              <a:ext uri="{FF2B5EF4-FFF2-40B4-BE49-F238E27FC236}">
                <a16:creationId xmlns:a16="http://schemas.microsoft.com/office/drawing/2014/main" id="{CD3DFB05-D7D8-1214-B5FC-B3DE1BAA2C90}"/>
              </a:ext>
            </a:extLst>
          </p:cNvPr>
          <p:cNvSpPr txBox="1"/>
          <p:nvPr/>
        </p:nvSpPr>
        <p:spPr>
          <a:xfrm>
            <a:off x="10859931" y="2999088"/>
            <a:ext cx="54546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Silver</a:t>
            </a:r>
            <a:r>
              <a:rPr sz="800" spc="-40" dirty="0">
                <a:latin typeface="Arial"/>
                <a:cs typeface="Arial"/>
              </a:rPr>
              <a:t> </a:t>
            </a:r>
            <a:r>
              <a:rPr sz="800" spc="-10" dirty="0">
                <a:latin typeface="Arial"/>
                <a:cs typeface="Arial"/>
              </a:rPr>
              <a:t>Price</a:t>
            </a:r>
            <a:endParaRPr sz="800">
              <a:latin typeface="Arial"/>
              <a:cs typeface="Arial"/>
            </a:endParaRPr>
          </a:p>
        </p:txBody>
      </p:sp>
      <p:grpSp>
        <p:nvGrpSpPr>
          <p:cNvPr id="2097" name="グループ化 2096">
            <a:extLst>
              <a:ext uri="{FF2B5EF4-FFF2-40B4-BE49-F238E27FC236}">
                <a16:creationId xmlns:a16="http://schemas.microsoft.com/office/drawing/2014/main" id="{E90CBB1E-A6D2-FB08-A627-0FC36D042EAC}"/>
              </a:ext>
            </a:extLst>
          </p:cNvPr>
          <p:cNvGrpSpPr/>
          <p:nvPr/>
        </p:nvGrpSpPr>
        <p:grpSpPr>
          <a:xfrm>
            <a:off x="9074222" y="3639531"/>
            <a:ext cx="2556035" cy="3068091"/>
            <a:chOff x="635299" y="1095261"/>
            <a:chExt cx="2556035" cy="3068091"/>
          </a:xfrm>
        </p:grpSpPr>
        <p:sp>
          <p:nvSpPr>
            <p:cNvPr id="2100" name="object 15">
              <a:extLst>
                <a:ext uri="{FF2B5EF4-FFF2-40B4-BE49-F238E27FC236}">
                  <a16:creationId xmlns:a16="http://schemas.microsoft.com/office/drawing/2014/main" id="{A57DB42F-7BD3-65B7-7085-9CF6AF7E03B1}"/>
                </a:ext>
              </a:extLst>
            </p:cNvPr>
            <p:cNvSpPr txBox="1"/>
            <p:nvPr/>
          </p:nvSpPr>
          <p:spPr>
            <a:xfrm>
              <a:off x="635299" y="1095261"/>
              <a:ext cx="2556035" cy="212879"/>
            </a:xfrm>
            <a:prstGeom prst="rect">
              <a:avLst/>
            </a:prstGeom>
          </p:spPr>
          <p:txBody>
            <a:bodyPr vert="horz" wrap="square" lIns="0" tIns="12700" rIns="0" bIns="0" rtlCol="0">
              <a:spAutoFit/>
            </a:bodyPr>
            <a:lstStyle/>
            <a:p>
              <a:pPr marL="12700" algn="ctr">
                <a:lnSpc>
                  <a:spcPct val="100000"/>
                </a:lnSpc>
                <a:spcBef>
                  <a:spcPts val="100"/>
                </a:spcBef>
              </a:pPr>
              <a:r>
                <a:rPr sz="1300" spc="-35" dirty="0">
                  <a:solidFill>
                    <a:srgbClr val="3A3942"/>
                  </a:solidFill>
                  <a:latin typeface="Arial"/>
                  <a:cs typeface="Arial"/>
                </a:rPr>
                <a:t>Gold,</a:t>
              </a:r>
              <a:r>
                <a:rPr sz="1300" spc="-45" dirty="0">
                  <a:solidFill>
                    <a:srgbClr val="3A3942"/>
                  </a:solidFill>
                  <a:latin typeface="Arial"/>
                  <a:cs typeface="Arial"/>
                </a:rPr>
                <a:t> </a:t>
              </a:r>
              <a:r>
                <a:rPr sz="1300" spc="-25" dirty="0">
                  <a:solidFill>
                    <a:srgbClr val="3A3942"/>
                  </a:solidFill>
                  <a:latin typeface="Arial"/>
                  <a:cs typeface="Arial"/>
                </a:rPr>
                <a:t>Silver</a:t>
              </a:r>
              <a:r>
                <a:rPr sz="1300" spc="-45" dirty="0">
                  <a:solidFill>
                    <a:srgbClr val="3A3942"/>
                  </a:solidFill>
                  <a:latin typeface="Arial"/>
                  <a:cs typeface="Arial"/>
                </a:rPr>
                <a:t> </a:t>
              </a:r>
              <a:r>
                <a:rPr sz="1300" spc="-75" dirty="0">
                  <a:solidFill>
                    <a:srgbClr val="3A3942"/>
                  </a:solidFill>
                  <a:latin typeface="Arial"/>
                  <a:cs typeface="Arial"/>
                </a:rPr>
                <a:t>&amp;</a:t>
              </a:r>
              <a:r>
                <a:rPr sz="1300" spc="-45" dirty="0">
                  <a:solidFill>
                    <a:srgbClr val="3A3942"/>
                  </a:solidFill>
                  <a:latin typeface="Arial"/>
                  <a:cs typeface="Arial"/>
                </a:rPr>
                <a:t> </a:t>
              </a:r>
              <a:r>
                <a:rPr sz="1300" dirty="0">
                  <a:solidFill>
                    <a:srgbClr val="3A3942"/>
                  </a:solidFill>
                  <a:latin typeface="Arial"/>
                  <a:cs typeface="Arial"/>
                </a:rPr>
                <a:t>Copper</a:t>
              </a:r>
              <a:r>
                <a:rPr sz="1300" spc="-45" dirty="0">
                  <a:solidFill>
                    <a:srgbClr val="3A3942"/>
                  </a:solidFill>
                  <a:latin typeface="Arial"/>
                  <a:cs typeface="Arial"/>
                </a:rPr>
                <a:t> </a:t>
              </a:r>
              <a:r>
                <a:rPr sz="1300" spc="-10" dirty="0">
                  <a:solidFill>
                    <a:srgbClr val="3A3942"/>
                  </a:solidFill>
                  <a:latin typeface="Arial"/>
                  <a:cs typeface="Arial"/>
                </a:rPr>
                <a:t>Prices</a:t>
              </a:r>
              <a:endParaRPr sz="1300" dirty="0">
                <a:latin typeface="Arial"/>
                <a:cs typeface="Arial"/>
              </a:endParaRPr>
            </a:p>
          </p:txBody>
        </p:sp>
        <p:sp>
          <p:nvSpPr>
            <p:cNvPr id="2101" name="object 16">
              <a:extLst>
                <a:ext uri="{FF2B5EF4-FFF2-40B4-BE49-F238E27FC236}">
                  <a16:creationId xmlns:a16="http://schemas.microsoft.com/office/drawing/2014/main" id="{A87AAAD8-7AA0-526E-C8E2-3DBC0BFDAEB0}"/>
                </a:ext>
              </a:extLst>
            </p:cNvPr>
            <p:cNvSpPr txBox="1"/>
            <p:nvPr/>
          </p:nvSpPr>
          <p:spPr>
            <a:xfrm>
              <a:off x="635299" y="4031272"/>
              <a:ext cx="1442720" cy="132080"/>
            </a:xfrm>
            <a:prstGeom prst="rect">
              <a:avLst/>
            </a:prstGeom>
          </p:spPr>
          <p:txBody>
            <a:bodyPr vert="horz" wrap="square" lIns="0" tIns="12700" rIns="0" bIns="0" rtlCol="0">
              <a:spAutoFit/>
            </a:bodyPr>
            <a:lstStyle/>
            <a:p>
              <a:pPr marL="12700">
                <a:lnSpc>
                  <a:spcPct val="100000"/>
                </a:lnSpc>
                <a:spcBef>
                  <a:spcPts val="100"/>
                </a:spcBef>
              </a:pPr>
              <a:r>
                <a:rPr sz="700" dirty="0">
                  <a:solidFill>
                    <a:srgbClr val="3A3942"/>
                  </a:solidFill>
                  <a:latin typeface="Arial"/>
                  <a:cs typeface="Arial"/>
                </a:rPr>
                <a:t>Source:</a:t>
              </a:r>
              <a:r>
                <a:rPr sz="700" spc="130" dirty="0">
                  <a:solidFill>
                    <a:srgbClr val="3A3942"/>
                  </a:solidFill>
                  <a:latin typeface="Arial"/>
                  <a:cs typeface="Arial"/>
                </a:rPr>
                <a:t> </a:t>
              </a:r>
              <a:r>
                <a:rPr sz="700" dirty="0">
                  <a:solidFill>
                    <a:srgbClr val="3A3942"/>
                  </a:solidFill>
                  <a:latin typeface="Arial"/>
                  <a:cs typeface="Arial"/>
                </a:rPr>
                <a:t>Bloomberg,</a:t>
              </a:r>
              <a:r>
                <a:rPr sz="700" spc="125" dirty="0">
                  <a:solidFill>
                    <a:srgbClr val="3A3942"/>
                  </a:solidFill>
                  <a:latin typeface="Arial"/>
                  <a:cs typeface="Arial"/>
                </a:rPr>
                <a:t> </a:t>
              </a:r>
              <a:r>
                <a:rPr sz="700" dirty="0">
                  <a:solidFill>
                    <a:srgbClr val="3A3942"/>
                  </a:solidFill>
                  <a:latin typeface="Arial"/>
                  <a:cs typeface="Arial"/>
                </a:rPr>
                <a:t>Metals</a:t>
              </a:r>
              <a:r>
                <a:rPr sz="700" spc="130" dirty="0">
                  <a:solidFill>
                    <a:srgbClr val="3A3942"/>
                  </a:solidFill>
                  <a:latin typeface="Arial"/>
                  <a:cs typeface="Arial"/>
                </a:rPr>
                <a:t> </a:t>
              </a:r>
              <a:r>
                <a:rPr sz="700" spc="-20" dirty="0">
                  <a:solidFill>
                    <a:srgbClr val="3A3942"/>
                  </a:solidFill>
                  <a:latin typeface="Arial"/>
                  <a:cs typeface="Arial"/>
                </a:rPr>
                <a:t>Focus</a:t>
              </a:r>
              <a:endParaRPr sz="700">
                <a:latin typeface="Arial"/>
                <a:cs typeface="Arial"/>
              </a:endParaRPr>
            </a:p>
          </p:txBody>
        </p:sp>
        <p:grpSp>
          <p:nvGrpSpPr>
            <p:cNvPr id="2102" name="object 44">
              <a:extLst>
                <a:ext uri="{FF2B5EF4-FFF2-40B4-BE49-F238E27FC236}">
                  <a16:creationId xmlns:a16="http://schemas.microsoft.com/office/drawing/2014/main" id="{B27E864F-1644-B9BB-6AB0-E4C917F2EAD4}"/>
                </a:ext>
              </a:extLst>
            </p:cNvPr>
            <p:cNvGrpSpPr/>
            <p:nvPr/>
          </p:nvGrpSpPr>
          <p:grpSpPr>
            <a:xfrm>
              <a:off x="964004" y="1707997"/>
              <a:ext cx="2153920" cy="1629410"/>
              <a:chOff x="964004" y="1707997"/>
              <a:chExt cx="2153920" cy="1629410"/>
            </a:xfrm>
          </p:grpSpPr>
          <p:sp>
            <p:nvSpPr>
              <p:cNvPr id="2119" name="object 45">
                <a:extLst>
                  <a:ext uri="{FF2B5EF4-FFF2-40B4-BE49-F238E27FC236}">
                    <a16:creationId xmlns:a16="http://schemas.microsoft.com/office/drawing/2014/main" id="{033346DE-6566-8F28-2D81-15B48AD3B11C}"/>
                  </a:ext>
                </a:extLst>
              </p:cNvPr>
              <p:cNvSpPr/>
              <p:nvPr/>
            </p:nvSpPr>
            <p:spPr>
              <a:xfrm>
                <a:off x="997532" y="1711185"/>
                <a:ext cx="0" cy="1623060"/>
              </a:xfrm>
              <a:custGeom>
                <a:avLst/>
                <a:gdLst/>
                <a:ahLst/>
                <a:cxnLst/>
                <a:rect l="l" t="t" r="r" b="b"/>
                <a:pathLst>
                  <a:path h="1623060">
                    <a:moveTo>
                      <a:pt x="0" y="1623059"/>
                    </a:moveTo>
                    <a:lnTo>
                      <a:pt x="0" y="0"/>
                    </a:lnTo>
                  </a:path>
                </a:pathLst>
              </a:custGeom>
              <a:ln w="6350">
                <a:solidFill>
                  <a:srgbClr val="9E9E9C"/>
                </a:solidFill>
              </a:ln>
            </p:spPr>
            <p:txBody>
              <a:bodyPr wrap="square" lIns="0" tIns="0" rIns="0" bIns="0" rtlCol="0"/>
              <a:lstStyle/>
              <a:p>
                <a:endParaRPr/>
              </a:p>
            </p:txBody>
          </p:sp>
          <p:sp>
            <p:nvSpPr>
              <p:cNvPr id="2120" name="object 46">
                <a:extLst>
                  <a:ext uri="{FF2B5EF4-FFF2-40B4-BE49-F238E27FC236}">
                    <a16:creationId xmlns:a16="http://schemas.microsoft.com/office/drawing/2014/main" id="{329B9B79-D57B-4ECE-C4E2-DBA954CE6367}"/>
                  </a:ext>
                </a:extLst>
              </p:cNvPr>
              <p:cNvSpPr/>
              <p:nvPr/>
            </p:nvSpPr>
            <p:spPr>
              <a:xfrm>
                <a:off x="964004" y="1711172"/>
                <a:ext cx="33655" cy="1623060"/>
              </a:xfrm>
              <a:custGeom>
                <a:avLst/>
                <a:gdLst/>
                <a:ahLst/>
                <a:cxnLst/>
                <a:rect l="l" t="t" r="r" b="b"/>
                <a:pathLst>
                  <a:path w="33655" h="1623060">
                    <a:moveTo>
                      <a:pt x="0" y="1623059"/>
                    </a:moveTo>
                    <a:lnTo>
                      <a:pt x="33528" y="1623059"/>
                    </a:lnTo>
                  </a:path>
                  <a:path w="33655" h="1623060">
                    <a:moveTo>
                      <a:pt x="0" y="1298447"/>
                    </a:moveTo>
                    <a:lnTo>
                      <a:pt x="33528" y="1298447"/>
                    </a:lnTo>
                  </a:path>
                  <a:path w="33655" h="1623060">
                    <a:moveTo>
                      <a:pt x="0" y="973835"/>
                    </a:moveTo>
                    <a:lnTo>
                      <a:pt x="33528" y="973835"/>
                    </a:lnTo>
                  </a:path>
                  <a:path w="33655" h="1623060">
                    <a:moveTo>
                      <a:pt x="0" y="649223"/>
                    </a:moveTo>
                    <a:lnTo>
                      <a:pt x="33528" y="649223"/>
                    </a:lnTo>
                  </a:path>
                  <a:path w="33655" h="1623060">
                    <a:moveTo>
                      <a:pt x="0" y="324611"/>
                    </a:moveTo>
                    <a:lnTo>
                      <a:pt x="33528" y="324611"/>
                    </a:lnTo>
                  </a:path>
                  <a:path w="33655" h="1623060">
                    <a:moveTo>
                      <a:pt x="0" y="0"/>
                    </a:moveTo>
                    <a:lnTo>
                      <a:pt x="33528" y="0"/>
                    </a:lnTo>
                  </a:path>
                </a:pathLst>
              </a:custGeom>
              <a:ln w="6350">
                <a:solidFill>
                  <a:srgbClr val="9E9E9C"/>
                </a:solidFill>
              </a:ln>
            </p:spPr>
            <p:txBody>
              <a:bodyPr wrap="square" lIns="0" tIns="0" rIns="0" bIns="0" rtlCol="0"/>
              <a:lstStyle/>
              <a:p>
                <a:endParaRPr/>
              </a:p>
            </p:txBody>
          </p:sp>
          <p:sp>
            <p:nvSpPr>
              <p:cNvPr id="2121" name="object 47">
                <a:extLst>
                  <a:ext uri="{FF2B5EF4-FFF2-40B4-BE49-F238E27FC236}">
                    <a16:creationId xmlns:a16="http://schemas.microsoft.com/office/drawing/2014/main" id="{4EDF0C41-4224-1A7F-753E-1593F3D4761F}"/>
                  </a:ext>
                </a:extLst>
              </p:cNvPr>
              <p:cNvSpPr/>
              <p:nvPr/>
            </p:nvSpPr>
            <p:spPr>
              <a:xfrm>
                <a:off x="1009724" y="1945868"/>
                <a:ext cx="2100580" cy="722630"/>
              </a:xfrm>
              <a:custGeom>
                <a:avLst/>
                <a:gdLst/>
                <a:ahLst/>
                <a:cxnLst/>
                <a:rect l="l" t="t" r="r" b="b"/>
                <a:pathLst>
                  <a:path w="2100580" h="722630">
                    <a:moveTo>
                      <a:pt x="0" y="414527"/>
                    </a:moveTo>
                    <a:lnTo>
                      <a:pt x="4572" y="390143"/>
                    </a:lnTo>
                    <a:lnTo>
                      <a:pt x="9144" y="373379"/>
                    </a:lnTo>
                    <a:lnTo>
                      <a:pt x="13716" y="429767"/>
                    </a:lnTo>
                    <a:lnTo>
                      <a:pt x="18288" y="420623"/>
                    </a:lnTo>
                    <a:lnTo>
                      <a:pt x="33528" y="414527"/>
                    </a:lnTo>
                    <a:lnTo>
                      <a:pt x="38100" y="382523"/>
                    </a:lnTo>
                    <a:lnTo>
                      <a:pt x="42672" y="367283"/>
                    </a:lnTo>
                    <a:lnTo>
                      <a:pt x="47244" y="376427"/>
                    </a:lnTo>
                    <a:lnTo>
                      <a:pt x="51816" y="382523"/>
                    </a:lnTo>
                    <a:lnTo>
                      <a:pt x="65532" y="379475"/>
                    </a:lnTo>
                    <a:lnTo>
                      <a:pt x="70104" y="391667"/>
                    </a:lnTo>
                    <a:lnTo>
                      <a:pt x="76200" y="341375"/>
                    </a:lnTo>
                    <a:lnTo>
                      <a:pt x="80772" y="338327"/>
                    </a:lnTo>
                    <a:lnTo>
                      <a:pt x="85344" y="350519"/>
                    </a:lnTo>
                    <a:lnTo>
                      <a:pt x="99060" y="344423"/>
                    </a:lnTo>
                    <a:lnTo>
                      <a:pt x="103632" y="324611"/>
                    </a:lnTo>
                    <a:lnTo>
                      <a:pt x="108204" y="359663"/>
                    </a:lnTo>
                    <a:lnTo>
                      <a:pt x="112776" y="428243"/>
                    </a:lnTo>
                    <a:lnTo>
                      <a:pt x="118872" y="429767"/>
                    </a:lnTo>
                    <a:lnTo>
                      <a:pt x="132588" y="419099"/>
                    </a:lnTo>
                    <a:lnTo>
                      <a:pt x="137160" y="409955"/>
                    </a:lnTo>
                    <a:lnTo>
                      <a:pt x="141732" y="396239"/>
                    </a:lnTo>
                    <a:lnTo>
                      <a:pt x="146304" y="406907"/>
                    </a:lnTo>
                    <a:lnTo>
                      <a:pt x="150876" y="399287"/>
                    </a:lnTo>
                    <a:lnTo>
                      <a:pt x="166116" y="377951"/>
                    </a:lnTo>
                    <a:lnTo>
                      <a:pt x="170688" y="364235"/>
                    </a:lnTo>
                    <a:lnTo>
                      <a:pt x="175260" y="352043"/>
                    </a:lnTo>
                    <a:lnTo>
                      <a:pt x="179832" y="350519"/>
                    </a:lnTo>
                    <a:lnTo>
                      <a:pt x="184404" y="307847"/>
                    </a:lnTo>
                    <a:lnTo>
                      <a:pt x="198120" y="297179"/>
                    </a:lnTo>
                    <a:lnTo>
                      <a:pt x="204215" y="318515"/>
                    </a:lnTo>
                    <a:lnTo>
                      <a:pt x="208788" y="289559"/>
                    </a:lnTo>
                    <a:lnTo>
                      <a:pt x="213360" y="237743"/>
                    </a:lnTo>
                    <a:lnTo>
                      <a:pt x="217932" y="236219"/>
                    </a:lnTo>
                    <a:lnTo>
                      <a:pt x="231647" y="237743"/>
                    </a:lnTo>
                    <a:lnTo>
                      <a:pt x="236220" y="227075"/>
                    </a:lnTo>
                    <a:lnTo>
                      <a:pt x="240792" y="217931"/>
                    </a:lnTo>
                    <a:lnTo>
                      <a:pt x="246888" y="190499"/>
                    </a:lnTo>
                    <a:lnTo>
                      <a:pt x="251460" y="252983"/>
                    </a:lnTo>
                    <a:lnTo>
                      <a:pt x="265176" y="234695"/>
                    </a:lnTo>
                    <a:lnTo>
                      <a:pt x="269748" y="170687"/>
                    </a:lnTo>
                    <a:lnTo>
                      <a:pt x="274320" y="199643"/>
                    </a:lnTo>
                    <a:lnTo>
                      <a:pt x="278892" y="175259"/>
                    </a:lnTo>
                    <a:lnTo>
                      <a:pt x="283464" y="106679"/>
                    </a:lnTo>
                    <a:lnTo>
                      <a:pt x="298704" y="82295"/>
                    </a:lnTo>
                    <a:lnTo>
                      <a:pt x="303276" y="0"/>
                    </a:lnTo>
                    <a:lnTo>
                      <a:pt x="307848" y="79247"/>
                    </a:lnTo>
                    <a:lnTo>
                      <a:pt x="312420" y="45719"/>
                    </a:lnTo>
                    <a:lnTo>
                      <a:pt x="316992" y="74675"/>
                    </a:lnTo>
                    <a:lnTo>
                      <a:pt x="332232" y="129539"/>
                    </a:lnTo>
                    <a:lnTo>
                      <a:pt x="336804" y="188975"/>
                    </a:lnTo>
                    <a:lnTo>
                      <a:pt x="341376" y="219455"/>
                    </a:lnTo>
                    <a:lnTo>
                      <a:pt x="345948" y="156971"/>
                    </a:lnTo>
                    <a:lnTo>
                      <a:pt x="350520" y="195071"/>
                    </a:lnTo>
                    <a:lnTo>
                      <a:pt x="364236" y="175259"/>
                    </a:lnTo>
                    <a:lnTo>
                      <a:pt x="368808" y="196595"/>
                    </a:lnTo>
                    <a:lnTo>
                      <a:pt x="374904" y="167639"/>
                    </a:lnTo>
                    <a:lnTo>
                      <a:pt x="379476" y="115823"/>
                    </a:lnTo>
                    <a:lnTo>
                      <a:pt x="384048" y="128015"/>
                    </a:lnTo>
                    <a:lnTo>
                      <a:pt x="397764" y="164591"/>
                    </a:lnTo>
                    <a:lnTo>
                      <a:pt x="402336" y="205739"/>
                    </a:lnTo>
                    <a:lnTo>
                      <a:pt x="406908" y="175259"/>
                    </a:lnTo>
                    <a:lnTo>
                      <a:pt x="411480" y="153923"/>
                    </a:lnTo>
                    <a:lnTo>
                      <a:pt x="417576" y="187451"/>
                    </a:lnTo>
                    <a:lnTo>
                      <a:pt x="431292" y="176783"/>
                    </a:lnTo>
                    <a:lnTo>
                      <a:pt x="435864" y="192023"/>
                    </a:lnTo>
                    <a:lnTo>
                      <a:pt x="440436" y="188975"/>
                    </a:lnTo>
                    <a:lnTo>
                      <a:pt x="445008" y="172211"/>
                    </a:lnTo>
                    <a:lnTo>
                      <a:pt x="449580" y="147827"/>
                    </a:lnTo>
                    <a:lnTo>
                      <a:pt x="464820" y="158495"/>
                    </a:lnTo>
                    <a:lnTo>
                      <a:pt x="469392" y="100583"/>
                    </a:lnTo>
                    <a:lnTo>
                      <a:pt x="473964" y="91439"/>
                    </a:lnTo>
                    <a:lnTo>
                      <a:pt x="478536" y="105155"/>
                    </a:lnTo>
                    <a:lnTo>
                      <a:pt x="483108" y="92963"/>
                    </a:lnTo>
                    <a:lnTo>
                      <a:pt x="496823" y="77723"/>
                    </a:lnTo>
                    <a:lnTo>
                      <a:pt x="502920" y="129539"/>
                    </a:lnTo>
                    <a:lnTo>
                      <a:pt x="507492" y="137159"/>
                    </a:lnTo>
                    <a:lnTo>
                      <a:pt x="512064" y="160019"/>
                    </a:lnTo>
                    <a:lnTo>
                      <a:pt x="516636" y="176783"/>
                    </a:lnTo>
                    <a:lnTo>
                      <a:pt x="530352" y="237743"/>
                    </a:lnTo>
                    <a:lnTo>
                      <a:pt x="534924" y="228599"/>
                    </a:lnTo>
                    <a:lnTo>
                      <a:pt x="539496" y="256031"/>
                    </a:lnTo>
                    <a:lnTo>
                      <a:pt x="545592" y="254507"/>
                    </a:lnTo>
                    <a:lnTo>
                      <a:pt x="550164" y="239267"/>
                    </a:lnTo>
                    <a:lnTo>
                      <a:pt x="563880" y="295655"/>
                    </a:lnTo>
                    <a:lnTo>
                      <a:pt x="568452" y="288035"/>
                    </a:lnTo>
                    <a:lnTo>
                      <a:pt x="573024" y="291083"/>
                    </a:lnTo>
                    <a:lnTo>
                      <a:pt x="577596" y="275843"/>
                    </a:lnTo>
                    <a:lnTo>
                      <a:pt x="582168" y="263651"/>
                    </a:lnTo>
                    <a:lnTo>
                      <a:pt x="597408" y="304799"/>
                    </a:lnTo>
                    <a:lnTo>
                      <a:pt x="601980" y="333755"/>
                    </a:lnTo>
                    <a:lnTo>
                      <a:pt x="606552" y="320039"/>
                    </a:lnTo>
                    <a:lnTo>
                      <a:pt x="611124" y="368807"/>
                    </a:lnTo>
                    <a:lnTo>
                      <a:pt x="615696" y="393191"/>
                    </a:lnTo>
                    <a:lnTo>
                      <a:pt x="630936" y="385571"/>
                    </a:lnTo>
                    <a:lnTo>
                      <a:pt x="635508" y="374903"/>
                    </a:lnTo>
                    <a:lnTo>
                      <a:pt x="640080" y="376427"/>
                    </a:lnTo>
                    <a:lnTo>
                      <a:pt x="644652" y="336803"/>
                    </a:lnTo>
                    <a:lnTo>
                      <a:pt x="649224" y="330707"/>
                    </a:lnTo>
                    <a:lnTo>
                      <a:pt x="662940" y="323087"/>
                    </a:lnTo>
                    <a:lnTo>
                      <a:pt x="667512" y="292607"/>
                    </a:lnTo>
                    <a:lnTo>
                      <a:pt x="673608" y="332231"/>
                    </a:lnTo>
                    <a:lnTo>
                      <a:pt x="678180" y="327659"/>
                    </a:lnTo>
                    <a:lnTo>
                      <a:pt x="682752" y="316991"/>
                    </a:lnTo>
                    <a:lnTo>
                      <a:pt x="696468" y="312419"/>
                    </a:lnTo>
                    <a:lnTo>
                      <a:pt x="701040" y="330707"/>
                    </a:lnTo>
                    <a:lnTo>
                      <a:pt x="705612" y="327659"/>
                    </a:lnTo>
                    <a:lnTo>
                      <a:pt x="710184" y="291083"/>
                    </a:lnTo>
                    <a:lnTo>
                      <a:pt x="716280" y="321563"/>
                    </a:lnTo>
                    <a:lnTo>
                      <a:pt x="729996" y="338327"/>
                    </a:lnTo>
                    <a:lnTo>
                      <a:pt x="734568" y="321563"/>
                    </a:lnTo>
                    <a:lnTo>
                      <a:pt x="739140" y="313943"/>
                    </a:lnTo>
                    <a:lnTo>
                      <a:pt x="743712" y="326135"/>
                    </a:lnTo>
                    <a:lnTo>
                      <a:pt x="748284" y="284987"/>
                    </a:lnTo>
                    <a:lnTo>
                      <a:pt x="763524" y="362711"/>
                    </a:lnTo>
                    <a:lnTo>
                      <a:pt x="768096" y="391667"/>
                    </a:lnTo>
                    <a:lnTo>
                      <a:pt x="772668" y="377951"/>
                    </a:lnTo>
                    <a:lnTo>
                      <a:pt x="777240" y="323087"/>
                    </a:lnTo>
                    <a:lnTo>
                      <a:pt x="781812" y="342899"/>
                    </a:lnTo>
                    <a:lnTo>
                      <a:pt x="795528" y="348995"/>
                    </a:lnTo>
                    <a:lnTo>
                      <a:pt x="801624" y="348995"/>
                    </a:lnTo>
                    <a:lnTo>
                      <a:pt x="806196" y="344423"/>
                    </a:lnTo>
                    <a:lnTo>
                      <a:pt x="810768" y="359663"/>
                    </a:lnTo>
                    <a:lnTo>
                      <a:pt x="815340" y="365759"/>
                    </a:lnTo>
                    <a:lnTo>
                      <a:pt x="829056" y="368807"/>
                    </a:lnTo>
                    <a:lnTo>
                      <a:pt x="833628" y="374903"/>
                    </a:lnTo>
                    <a:lnTo>
                      <a:pt x="838200" y="384047"/>
                    </a:lnTo>
                    <a:lnTo>
                      <a:pt x="844296" y="396239"/>
                    </a:lnTo>
                    <a:lnTo>
                      <a:pt x="848868" y="393191"/>
                    </a:lnTo>
                    <a:lnTo>
                      <a:pt x="862584" y="402335"/>
                    </a:lnTo>
                    <a:lnTo>
                      <a:pt x="867156" y="472439"/>
                    </a:lnTo>
                    <a:lnTo>
                      <a:pt x="871728" y="531875"/>
                    </a:lnTo>
                    <a:lnTo>
                      <a:pt x="876300" y="518159"/>
                    </a:lnTo>
                    <a:lnTo>
                      <a:pt x="880872" y="518159"/>
                    </a:lnTo>
                    <a:lnTo>
                      <a:pt x="896112" y="531875"/>
                    </a:lnTo>
                    <a:lnTo>
                      <a:pt x="900684" y="541019"/>
                    </a:lnTo>
                    <a:lnTo>
                      <a:pt x="905256" y="525779"/>
                    </a:lnTo>
                    <a:lnTo>
                      <a:pt x="909828" y="583691"/>
                    </a:lnTo>
                    <a:lnTo>
                      <a:pt x="914400" y="579119"/>
                    </a:lnTo>
                    <a:lnTo>
                      <a:pt x="929640" y="573023"/>
                    </a:lnTo>
                    <a:lnTo>
                      <a:pt x="934212" y="574547"/>
                    </a:lnTo>
                    <a:lnTo>
                      <a:pt x="938784" y="589787"/>
                    </a:lnTo>
                    <a:lnTo>
                      <a:pt x="943356" y="573023"/>
                    </a:lnTo>
                    <a:lnTo>
                      <a:pt x="947928" y="544067"/>
                    </a:lnTo>
                    <a:lnTo>
                      <a:pt x="961644" y="562355"/>
                    </a:lnTo>
                    <a:lnTo>
                      <a:pt x="966216" y="560831"/>
                    </a:lnTo>
                    <a:lnTo>
                      <a:pt x="972312" y="557783"/>
                    </a:lnTo>
                    <a:lnTo>
                      <a:pt x="976884" y="496823"/>
                    </a:lnTo>
                    <a:lnTo>
                      <a:pt x="981456" y="475487"/>
                    </a:lnTo>
                    <a:lnTo>
                      <a:pt x="995172" y="463295"/>
                    </a:lnTo>
                    <a:lnTo>
                      <a:pt x="999744" y="457199"/>
                    </a:lnTo>
                    <a:lnTo>
                      <a:pt x="1004316" y="487679"/>
                    </a:lnTo>
                    <a:lnTo>
                      <a:pt x="1008888" y="431291"/>
                    </a:lnTo>
                    <a:lnTo>
                      <a:pt x="1014984" y="458723"/>
                    </a:lnTo>
                    <a:lnTo>
                      <a:pt x="1028700" y="435863"/>
                    </a:lnTo>
                    <a:lnTo>
                      <a:pt x="1033272" y="422147"/>
                    </a:lnTo>
                    <a:lnTo>
                      <a:pt x="1037844" y="417575"/>
                    </a:lnTo>
                    <a:lnTo>
                      <a:pt x="1042416" y="434339"/>
                    </a:lnTo>
                    <a:lnTo>
                      <a:pt x="1046988" y="409955"/>
                    </a:lnTo>
                    <a:lnTo>
                      <a:pt x="1062228" y="445007"/>
                    </a:lnTo>
                    <a:lnTo>
                      <a:pt x="1066800" y="457199"/>
                    </a:lnTo>
                    <a:lnTo>
                      <a:pt x="1071372" y="481583"/>
                    </a:lnTo>
                    <a:lnTo>
                      <a:pt x="1075944" y="490727"/>
                    </a:lnTo>
                    <a:lnTo>
                      <a:pt x="1080516" y="509015"/>
                    </a:lnTo>
                    <a:lnTo>
                      <a:pt x="1094232" y="531875"/>
                    </a:lnTo>
                    <a:lnTo>
                      <a:pt x="1100328" y="504443"/>
                    </a:lnTo>
                    <a:lnTo>
                      <a:pt x="1104900" y="504443"/>
                    </a:lnTo>
                    <a:lnTo>
                      <a:pt x="1109472" y="489203"/>
                    </a:lnTo>
                    <a:lnTo>
                      <a:pt x="1114044" y="525779"/>
                    </a:lnTo>
                    <a:lnTo>
                      <a:pt x="1127760" y="525779"/>
                    </a:lnTo>
                    <a:lnTo>
                      <a:pt x="1132332" y="551687"/>
                    </a:lnTo>
                    <a:lnTo>
                      <a:pt x="1136904" y="565403"/>
                    </a:lnTo>
                    <a:lnTo>
                      <a:pt x="1143000" y="603503"/>
                    </a:lnTo>
                    <a:lnTo>
                      <a:pt x="1147572" y="573023"/>
                    </a:lnTo>
                    <a:lnTo>
                      <a:pt x="1161288" y="573023"/>
                    </a:lnTo>
                    <a:lnTo>
                      <a:pt x="1165860" y="591311"/>
                    </a:lnTo>
                    <a:lnTo>
                      <a:pt x="1170432" y="566927"/>
                    </a:lnTo>
                    <a:lnTo>
                      <a:pt x="1175004" y="583691"/>
                    </a:lnTo>
                    <a:lnTo>
                      <a:pt x="1179576" y="563879"/>
                    </a:lnTo>
                    <a:lnTo>
                      <a:pt x="1194816" y="536447"/>
                    </a:lnTo>
                    <a:lnTo>
                      <a:pt x="1199388" y="585215"/>
                    </a:lnTo>
                    <a:lnTo>
                      <a:pt x="1203960" y="592835"/>
                    </a:lnTo>
                    <a:lnTo>
                      <a:pt x="1208532" y="658367"/>
                    </a:lnTo>
                    <a:lnTo>
                      <a:pt x="1213104" y="640079"/>
                    </a:lnTo>
                    <a:lnTo>
                      <a:pt x="1228344" y="647699"/>
                    </a:lnTo>
                    <a:lnTo>
                      <a:pt x="1232916" y="659891"/>
                    </a:lnTo>
                    <a:lnTo>
                      <a:pt x="1237488" y="656843"/>
                    </a:lnTo>
                    <a:lnTo>
                      <a:pt x="1242060" y="641603"/>
                    </a:lnTo>
                    <a:lnTo>
                      <a:pt x="1246632" y="696467"/>
                    </a:lnTo>
                    <a:lnTo>
                      <a:pt x="1260348" y="719327"/>
                    </a:lnTo>
                    <a:lnTo>
                      <a:pt x="1264920" y="722375"/>
                    </a:lnTo>
                    <a:lnTo>
                      <a:pt x="1271016" y="667511"/>
                    </a:lnTo>
                    <a:lnTo>
                      <a:pt x="1275588" y="669035"/>
                    </a:lnTo>
                    <a:lnTo>
                      <a:pt x="1280160" y="665987"/>
                    </a:lnTo>
                    <a:lnTo>
                      <a:pt x="1293876" y="611123"/>
                    </a:lnTo>
                    <a:lnTo>
                      <a:pt x="1298448" y="553211"/>
                    </a:lnTo>
                    <a:lnTo>
                      <a:pt x="1303020" y="579119"/>
                    </a:lnTo>
                    <a:lnTo>
                      <a:pt x="1307592" y="573023"/>
                    </a:lnTo>
                    <a:lnTo>
                      <a:pt x="1313688" y="603503"/>
                    </a:lnTo>
                    <a:lnTo>
                      <a:pt x="1327404" y="652271"/>
                    </a:lnTo>
                    <a:lnTo>
                      <a:pt x="1331976" y="629411"/>
                    </a:lnTo>
                    <a:lnTo>
                      <a:pt x="1336548" y="649223"/>
                    </a:lnTo>
                    <a:lnTo>
                      <a:pt x="1341120" y="656843"/>
                    </a:lnTo>
                    <a:lnTo>
                      <a:pt x="1345692" y="694943"/>
                    </a:lnTo>
                    <a:lnTo>
                      <a:pt x="1360932" y="672083"/>
                    </a:lnTo>
                    <a:lnTo>
                      <a:pt x="1365504" y="684275"/>
                    </a:lnTo>
                    <a:lnTo>
                      <a:pt x="1370076" y="720851"/>
                    </a:lnTo>
                    <a:lnTo>
                      <a:pt x="1374648" y="710183"/>
                    </a:lnTo>
                    <a:lnTo>
                      <a:pt x="1379220" y="670559"/>
                    </a:lnTo>
                    <a:lnTo>
                      <a:pt x="1392936" y="684275"/>
                    </a:lnTo>
                    <a:lnTo>
                      <a:pt x="1399032" y="678179"/>
                    </a:lnTo>
                    <a:lnTo>
                      <a:pt x="1403604" y="655319"/>
                    </a:lnTo>
                    <a:lnTo>
                      <a:pt x="1408176" y="670559"/>
                    </a:lnTo>
                    <a:lnTo>
                      <a:pt x="1412748" y="693419"/>
                    </a:lnTo>
                    <a:lnTo>
                      <a:pt x="1426464" y="710183"/>
                    </a:lnTo>
                    <a:lnTo>
                      <a:pt x="1431036" y="685799"/>
                    </a:lnTo>
                    <a:lnTo>
                      <a:pt x="1435608" y="684275"/>
                    </a:lnTo>
                    <a:lnTo>
                      <a:pt x="1441704" y="722375"/>
                    </a:lnTo>
                    <a:lnTo>
                      <a:pt x="1446276" y="627887"/>
                    </a:lnTo>
                    <a:lnTo>
                      <a:pt x="1459992" y="635507"/>
                    </a:lnTo>
                    <a:lnTo>
                      <a:pt x="1464564" y="566927"/>
                    </a:lnTo>
                    <a:lnTo>
                      <a:pt x="1469136" y="571499"/>
                    </a:lnTo>
                    <a:lnTo>
                      <a:pt x="1473708" y="507491"/>
                    </a:lnTo>
                    <a:lnTo>
                      <a:pt x="1478280" y="466343"/>
                    </a:lnTo>
                    <a:lnTo>
                      <a:pt x="1493520" y="466343"/>
                    </a:lnTo>
                    <a:lnTo>
                      <a:pt x="1498092" y="463295"/>
                    </a:lnTo>
                    <a:lnTo>
                      <a:pt x="1502664" y="460247"/>
                    </a:lnTo>
                    <a:lnTo>
                      <a:pt x="1507236" y="486155"/>
                    </a:lnTo>
                    <a:lnTo>
                      <a:pt x="1511808" y="502919"/>
                    </a:lnTo>
                    <a:lnTo>
                      <a:pt x="1527048" y="528827"/>
                    </a:lnTo>
                    <a:lnTo>
                      <a:pt x="1531620" y="522731"/>
                    </a:lnTo>
                    <a:lnTo>
                      <a:pt x="1536192" y="516635"/>
                    </a:lnTo>
                    <a:lnTo>
                      <a:pt x="1540764" y="495299"/>
                    </a:lnTo>
                    <a:lnTo>
                      <a:pt x="1545336" y="495299"/>
                    </a:lnTo>
                    <a:lnTo>
                      <a:pt x="1559052" y="518159"/>
                    </a:lnTo>
                    <a:lnTo>
                      <a:pt x="1565148" y="502919"/>
                    </a:lnTo>
                    <a:lnTo>
                      <a:pt x="1569720" y="499871"/>
                    </a:lnTo>
                    <a:lnTo>
                      <a:pt x="1574292" y="411479"/>
                    </a:lnTo>
                    <a:lnTo>
                      <a:pt x="1578864" y="419099"/>
                    </a:lnTo>
                    <a:lnTo>
                      <a:pt x="1592580" y="467867"/>
                    </a:lnTo>
                    <a:lnTo>
                      <a:pt x="1597152" y="464819"/>
                    </a:lnTo>
                    <a:lnTo>
                      <a:pt x="1601724" y="445007"/>
                    </a:lnTo>
                    <a:lnTo>
                      <a:pt x="1607820" y="437387"/>
                    </a:lnTo>
                    <a:lnTo>
                      <a:pt x="1612392" y="419099"/>
                    </a:lnTo>
                    <a:lnTo>
                      <a:pt x="1626108" y="445007"/>
                    </a:lnTo>
                    <a:lnTo>
                      <a:pt x="1630680" y="399287"/>
                    </a:lnTo>
                    <a:lnTo>
                      <a:pt x="1635252" y="399287"/>
                    </a:lnTo>
                    <a:lnTo>
                      <a:pt x="1639824" y="455675"/>
                    </a:lnTo>
                    <a:lnTo>
                      <a:pt x="1644395" y="426719"/>
                    </a:lnTo>
                    <a:lnTo>
                      <a:pt x="1659636" y="432815"/>
                    </a:lnTo>
                    <a:lnTo>
                      <a:pt x="1664208" y="380999"/>
                    </a:lnTo>
                    <a:lnTo>
                      <a:pt x="1668780" y="384047"/>
                    </a:lnTo>
                    <a:lnTo>
                      <a:pt x="1673352" y="426719"/>
                    </a:lnTo>
                    <a:lnTo>
                      <a:pt x="1677924" y="417575"/>
                    </a:lnTo>
                    <a:lnTo>
                      <a:pt x="1693164" y="417575"/>
                    </a:lnTo>
                    <a:lnTo>
                      <a:pt x="1697736" y="388619"/>
                    </a:lnTo>
                    <a:lnTo>
                      <a:pt x="1702308" y="403859"/>
                    </a:lnTo>
                    <a:lnTo>
                      <a:pt x="1706880" y="379475"/>
                    </a:lnTo>
                    <a:lnTo>
                      <a:pt x="1711452" y="370331"/>
                    </a:lnTo>
                    <a:lnTo>
                      <a:pt x="1725168" y="370331"/>
                    </a:lnTo>
                    <a:lnTo>
                      <a:pt x="1729739" y="342899"/>
                    </a:lnTo>
                    <a:lnTo>
                      <a:pt x="1735836" y="323087"/>
                    </a:lnTo>
                    <a:lnTo>
                      <a:pt x="1740408" y="353567"/>
                    </a:lnTo>
                    <a:lnTo>
                      <a:pt x="1744980" y="295655"/>
                    </a:lnTo>
                    <a:lnTo>
                      <a:pt x="1758695" y="284987"/>
                    </a:lnTo>
                    <a:lnTo>
                      <a:pt x="1763268" y="280415"/>
                    </a:lnTo>
                    <a:lnTo>
                      <a:pt x="1767839" y="280415"/>
                    </a:lnTo>
                    <a:lnTo>
                      <a:pt x="1772412" y="237743"/>
                    </a:lnTo>
                    <a:lnTo>
                      <a:pt x="1778508" y="196595"/>
                    </a:lnTo>
                    <a:lnTo>
                      <a:pt x="1792224" y="208787"/>
                    </a:lnTo>
                    <a:lnTo>
                      <a:pt x="1796795" y="220979"/>
                    </a:lnTo>
                    <a:lnTo>
                      <a:pt x="1801368" y="224027"/>
                    </a:lnTo>
                    <a:lnTo>
                      <a:pt x="1805939" y="198119"/>
                    </a:lnTo>
                    <a:lnTo>
                      <a:pt x="1810512" y="187451"/>
                    </a:lnTo>
                    <a:lnTo>
                      <a:pt x="1825752" y="190499"/>
                    </a:lnTo>
                    <a:lnTo>
                      <a:pt x="1830324" y="172211"/>
                    </a:lnTo>
                    <a:lnTo>
                      <a:pt x="1834895" y="166115"/>
                    </a:lnTo>
                    <a:lnTo>
                      <a:pt x="1839468" y="185927"/>
                    </a:lnTo>
                    <a:lnTo>
                      <a:pt x="1844039" y="182879"/>
                    </a:lnTo>
                    <a:lnTo>
                      <a:pt x="1857756" y="188975"/>
                    </a:lnTo>
                    <a:lnTo>
                      <a:pt x="1863852" y="179831"/>
                    </a:lnTo>
                    <a:lnTo>
                      <a:pt x="1868424" y="187451"/>
                    </a:lnTo>
                    <a:lnTo>
                      <a:pt x="1872995" y="211835"/>
                    </a:lnTo>
                    <a:lnTo>
                      <a:pt x="1877568" y="297179"/>
                    </a:lnTo>
                    <a:lnTo>
                      <a:pt x="1891283" y="295655"/>
                    </a:lnTo>
                    <a:lnTo>
                      <a:pt x="1895856" y="268223"/>
                    </a:lnTo>
                    <a:lnTo>
                      <a:pt x="1900427" y="277367"/>
                    </a:lnTo>
                    <a:lnTo>
                      <a:pt x="1906524" y="291083"/>
                    </a:lnTo>
                    <a:lnTo>
                      <a:pt x="1911095" y="295655"/>
                    </a:lnTo>
                    <a:lnTo>
                      <a:pt x="1924812" y="321563"/>
                    </a:lnTo>
                    <a:lnTo>
                      <a:pt x="1929383" y="324611"/>
                    </a:lnTo>
                    <a:lnTo>
                      <a:pt x="1933956" y="350519"/>
                    </a:lnTo>
                    <a:lnTo>
                      <a:pt x="1938527" y="336803"/>
                    </a:lnTo>
                    <a:lnTo>
                      <a:pt x="1943100" y="338327"/>
                    </a:lnTo>
                    <a:lnTo>
                      <a:pt x="1958339" y="339851"/>
                    </a:lnTo>
                    <a:lnTo>
                      <a:pt x="1962912" y="347471"/>
                    </a:lnTo>
                    <a:lnTo>
                      <a:pt x="1967483" y="353567"/>
                    </a:lnTo>
                    <a:lnTo>
                      <a:pt x="1972056" y="376427"/>
                    </a:lnTo>
                    <a:lnTo>
                      <a:pt x="1976627" y="394715"/>
                    </a:lnTo>
                    <a:lnTo>
                      <a:pt x="1991868" y="380999"/>
                    </a:lnTo>
                    <a:lnTo>
                      <a:pt x="1996439" y="361187"/>
                    </a:lnTo>
                    <a:lnTo>
                      <a:pt x="2001012" y="347471"/>
                    </a:lnTo>
                    <a:lnTo>
                      <a:pt x="2005583" y="353567"/>
                    </a:lnTo>
                    <a:lnTo>
                      <a:pt x="2010156" y="312419"/>
                    </a:lnTo>
                    <a:lnTo>
                      <a:pt x="2023872" y="323087"/>
                    </a:lnTo>
                    <a:lnTo>
                      <a:pt x="2028444" y="382523"/>
                    </a:lnTo>
                    <a:lnTo>
                      <a:pt x="2034539" y="385571"/>
                    </a:lnTo>
                    <a:lnTo>
                      <a:pt x="2039112" y="361187"/>
                    </a:lnTo>
                    <a:lnTo>
                      <a:pt x="2043683" y="291083"/>
                    </a:lnTo>
                    <a:lnTo>
                      <a:pt x="2057400" y="216407"/>
                    </a:lnTo>
                    <a:lnTo>
                      <a:pt x="2061972" y="220979"/>
                    </a:lnTo>
                    <a:lnTo>
                      <a:pt x="2066544" y="188975"/>
                    </a:lnTo>
                    <a:lnTo>
                      <a:pt x="2071116" y="204215"/>
                    </a:lnTo>
                    <a:lnTo>
                      <a:pt x="2077212" y="73151"/>
                    </a:lnTo>
                    <a:lnTo>
                      <a:pt x="2090927" y="92963"/>
                    </a:lnTo>
                    <a:lnTo>
                      <a:pt x="2095500" y="158495"/>
                    </a:lnTo>
                    <a:lnTo>
                      <a:pt x="2100072" y="147827"/>
                    </a:lnTo>
                  </a:path>
                </a:pathLst>
              </a:custGeom>
              <a:ln w="15875">
                <a:solidFill>
                  <a:srgbClr val="F39245"/>
                </a:solidFill>
              </a:ln>
            </p:spPr>
            <p:txBody>
              <a:bodyPr wrap="square" lIns="0" tIns="0" rIns="0" bIns="0" rtlCol="0"/>
              <a:lstStyle/>
              <a:p>
                <a:endParaRPr/>
              </a:p>
            </p:txBody>
          </p:sp>
          <p:sp>
            <p:nvSpPr>
              <p:cNvPr id="2122" name="object 48">
                <a:extLst>
                  <a:ext uri="{FF2B5EF4-FFF2-40B4-BE49-F238E27FC236}">
                    <a16:creationId xmlns:a16="http://schemas.microsoft.com/office/drawing/2014/main" id="{3BDAAA02-623D-4026-7ACB-2449BF166921}"/>
                  </a:ext>
                </a:extLst>
              </p:cNvPr>
              <p:cNvSpPr/>
              <p:nvPr/>
            </p:nvSpPr>
            <p:spPr>
              <a:xfrm>
                <a:off x="1009724" y="1881873"/>
                <a:ext cx="2100580" cy="1198245"/>
              </a:xfrm>
              <a:custGeom>
                <a:avLst/>
                <a:gdLst/>
                <a:ahLst/>
                <a:cxnLst/>
                <a:rect l="l" t="t" r="r" b="b"/>
                <a:pathLst>
                  <a:path w="2100580" h="1198245">
                    <a:moveTo>
                      <a:pt x="0" y="478535"/>
                    </a:moveTo>
                    <a:lnTo>
                      <a:pt x="4572" y="451103"/>
                    </a:lnTo>
                    <a:lnTo>
                      <a:pt x="9144" y="441959"/>
                    </a:lnTo>
                    <a:lnTo>
                      <a:pt x="13716" y="573023"/>
                    </a:lnTo>
                    <a:lnTo>
                      <a:pt x="18288" y="545591"/>
                    </a:lnTo>
                    <a:lnTo>
                      <a:pt x="33528" y="531875"/>
                    </a:lnTo>
                    <a:lnTo>
                      <a:pt x="38100" y="489203"/>
                    </a:lnTo>
                    <a:lnTo>
                      <a:pt x="42672" y="431291"/>
                    </a:lnTo>
                    <a:lnTo>
                      <a:pt x="47244" y="435863"/>
                    </a:lnTo>
                    <a:lnTo>
                      <a:pt x="51816" y="460247"/>
                    </a:lnTo>
                    <a:lnTo>
                      <a:pt x="65532" y="452627"/>
                    </a:lnTo>
                    <a:lnTo>
                      <a:pt x="70104" y="397763"/>
                    </a:lnTo>
                    <a:lnTo>
                      <a:pt x="76200" y="288035"/>
                    </a:lnTo>
                    <a:lnTo>
                      <a:pt x="80772" y="217931"/>
                    </a:lnTo>
                    <a:lnTo>
                      <a:pt x="85344" y="271271"/>
                    </a:lnTo>
                    <a:lnTo>
                      <a:pt x="99060" y="348995"/>
                    </a:lnTo>
                    <a:lnTo>
                      <a:pt x="103632" y="339851"/>
                    </a:lnTo>
                    <a:lnTo>
                      <a:pt x="108204" y="345947"/>
                    </a:lnTo>
                    <a:lnTo>
                      <a:pt x="112776" y="510539"/>
                    </a:lnTo>
                    <a:lnTo>
                      <a:pt x="118872" y="530351"/>
                    </a:lnTo>
                    <a:lnTo>
                      <a:pt x="132588" y="539495"/>
                    </a:lnTo>
                    <a:lnTo>
                      <a:pt x="137160" y="504443"/>
                    </a:lnTo>
                    <a:lnTo>
                      <a:pt x="141732" y="487679"/>
                    </a:lnTo>
                    <a:lnTo>
                      <a:pt x="146304" y="545591"/>
                    </a:lnTo>
                    <a:lnTo>
                      <a:pt x="150876" y="524255"/>
                    </a:lnTo>
                    <a:lnTo>
                      <a:pt x="166116" y="448055"/>
                    </a:lnTo>
                    <a:lnTo>
                      <a:pt x="170688" y="425195"/>
                    </a:lnTo>
                    <a:lnTo>
                      <a:pt x="175260" y="409955"/>
                    </a:lnTo>
                    <a:lnTo>
                      <a:pt x="179832" y="384047"/>
                    </a:lnTo>
                    <a:lnTo>
                      <a:pt x="184404" y="371855"/>
                    </a:lnTo>
                    <a:lnTo>
                      <a:pt x="198120" y="342899"/>
                    </a:lnTo>
                    <a:lnTo>
                      <a:pt x="204215" y="409955"/>
                    </a:lnTo>
                    <a:lnTo>
                      <a:pt x="208788" y="374903"/>
                    </a:lnTo>
                    <a:lnTo>
                      <a:pt x="213360" y="335279"/>
                    </a:lnTo>
                    <a:lnTo>
                      <a:pt x="217932" y="324611"/>
                    </a:lnTo>
                    <a:lnTo>
                      <a:pt x="231647" y="332231"/>
                    </a:lnTo>
                    <a:lnTo>
                      <a:pt x="236220" y="274319"/>
                    </a:lnTo>
                    <a:lnTo>
                      <a:pt x="240792" y="242315"/>
                    </a:lnTo>
                    <a:lnTo>
                      <a:pt x="246888" y="213359"/>
                    </a:lnTo>
                    <a:lnTo>
                      <a:pt x="251460" y="274319"/>
                    </a:lnTo>
                    <a:lnTo>
                      <a:pt x="265176" y="260603"/>
                    </a:lnTo>
                    <a:lnTo>
                      <a:pt x="269748" y="126491"/>
                    </a:lnTo>
                    <a:lnTo>
                      <a:pt x="274320" y="156971"/>
                    </a:lnTo>
                    <a:lnTo>
                      <a:pt x="278892" y="160019"/>
                    </a:lnTo>
                    <a:lnTo>
                      <a:pt x="283464" y="71627"/>
                    </a:lnTo>
                    <a:lnTo>
                      <a:pt x="298704" y="106679"/>
                    </a:lnTo>
                    <a:lnTo>
                      <a:pt x="303276" y="0"/>
                    </a:lnTo>
                    <a:lnTo>
                      <a:pt x="307848" y="91439"/>
                    </a:lnTo>
                    <a:lnTo>
                      <a:pt x="312420" y="25907"/>
                    </a:lnTo>
                    <a:lnTo>
                      <a:pt x="316992" y="47243"/>
                    </a:lnTo>
                    <a:lnTo>
                      <a:pt x="332232" y="150875"/>
                    </a:lnTo>
                    <a:lnTo>
                      <a:pt x="336804" y="172211"/>
                    </a:lnTo>
                    <a:lnTo>
                      <a:pt x="341376" y="227075"/>
                    </a:lnTo>
                    <a:lnTo>
                      <a:pt x="345948" y="123443"/>
                    </a:lnTo>
                    <a:lnTo>
                      <a:pt x="350520" y="175259"/>
                    </a:lnTo>
                    <a:lnTo>
                      <a:pt x="364236" y="152399"/>
                    </a:lnTo>
                    <a:lnTo>
                      <a:pt x="368808" y="199643"/>
                    </a:lnTo>
                    <a:lnTo>
                      <a:pt x="374904" y="163067"/>
                    </a:lnTo>
                    <a:lnTo>
                      <a:pt x="379476" y="80771"/>
                    </a:lnTo>
                    <a:lnTo>
                      <a:pt x="384048" y="96011"/>
                    </a:lnTo>
                    <a:lnTo>
                      <a:pt x="397764" y="160019"/>
                    </a:lnTo>
                    <a:lnTo>
                      <a:pt x="402336" y="225551"/>
                    </a:lnTo>
                    <a:lnTo>
                      <a:pt x="406908" y="176783"/>
                    </a:lnTo>
                    <a:lnTo>
                      <a:pt x="411480" y="184403"/>
                    </a:lnTo>
                    <a:lnTo>
                      <a:pt x="417576" y="224027"/>
                    </a:lnTo>
                    <a:lnTo>
                      <a:pt x="431292" y="239267"/>
                    </a:lnTo>
                    <a:lnTo>
                      <a:pt x="435864" y="259079"/>
                    </a:lnTo>
                    <a:lnTo>
                      <a:pt x="440436" y="251459"/>
                    </a:lnTo>
                    <a:lnTo>
                      <a:pt x="445008" y="237743"/>
                    </a:lnTo>
                    <a:lnTo>
                      <a:pt x="449580" y="202691"/>
                    </a:lnTo>
                    <a:lnTo>
                      <a:pt x="464820" y="196595"/>
                    </a:lnTo>
                    <a:lnTo>
                      <a:pt x="469392" y="88391"/>
                    </a:lnTo>
                    <a:lnTo>
                      <a:pt x="473964" y="67055"/>
                    </a:lnTo>
                    <a:lnTo>
                      <a:pt x="478536" y="103631"/>
                    </a:lnTo>
                    <a:lnTo>
                      <a:pt x="483108" y="88391"/>
                    </a:lnTo>
                    <a:lnTo>
                      <a:pt x="496823" y="24383"/>
                    </a:lnTo>
                    <a:lnTo>
                      <a:pt x="502920" y="131063"/>
                    </a:lnTo>
                    <a:lnTo>
                      <a:pt x="507492" y="146303"/>
                    </a:lnTo>
                    <a:lnTo>
                      <a:pt x="512064" y="248411"/>
                    </a:lnTo>
                    <a:lnTo>
                      <a:pt x="516636" y="292607"/>
                    </a:lnTo>
                    <a:lnTo>
                      <a:pt x="530352" y="362711"/>
                    </a:lnTo>
                    <a:lnTo>
                      <a:pt x="539496" y="394715"/>
                    </a:lnTo>
                    <a:lnTo>
                      <a:pt x="545592" y="441959"/>
                    </a:lnTo>
                    <a:lnTo>
                      <a:pt x="550164" y="487679"/>
                    </a:lnTo>
                    <a:lnTo>
                      <a:pt x="563880" y="522731"/>
                    </a:lnTo>
                    <a:lnTo>
                      <a:pt x="568452" y="507491"/>
                    </a:lnTo>
                    <a:lnTo>
                      <a:pt x="573024" y="541019"/>
                    </a:lnTo>
                    <a:lnTo>
                      <a:pt x="577596" y="533399"/>
                    </a:lnTo>
                    <a:lnTo>
                      <a:pt x="582168" y="545591"/>
                    </a:lnTo>
                    <a:lnTo>
                      <a:pt x="597408" y="615695"/>
                    </a:lnTo>
                    <a:lnTo>
                      <a:pt x="601980" y="653795"/>
                    </a:lnTo>
                    <a:lnTo>
                      <a:pt x="606552" y="658367"/>
                    </a:lnTo>
                    <a:lnTo>
                      <a:pt x="611124" y="769619"/>
                    </a:lnTo>
                    <a:lnTo>
                      <a:pt x="615696" y="723899"/>
                    </a:lnTo>
                    <a:lnTo>
                      <a:pt x="630936" y="667511"/>
                    </a:lnTo>
                    <a:lnTo>
                      <a:pt x="635508" y="638555"/>
                    </a:lnTo>
                    <a:lnTo>
                      <a:pt x="640080" y="655319"/>
                    </a:lnTo>
                    <a:lnTo>
                      <a:pt x="644652" y="612647"/>
                    </a:lnTo>
                    <a:lnTo>
                      <a:pt x="649224" y="629411"/>
                    </a:lnTo>
                    <a:lnTo>
                      <a:pt x="662940" y="630935"/>
                    </a:lnTo>
                    <a:lnTo>
                      <a:pt x="667512" y="585215"/>
                    </a:lnTo>
                    <a:lnTo>
                      <a:pt x="673608" y="620267"/>
                    </a:lnTo>
                    <a:lnTo>
                      <a:pt x="678180" y="605027"/>
                    </a:lnTo>
                    <a:lnTo>
                      <a:pt x="682752" y="580643"/>
                    </a:lnTo>
                    <a:lnTo>
                      <a:pt x="696468" y="600455"/>
                    </a:lnTo>
                    <a:lnTo>
                      <a:pt x="701040" y="630935"/>
                    </a:lnTo>
                    <a:lnTo>
                      <a:pt x="705612" y="609599"/>
                    </a:lnTo>
                    <a:lnTo>
                      <a:pt x="710184" y="557783"/>
                    </a:lnTo>
                    <a:lnTo>
                      <a:pt x="716280" y="608075"/>
                    </a:lnTo>
                    <a:lnTo>
                      <a:pt x="729996" y="583691"/>
                    </a:lnTo>
                    <a:lnTo>
                      <a:pt x="734568" y="569975"/>
                    </a:lnTo>
                    <a:lnTo>
                      <a:pt x="739140" y="580643"/>
                    </a:lnTo>
                    <a:lnTo>
                      <a:pt x="743712" y="627887"/>
                    </a:lnTo>
                    <a:lnTo>
                      <a:pt x="748284" y="612647"/>
                    </a:lnTo>
                    <a:lnTo>
                      <a:pt x="763524" y="704087"/>
                    </a:lnTo>
                    <a:lnTo>
                      <a:pt x="768096" y="748283"/>
                    </a:lnTo>
                    <a:lnTo>
                      <a:pt x="772668" y="672083"/>
                    </a:lnTo>
                    <a:lnTo>
                      <a:pt x="777240" y="611123"/>
                    </a:lnTo>
                    <a:lnTo>
                      <a:pt x="781812" y="644651"/>
                    </a:lnTo>
                    <a:lnTo>
                      <a:pt x="795528" y="658367"/>
                    </a:lnTo>
                    <a:lnTo>
                      <a:pt x="801624" y="633983"/>
                    </a:lnTo>
                    <a:lnTo>
                      <a:pt x="806196" y="672083"/>
                    </a:lnTo>
                    <a:lnTo>
                      <a:pt x="810768" y="719327"/>
                    </a:lnTo>
                    <a:lnTo>
                      <a:pt x="815340" y="716279"/>
                    </a:lnTo>
                    <a:lnTo>
                      <a:pt x="829056" y="704087"/>
                    </a:lnTo>
                    <a:lnTo>
                      <a:pt x="833628" y="751331"/>
                    </a:lnTo>
                    <a:lnTo>
                      <a:pt x="838200" y="772667"/>
                    </a:lnTo>
                    <a:lnTo>
                      <a:pt x="844296" y="824483"/>
                    </a:lnTo>
                    <a:lnTo>
                      <a:pt x="848868" y="899159"/>
                    </a:lnTo>
                    <a:lnTo>
                      <a:pt x="862584" y="893063"/>
                    </a:lnTo>
                    <a:lnTo>
                      <a:pt x="867156" y="996695"/>
                    </a:lnTo>
                    <a:lnTo>
                      <a:pt x="871728" y="995171"/>
                    </a:lnTo>
                    <a:lnTo>
                      <a:pt x="876300" y="984503"/>
                    </a:lnTo>
                    <a:lnTo>
                      <a:pt x="880872" y="979931"/>
                    </a:lnTo>
                    <a:lnTo>
                      <a:pt x="896112" y="996695"/>
                    </a:lnTo>
                    <a:lnTo>
                      <a:pt x="900684" y="1018031"/>
                    </a:lnTo>
                    <a:lnTo>
                      <a:pt x="905256" y="992123"/>
                    </a:lnTo>
                    <a:lnTo>
                      <a:pt x="909828" y="1129283"/>
                    </a:lnTo>
                    <a:lnTo>
                      <a:pt x="914400" y="1065275"/>
                    </a:lnTo>
                    <a:lnTo>
                      <a:pt x="929640" y="1036319"/>
                    </a:lnTo>
                    <a:lnTo>
                      <a:pt x="934212" y="1054607"/>
                    </a:lnTo>
                    <a:lnTo>
                      <a:pt x="938784" y="1056131"/>
                    </a:lnTo>
                    <a:lnTo>
                      <a:pt x="943356" y="1056131"/>
                    </a:lnTo>
                    <a:lnTo>
                      <a:pt x="947928" y="1080515"/>
                    </a:lnTo>
                    <a:lnTo>
                      <a:pt x="961644" y="1103375"/>
                    </a:lnTo>
                    <a:lnTo>
                      <a:pt x="966216" y="1075943"/>
                    </a:lnTo>
                    <a:lnTo>
                      <a:pt x="972312" y="1072895"/>
                    </a:lnTo>
                    <a:lnTo>
                      <a:pt x="976884" y="891539"/>
                    </a:lnTo>
                    <a:lnTo>
                      <a:pt x="981456" y="830579"/>
                    </a:lnTo>
                    <a:lnTo>
                      <a:pt x="995172" y="822959"/>
                    </a:lnTo>
                    <a:lnTo>
                      <a:pt x="999744" y="851915"/>
                    </a:lnTo>
                    <a:lnTo>
                      <a:pt x="1004316" y="886967"/>
                    </a:lnTo>
                    <a:lnTo>
                      <a:pt x="1008888" y="858011"/>
                    </a:lnTo>
                    <a:lnTo>
                      <a:pt x="1014984" y="896111"/>
                    </a:lnTo>
                    <a:lnTo>
                      <a:pt x="1028700" y="790955"/>
                    </a:lnTo>
                    <a:lnTo>
                      <a:pt x="1033272" y="812291"/>
                    </a:lnTo>
                    <a:lnTo>
                      <a:pt x="1037844" y="774191"/>
                    </a:lnTo>
                    <a:lnTo>
                      <a:pt x="1042416" y="833627"/>
                    </a:lnTo>
                    <a:lnTo>
                      <a:pt x="1046988" y="765047"/>
                    </a:lnTo>
                    <a:lnTo>
                      <a:pt x="1062228" y="829055"/>
                    </a:lnTo>
                    <a:lnTo>
                      <a:pt x="1066800" y="858011"/>
                    </a:lnTo>
                    <a:lnTo>
                      <a:pt x="1071372" y="909827"/>
                    </a:lnTo>
                    <a:lnTo>
                      <a:pt x="1075944" y="949451"/>
                    </a:lnTo>
                    <a:lnTo>
                      <a:pt x="1080516" y="1018031"/>
                    </a:lnTo>
                    <a:lnTo>
                      <a:pt x="1094232" y="1021079"/>
                    </a:lnTo>
                    <a:lnTo>
                      <a:pt x="1100328" y="1001267"/>
                    </a:lnTo>
                    <a:lnTo>
                      <a:pt x="1104900" y="1016507"/>
                    </a:lnTo>
                    <a:lnTo>
                      <a:pt x="1109472" y="989075"/>
                    </a:lnTo>
                    <a:lnTo>
                      <a:pt x="1114044" y="1039367"/>
                    </a:lnTo>
                    <a:lnTo>
                      <a:pt x="1127760" y="1050035"/>
                    </a:lnTo>
                    <a:lnTo>
                      <a:pt x="1132332" y="1106423"/>
                    </a:lnTo>
                    <a:lnTo>
                      <a:pt x="1136904" y="1159763"/>
                    </a:lnTo>
                    <a:lnTo>
                      <a:pt x="1143000" y="1197863"/>
                    </a:lnTo>
                    <a:lnTo>
                      <a:pt x="1147572" y="1159763"/>
                    </a:lnTo>
                    <a:lnTo>
                      <a:pt x="1161288" y="1146047"/>
                    </a:lnTo>
                    <a:lnTo>
                      <a:pt x="1165860" y="1161287"/>
                    </a:lnTo>
                    <a:lnTo>
                      <a:pt x="1170432" y="1115567"/>
                    </a:lnTo>
                    <a:lnTo>
                      <a:pt x="1175004" y="1101851"/>
                    </a:lnTo>
                    <a:lnTo>
                      <a:pt x="1179576" y="1043939"/>
                    </a:lnTo>
                    <a:lnTo>
                      <a:pt x="1194816" y="893063"/>
                    </a:lnTo>
                    <a:lnTo>
                      <a:pt x="1199388" y="961643"/>
                    </a:lnTo>
                    <a:lnTo>
                      <a:pt x="1203960" y="940307"/>
                    </a:lnTo>
                    <a:lnTo>
                      <a:pt x="1208532" y="986027"/>
                    </a:lnTo>
                    <a:lnTo>
                      <a:pt x="1213104" y="940307"/>
                    </a:lnTo>
                    <a:lnTo>
                      <a:pt x="1228344" y="970787"/>
                    </a:lnTo>
                    <a:lnTo>
                      <a:pt x="1232916" y="990599"/>
                    </a:lnTo>
                    <a:lnTo>
                      <a:pt x="1237488" y="964691"/>
                    </a:lnTo>
                    <a:lnTo>
                      <a:pt x="1242060" y="940307"/>
                    </a:lnTo>
                    <a:lnTo>
                      <a:pt x="1246632" y="1042415"/>
                    </a:lnTo>
                    <a:lnTo>
                      <a:pt x="1260348" y="1080515"/>
                    </a:lnTo>
                    <a:lnTo>
                      <a:pt x="1264920" y="1110995"/>
                    </a:lnTo>
                    <a:lnTo>
                      <a:pt x="1271016" y="1046987"/>
                    </a:lnTo>
                    <a:lnTo>
                      <a:pt x="1275588" y="1065275"/>
                    </a:lnTo>
                    <a:lnTo>
                      <a:pt x="1280160" y="1019555"/>
                    </a:lnTo>
                    <a:lnTo>
                      <a:pt x="1293876" y="806195"/>
                    </a:lnTo>
                    <a:lnTo>
                      <a:pt x="1298448" y="736091"/>
                    </a:lnTo>
                    <a:lnTo>
                      <a:pt x="1303020" y="827531"/>
                    </a:lnTo>
                    <a:lnTo>
                      <a:pt x="1307592" y="801623"/>
                    </a:lnTo>
                    <a:lnTo>
                      <a:pt x="1313688" y="862583"/>
                    </a:lnTo>
                    <a:lnTo>
                      <a:pt x="1327404" y="943355"/>
                    </a:lnTo>
                    <a:lnTo>
                      <a:pt x="1331976" y="944879"/>
                    </a:lnTo>
                    <a:lnTo>
                      <a:pt x="1336548" y="1033271"/>
                    </a:lnTo>
                    <a:lnTo>
                      <a:pt x="1341120" y="1043939"/>
                    </a:lnTo>
                    <a:lnTo>
                      <a:pt x="1345692" y="1126235"/>
                    </a:lnTo>
                    <a:lnTo>
                      <a:pt x="1360932" y="1060703"/>
                    </a:lnTo>
                    <a:lnTo>
                      <a:pt x="1365504" y="1071371"/>
                    </a:lnTo>
                    <a:lnTo>
                      <a:pt x="1370076" y="1104899"/>
                    </a:lnTo>
                    <a:lnTo>
                      <a:pt x="1374648" y="1051559"/>
                    </a:lnTo>
                    <a:lnTo>
                      <a:pt x="1379220" y="964691"/>
                    </a:lnTo>
                    <a:lnTo>
                      <a:pt x="1392936" y="986027"/>
                    </a:lnTo>
                    <a:lnTo>
                      <a:pt x="1399032" y="975359"/>
                    </a:lnTo>
                    <a:lnTo>
                      <a:pt x="1403604" y="944879"/>
                    </a:lnTo>
                    <a:lnTo>
                      <a:pt x="1408176" y="955547"/>
                    </a:lnTo>
                    <a:lnTo>
                      <a:pt x="1412748" y="987551"/>
                    </a:lnTo>
                    <a:lnTo>
                      <a:pt x="1426464" y="999743"/>
                    </a:lnTo>
                    <a:lnTo>
                      <a:pt x="1431036" y="925067"/>
                    </a:lnTo>
                    <a:lnTo>
                      <a:pt x="1435608" y="932687"/>
                    </a:lnTo>
                    <a:lnTo>
                      <a:pt x="1441704" y="958595"/>
                    </a:lnTo>
                    <a:lnTo>
                      <a:pt x="1446276" y="760475"/>
                    </a:lnTo>
                    <a:lnTo>
                      <a:pt x="1459992" y="760475"/>
                    </a:lnTo>
                    <a:lnTo>
                      <a:pt x="1464564" y="673607"/>
                    </a:lnTo>
                    <a:lnTo>
                      <a:pt x="1469136" y="693419"/>
                    </a:lnTo>
                    <a:lnTo>
                      <a:pt x="1473708" y="661415"/>
                    </a:lnTo>
                    <a:lnTo>
                      <a:pt x="1478280" y="640079"/>
                    </a:lnTo>
                    <a:lnTo>
                      <a:pt x="1493520" y="601979"/>
                    </a:lnTo>
                    <a:lnTo>
                      <a:pt x="1498092" y="661415"/>
                    </a:lnTo>
                    <a:lnTo>
                      <a:pt x="1502664" y="669035"/>
                    </a:lnTo>
                    <a:lnTo>
                      <a:pt x="1507236" y="745235"/>
                    </a:lnTo>
                    <a:lnTo>
                      <a:pt x="1511808" y="748283"/>
                    </a:lnTo>
                    <a:lnTo>
                      <a:pt x="1527048" y="761999"/>
                    </a:lnTo>
                    <a:lnTo>
                      <a:pt x="1531620" y="742187"/>
                    </a:lnTo>
                    <a:lnTo>
                      <a:pt x="1536192" y="699515"/>
                    </a:lnTo>
                    <a:lnTo>
                      <a:pt x="1540764" y="667511"/>
                    </a:lnTo>
                    <a:lnTo>
                      <a:pt x="1545336" y="633983"/>
                    </a:lnTo>
                    <a:lnTo>
                      <a:pt x="1559052" y="737615"/>
                    </a:lnTo>
                    <a:lnTo>
                      <a:pt x="1565148" y="702563"/>
                    </a:lnTo>
                    <a:lnTo>
                      <a:pt x="1569720" y="649223"/>
                    </a:lnTo>
                    <a:lnTo>
                      <a:pt x="1574292" y="498347"/>
                    </a:lnTo>
                    <a:lnTo>
                      <a:pt x="1578864" y="435863"/>
                    </a:lnTo>
                    <a:lnTo>
                      <a:pt x="1592580" y="565403"/>
                    </a:lnTo>
                    <a:lnTo>
                      <a:pt x="1597152" y="569975"/>
                    </a:lnTo>
                    <a:lnTo>
                      <a:pt x="1601724" y="496823"/>
                    </a:lnTo>
                    <a:lnTo>
                      <a:pt x="1607820" y="449579"/>
                    </a:lnTo>
                    <a:lnTo>
                      <a:pt x="1612392" y="388619"/>
                    </a:lnTo>
                    <a:lnTo>
                      <a:pt x="1626108" y="423671"/>
                    </a:lnTo>
                    <a:lnTo>
                      <a:pt x="1630680" y="361187"/>
                    </a:lnTo>
                    <a:lnTo>
                      <a:pt x="1635252" y="324611"/>
                    </a:lnTo>
                    <a:lnTo>
                      <a:pt x="1639824" y="437387"/>
                    </a:lnTo>
                    <a:lnTo>
                      <a:pt x="1644395" y="423671"/>
                    </a:lnTo>
                    <a:lnTo>
                      <a:pt x="1659636" y="446531"/>
                    </a:lnTo>
                    <a:lnTo>
                      <a:pt x="1664208" y="304799"/>
                    </a:lnTo>
                    <a:lnTo>
                      <a:pt x="1668780" y="312419"/>
                    </a:lnTo>
                    <a:lnTo>
                      <a:pt x="1673352" y="385571"/>
                    </a:lnTo>
                    <a:lnTo>
                      <a:pt x="1677924" y="350519"/>
                    </a:lnTo>
                    <a:lnTo>
                      <a:pt x="1693164" y="350519"/>
                    </a:lnTo>
                    <a:lnTo>
                      <a:pt x="1697736" y="312419"/>
                    </a:lnTo>
                    <a:lnTo>
                      <a:pt x="1702308" y="362711"/>
                    </a:lnTo>
                    <a:lnTo>
                      <a:pt x="1706880" y="310895"/>
                    </a:lnTo>
                    <a:lnTo>
                      <a:pt x="1711452" y="320039"/>
                    </a:lnTo>
                    <a:lnTo>
                      <a:pt x="1725168" y="320039"/>
                    </a:lnTo>
                    <a:lnTo>
                      <a:pt x="1729739" y="309371"/>
                    </a:lnTo>
                    <a:lnTo>
                      <a:pt x="1735836" y="345947"/>
                    </a:lnTo>
                    <a:lnTo>
                      <a:pt x="1740408" y="423671"/>
                    </a:lnTo>
                    <a:lnTo>
                      <a:pt x="1744980" y="336803"/>
                    </a:lnTo>
                    <a:lnTo>
                      <a:pt x="1758695" y="347471"/>
                    </a:lnTo>
                    <a:lnTo>
                      <a:pt x="1763268" y="367283"/>
                    </a:lnTo>
                    <a:lnTo>
                      <a:pt x="1767839" y="405383"/>
                    </a:lnTo>
                    <a:lnTo>
                      <a:pt x="1772412" y="332231"/>
                    </a:lnTo>
                    <a:lnTo>
                      <a:pt x="1778508" y="275843"/>
                    </a:lnTo>
                    <a:lnTo>
                      <a:pt x="1792224" y="274319"/>
                    </a:lnTo>
                    <a:lnTo>
                      <a:pt x="1796795" y="320039"/>
                    </a:lnTo>
                    <a:lnTo>
                      <a:pt x="1801368" y="387095"/>
                    </a:lnTo>
                    <a:lnTo>
                      <a:pt x="1805939" y="364235"/>
                    </a:lnTo>
                    <a:lnTo>
                      <a:pt x="1810512" y="323087"/>
                    </a:lnTo>
                    <a:lnTo>
                      <a:pt x="1825752" y="417575"/>
                    </a:lnTo>
                    <a:lnTo>
                      <a:pt x="1830324" y="370331"/>
                    </a:lnTo>
                    <a:lnTo>
                      <a:pt x="1834895" y="348995"/>
                    </a:lnTo>
                    <a:lnTo>
                      <a:pt x="1839468" y="333755"/>
                    </a:lnTo>
                    <a:lnTo>
                      <a:pt x="1844039" y="368807"/>
                    </a:lnTo>
                    <a:lnTo>
                      <a:pt x="1857756" y="361187"/>
                    </a:lnTo>
                    <a:lnTo>
                      <a:pt x="1863852" y="352043"/>
                    </a:lnTo>
                    <a:lnTo>
                      <a:pt x="1868424" y="385571"/>
                    </a:lnTo>
                    <a:lnTo>
                      <a:pt x="1872995" y="385571"/>
                    </a:lnTo>
                    <a:lnTo>
                      <a:pt x="1877568" y="547115"/>
                    </a:lnTo>
                    <a:lnTo>
                      <a:pt x="1891283" y="569975"/>
                    </a:lnTo>
                    <a:lnTo>
                      <a:pt x="1895856" y="542543"/>
                    </a:lnTo>
                    <a:lnTo>
                      <a:pt x="1900427" y="542543"/>
                    </a:lnTo>
                    <a:lnTo>
                      <a:pt x="1906524" y="576071"/>
                    </a:lnTo>
                    <a:lnTo>
                      <a:pt x="1911095" y="597407"/>
                    </a:lnTo>
                    <a:lnTo>
                      <a:pt x="1924812" y="623315"/>
                    </a:lnTo>
                    <a:lnTo>
                      <a:pt x="1929383" y="623315"/>
                    </a:lnTo>
                    <a:lnTo>
                      <a:pt x="1933956" y="655319"/>
                    </a:lnTo>
                    <a:lnTo>
                      <a:pt x="1938527" y="638555"/>
                    </a:lnTo>
                    <a:lnTo>
                      <a:pt x="1943100" y="635507"/>
                    </a:lnTo>
                    <a:lnTo>
                      <a:pt x="1958339" y="627887"/>
                    </a:lnTo>
                    <a:lnTo>
                      <a:pt x="1962912" y="603503"/>
                    </a:lnTo>
                    <a:lnTo>
                      <a:pt x="1967483" y="641603"/>
                    </a:lnTo>
                    <a:lnTo>
                      <a:pt x="1972056" y="690371"/>
                    </a:lnTo>
                    <a:lnTo>
                      <a:pt x="1976627" y="772667"/>
                    </a:lnTo>
                    <a:lnTo>
                      <a:pt x="1991868" y="781811"/>
                    </a:lnTo>
                    <a:lnTo>
                      <a:pt x="1996439" y="745235"/>
                    </a:lnTo>
                    <a:lnTo>
                      <a:pt x="2001012" y="743711"/>
                    </a:lnTo>
                    <a:lnTo>
                      <a:pt x="2005583" y="768095"/>
                    </a:lnTo>
                    <a:lnTo>
                      <a:pt x="2010156" y="702563"/>
                    </a:lnTo>
                    <a:lnTo>
                      <a:pt x="2023872" y="731519"/>
                    </a:lnTo>
                    <a:lnTo>
                      <a:pt x="2028444" y="865631"/>
                    </a:lnTo>
                    <a:lnTo>
                      <a:pt x="2034539" y="873251"/>
                    </a:lnTo>
                    <a:lnTo>
                      <a:pt x="2039112" y="864107"/>
                    </a:lnTo>
                    <a:lnTo>
                      <a:pt x="2043683" y="804671"/>
                    </a:lnTo>
                    <a:lnTo>
                      <a:pt x="2057400" y="629411"/>
                    </a:lnTo>
                    <a:lnTo>
                      <a:pt x="2061972" y="611123"/>
                    </a:lnTo>
                    <a:lnTo>
                      <a:pt x="2066544" y="624839"/>
                    </a:lnTo>
                    <a:lnTo>
                      <a:pt x="2071116" y="656843"/>
                    </a:lnTo>
                    <a:lnTo>
                      <a:pt x="2077212" y="512063"/>
                    </a:lnTo>
                    <a:lnTo>
                      <a:pt x="2090927" y="525779"/>
                    </a:lnTo>
                    <a:lnTo>
                      <a:pt x="2095500" y="556259"/>
                    </a:lnTo>
                    <a:lnTo>
                      <a:pt x="2100072" y="505967"/>
                    </a:lnTo>
                  </a:path>
                </a:pathLst>
              </a:custGeom>
              <a:ln w="15875">
                <a:solidFill>
                  <a:srgbClr val="1F1355"/>
                </a:solidFill>
              </a:ln>
            </p:spPr>
            <p:txBody>
              <a:bodyPr wrap="square" lIns="0" tIns="0" rIns="0" bIns="0" rtlCol="0"/>
              <a:lstStyle/>
              <a:p>
                <a:endParaRPr/>
              </a:p>
            </p:txBody>
          </p:sp>
          <p:sp>
            <p:nvSpPr>
              <p:cNvPr id="2123" name="object 49">
                <a:extLst>
                  <a:ext uri="{FF2B5EF4-FFF2-40B4-BE49-F238E27FC236}">
                    <a16:creationId xmlns:a16="http://schemas.microsoft.com/office/drawing/2014/main" id="{2FED049E-EB73-A99F-5F97-FF79EF0BAE4E}"/>
                  </a:ext>
                </a:extLst>
              </p:cNvPr>
              <p:cNvSpPr/>
              <p:nvPr/>
            </p:nvSpPr>
            <p:spPr>
              <a:xfrm>
                <a:off x="1009724" y="2057120"/>
                <a:ext cx="2100580" cy="1175385"/>
              </a:xfrm>
              <a:custGeom>
                <a:avLst/>
                <a:gdLst/>
                <a:ahLst/>
                <a:cxnLst/>
                <a:rect l="l" t="t" r="r" b="b"/>
                <a:pathLst>
                  <a:path w="2100580" h="1175385">
                    <a:moveTo>
                      <a:pt x="0" y="303275"/>
                    </a:moveTo>
                    <a:lnTo>
                      <a:pt x="4572" y="303275"/>
                    </a:lnTo>
                    <a:lnTo>
                      <a:pt x="9144" y="330707"/>
                    </a:lnTo>
                    <a:lnTo>
                      <a:pt x="13716" y="385571"/>
                    </a:lnTo>
                    <a:lnTo>
                      <a:pt x="18288" y="335279"/>
                    </a:lnTo>
                    <a:lnTo>
                      <a:pt x="33528" y="374903"/>
                    </a:lnTo>
                    <a:lnTo>
                      <a:pt x="38100" y="321563"/>
                    </a:lnTo>
                    <a:lnTo>
                      <a:pt x="42672" y="205739"/>
                    </a:lnTo>
                    <a:lnTo>
                      <a:pt x="47244" y="242315"/>
                    </a:lnTo>
                    <a:lnTo>
                      <a:pt x="51816" y="323087"/>
                    </a:lnTo>
                    <a:lnTo>
                      <a:pt x="65532" y="316991"/>
                    </a:lnTo>
                    <a:lnTo>
                      <a:pt x="70104" y="338327"/>
                    </a:lnTo>
                    <a:lnTo>
                      <a:pt x="76200" y="278891"/>
                    </a:lnTo>
                    <a:lnTo>
                      <a:pt x="80772" y="227075"/>
                    </a:lnTo>
                    <a:lnTo>
                      <a:pt x="85344" y="239267"/>
                    </a:lnTo>
                    <a:lnTo>
                      <a:pt x="99060" y="312419"/>
                    </a:lnTo>
                    <a:lnTo>
                      <a:pt x="103632" y="288035"/>
                    </a:lnTo>
                    <a:lnTo>
                      <a:pt x="108204" y="248411"/>
                    </a:lnTo>
                    <a:lnTo>
                      <a:pt x="112776" y="288035"/>
                    </a:lnTo>
                    <a:lnTo>
                      <a:pt x="118872" y="380999"/>
                    </a:lnTo>
                    <a:lnTo>
                      <a:pt x="132588" y="373379"/>
                    </a:lnTo>
                    <a:lnTo>
                      <a:pt x="137160" y="320039"/>
                    </a:lnTo>
                    <a:lnTo>
                      <a:pt x="141732" y="274319"/>
                    </a:lnTo>
                    <a:lnTo>
                      <a:pt x="146304" y="277367"/>
                    </a:lnTo>
                    <a:lnTo>
                      <a:pt x="150876" y="275843"/>
                    </a:lnTo>
                    <a:lnTo>
                      <a:pt x="166116" y="297179"/>
                    </a:lnTo>
                    <a:lnTo>
                      <a:pt x="170688" y="297179"/>
                    </a:lnTo>
                    <a:lnTo>
                      <a:pt x="175260" y="199643"/>
                    </a:lnTo>
                    <a:lnTo>
                      <a:pt x="179832" y="132587"/>
                    </a:lnTo>
                    <a:lnTo>
                      <a:pt x="184404" y="268223"/>
                    </a:lnTo>
                    <a:lnTo>
                      <a:pt x="198120" y="237743"/>
                    </a:lnTo>
                    <a:lnTo>
                      <a:pt x="204215" y="230123"/>
                    </a:lnTo>
                    <a:lnTo>
                      <a:pt x="208788" y="220979"/>
                    </a:lnTo>
                    <a:lnTo>
                      <a:pt x="213360" y="239267"/>
                    </a:lnTo>
                    <a:lnTo>
                      <a:pt x="217932" y="230123"/>
                    </a:lnTo>
                    <a:lnTo>
                      <a:pt x="231647" y="251459"/>
                    </a:lnTo>
                    <a:lnTo>
                      <a:pt x="236220" y="245363"/>
                    </a:lnTo>
                    <a:lnTo>
                      <a:pt x="240792" y="263651"/>
                    </a:lnTo>
                    <a:lnTo>
                      <a:pt x="246888" y="260603"/>
                    </a:lnTo>
                    <a:lnTo>
                      <a:pt x="251460" y="260603"/>
                    </a:lnTo>
                    <a:lnTo>
                      <a:pt x="265176" y="260603"/>
                    </a:lnTo>
                    <a:lnTo>
                      <a:pt x="269748" y="202691"/>
                    </a:lnTo>
                    <a:lnTo>
                      <a:pt x="274320" y="169163"/>
                    </a:lnTo>
                    <a:lnTo>
                      <a:pt x="278892" y="106679"/>
                    </a:lnTo>
                    <a:lnTo>
                      <a:pt x="283464" y="0"/>
                    </a:lnTo>
                    <a:lnTo>
                      <a:pt x="298704" y="147827"/>
                    </a:lnTo>
                    <a:lnTo>
                      <a:pt x="303276" y="179831"/>
                    </a:lnTo>
                    <a:lnTo>
                      <a:pt x="307848" y="245363"/>
                    </a:lnTo>
                    <a:lnTo>
                      <a:pt x="312420" y="201167"/>
                    </a:lnTo>
                    <a:lnTo>
                      <a:pt x="316992" y="182879"/>
                    </a:lnTo>
                    <a:lnTo>
                      <a:pt x="332232" y="268223"/>
                    </a:lnTo>
                    <a:lnTo>
                      <a:pt x="336804" y="280415"/>
                    </a:lnTo>
                    <a:lnTo>
                      <a:pt x="341376" y="214883"/>
                    </a:lnTo>
                    <a:lnTo>
                      <a:pt x="345948" y="156971"/>
                    </a:lnTo>
                    <a:lnTo>
                      <a:pt x="350520" y="124967"/>
                    </a:lnTo>
                    <a:lnTo>
                      <a:pt x="364236" y="138683"/>
                    </a:lnTo>
                    <a:lnTo>
                      <a:pt x="368808" y="147827"/>
                    </a:lnTo>
                    <a:lnTo>
                      <a:pt x="374904" y="86867"/>
                    </a:lnTo>
                    <a:lnTo>
                      <a:pt x="379476" y="124967"/>
                    </a:lnTo>
                    <a:lnTo>
                      <a:pt x="384048" y="150875"/>
                    </a:lnTo>
                    <a:lnTo>
                      <a:pt x="397764" y="120395"/>
                    </a:lnTo>
                    <a:lnTo>
                      <a:pt x="402336" y="129539"/>
                    </a:lnTo>
                    <a:lnTo>
                      <a:pt x="406908" y="114299"/>
                    </a:lnTo>
                    <a:lnTo>
                      <a:pt x="411480" y="114299"/>
                    </a:lnTo>
                    <a:lnTo>
                      <a:pt x="417576" y="114299"/>
                    </a:lnTo>
                    <a:lnTo>
                      <a:pt x="431292" y="83819"/>
                    </a:lnTo>
                    <a:lnTo>
                      <a:pt x="435864" y="89915"/>
                    </a:lnTo>
                    <a:lnTo>
                      <a:pt x="440436" y="138683"/>
                    </a:lnTo>
                    <a:lnTo>
                      <a:pt x="445008" y="129539"/>
                    </a:lnTo>
                    <a:lnTo>
                      <a:pt x="449580" y="132587"/>
                    </a:lnTo>
                    <a:lnTo>
                      <a:pt x="464820" y="172211"/>
                    </a:lnTo>
                    <a:lnTo>
                      <a:pt x="469392" y="124967"/>
                    </a:lnTo>
                    <a:lnTo>
                      <a:pt x="473964" y="138683"/>
                    </a:lnTo>
                    <a:lnTo>
                      <a:pt x="478536" y="134111"/>
                    </a:lnTo>
                    <a:lnTo>
                      <a:pt x="483108" y="134111"/>
                    </a:lnTo>
                    <a:lnTo>
                      <a:pt x="496823" y="140207"/>
                    </a:lnTo>
                    <a:lnTo>
                      <a:pt x="502920" y="140207"/>
                    </a:lnTo>
                    <a:lnTo>
                      <a:pt x="507492" y="167639"/>
                    </a:lnTo>
                    <a:lnTo>
                      <a:pt x="512064" y="167639"/>
                    </a:lnTo>
                    <a:lnTo>
                      <a:pt x="516636" y="167639"/>
                    </a:lnTo>
                    <a:lnTo>
                      <a:pt x="530352" y="304799"/>
                    </a:lnTo>
                    <a:lnTo>
                      <a:pt x="534924" y="278891"/>
                    </a:lnTo>
                    <a:lnTo>
                      <a:pt x="539496" y="277367"/>
                    </a:lnTo>
                    <a:lnTo>
                      <a:pt x="545592" y="333755"/>
                    </a:lnTo>
                    <a:lnTo>
                      <a:pt x="550164" y="309371"/>
                    </a:lnTo>
                    <a:lnTo>
                      <a:pt x="563880" y="309371"/>
                    </a:lnTo>
                    <a:lnTo>
                      <a:pt x="568452" y="429767"/>
                    </a:lnTo>
                    <a:lnTo>
                      <a:pt x="573024" y="409955"/>
                    </a:lnTo>
                    <a:lnTo>
                      <a:pt x="577596" y="394715"/>
                    </a:lnTo>
                    <a:lnTo>
                      <a:pt x="582168" y="394715"/>
                    </a:lnTo>
                    <a:lnTo>
                      <a:pt x="597408" y="484631"/>
                    </a:lnTo>
                    <a:lnTo>
                      <a:pt x="601980" y="486155"/>
                    </a:lnTo>
                    <a:lnTo>
                      <a:pt x="606552" y="446531"/>
                    </a:lnTo>
                    <a:lnTo>
                      <a:pt x="611124" y="530351"/>
                    </a:lnTo>
                    <a:lnTo>
                      <a:pt x="615696" y="504444"/>
                    </a:lnTo>
                    <a:lnTo>
                      <a:pt x="630936" y="480059"/>
                    </a:lnTo>
                    <a:lnTo>
                      <a:pt x="635508" y="437388"/>
                    </a:lnTo>
                    <a:lnTo>
                      <a:pt x="640080" y="481583"/>
                    </a:lnTo>
                    <a:lnTo>
                      <a:pt x="644652" y="411479"/>
                    </a:lnTo>
                    <a:lnTo>
                      <a:pt x="649224" y="416052"/>
                    </a:lnTo>
                    <a:lnTo>
                      <a:pt x="662940" y="370331"/>
                    </a:lnTo>
                    <a:lnTo>
                      <a:pt x="667512" y="413003"/>
                    </a:lnTo>
                    <a:lnTo>
                      <a:pt x="673608" y="443483"/>
                    </a:lnTo>
                    <a:lnTo>
                      <a:pt x="678180" y="451103"/>
                    </a:lnTo>
                    <a:lnTo>
                      <a:pt x="682752" y="451103"/>
                    </a:lnTo>
                    <a:lnTo>
                      <a:pt x="696468" y="387095"/>
                    </a:lnTo>
                    <a:lnTo>
                      <a:pt x="701040" y="417575"/>
                    </a:lnTo>
                    <a:lnTo>
                      <a:pt x="705612" y="399288"/>
                    </a:lnTo>
                    <a:lnTo>
                      <a:pt x="710184" y="399288"/>
                    </a:lnTo>
                    <a:lnTo>
                      <a:pt x="716280" y="318515"/>
                    </a:lnTo>
                    <a:lnTo>
                      <a:pt x="729996" y="318515"/>
                    </a:lnTo>
                    <a:lnTo>
                      <a:pt x="734568" y="333755"/>
                    </a:lnTo>
                    <a:lnTo>
                      <a:pt x="739140" y="320039"/>
                    </a:lnTo>
                    <a:lnTo>
                      <a:pt x="743712" y="359663"/>
                    </a:lnTo>
                    <a:lnTo>
                      <a:pt x="748284" y="416052"/>
                    </a:lnTo>
                    <a:lnTo>
                      <a:pt x="763524" y="470916"/>
                    </a:lnTo>
                    <a:lnTo>
                      <a:pt x="768096" y="492252"/>
                    </a:lnTo>
                    <a:lnTo>
                      <a:pt x="772668" y="490727"/>
                    </a:lnTo>
                    <a:lnTo>
                      <a:pt x="777240" y="537972"/>
                    </a:lnTo>
                    <a:lnTo>
                      <a:pt x="781812" y="576072"/>
                    </a:lnTo>
                    <a:lnTo>
                      <a:pt x="795528" y="568451"/>
                    </a:lnTo>
                    <a:lnTo>
                      <a:pt x="801624" y="566928"/>
                    </a:lnTo>
                    <a:lnTo>
                      <a:pt x="806196" y="640079"/>
                    </a:lnTo>
                    <a:lnTo>
                      <a:pt x="810768" y="765047"/>
                    </a:lnTo>
                    <a:lnTo>
                      <a:pt x="815340" y="769619"/>
                    </a:lnTo>
                    <a:lnTo>
                      <a:pt x="829056" y="757427"/>
                    </a:lnTo>
                    <a:lnTo>
                      <a:pt x="833628" y="777240"/>
                    </a:lnTo>
                    <a:lnTo>
                      <a:pt x="838200" y="763524"/>
                    </a:lnTo>
                    <a:lnTo>
                      <a:pt x="844296" y="812291"/>
                    </a:lnTo>
                    <a:lnTo>
                      <a:pt x="848868" y="883919"/>
                    </a:lnTo>
                    <a:lnTo>
                      <a:pt x="862584" y="897635"/>
                    </a:lnTo>
                    <a:lnTo>
                      <a:pt x="867156" y="1010412"/>
                    </a:lnTo>
                    <a:lnTo>
                      <a:pt x="871728" y="1060704"/>
                    </a:lnTo>
                    <a:lnTo>
                      <a:pt x="876300" y="957071"/>
                    </a:lnTo>
                    <a:lnTo>
                      <a:pt x="880872" y="964691"/>
                    </a:lnTo>
                    <a:lnTo>
                      <a:pt x="896112" y="1037844"/>
                    </a:lnTo>
                    <a:lnTo>
                      <a:pt x="900684" y="1117092"/>
                    </a:lnTo>
                    <a:lnTo>
                      <a:pt x="905256" y="1124712"/>
                    </a:lnTo>
                    <a:lnTo>
                      <a:pt x="909828" y="1175004"/>
                    </a:lnTo>
                    <a:lnTo>
                      <a:pt x="914400" y="1168908"/>
                    </a:lnTo>
                    <a:lnTo>
                      <a:pt x="929640" y="1092708"/>
                    </a:lnTo>
                    <a:lnTo>
                      <a:pt x="934212" y="1144523"/>
                    </a:lnTo>
                    <a:lnTo>
                      <a:pt x="938784" y="1109471"/>
                    </a:lnTo>
                    <a:lnTo>
                      <a:pt x="943356" y="1127760"/>
                    </a:lnTo>
                    <a:lnTo>
                      <a:pt x="947928" y="1085088"/>
                    </a:lnTo>
                    <a:lnTo>
                      <a:pt x="972312" y="1021080"/>
                    </a:lnTo>
                    <a:lnTo>
                      <a:pt x="976884" y="973835"/>
                    </a:lnTo>
                    <a:lnTo>
                      <a:pt x="981456" y="918971"/>
                    </a:lnTo>
                    <a:lnTo>
                      <a:pt x="995172" y="955547"/>
                    </a:lnTo>
                    <a:lnTo>
                      <a:pt x="999744" y="960119"/>
                    </a:lnTo>
                    <a:lnTo>
                      <a:pt x="1004316" y="1005839"/>
                    </a:lnTo>
                    <a:lnTo>
                      <a:pt x="1008888" y="989076"/>
                    </a:lnTo>
                    <a:lnTo>
                      <a:pt x="1014984" y="941832"/>
                    </a:lnTo>
                    <a:lnTo>
                      <a:pt x="1028700" y="900683"/>
                    </a:lnTo>
                    <a:lnTo>
                      <a:pt x="1033272" y="903732"/>
                    </a:lnTo>
                    <a:lnTo>
                      <a:pt x="1037844" y="870204"/>
                    </a:lnTo>
                    <a:lnTo>
                      <a:pt x="1042416" y="841247"/>
                    </a:lnTo>
                    <a:lnTo>
                      <a:pt x="1046988" y="868680"/>
                    </a:lnTo>
                    <a:lnTo>
                      <a:pt x="1062228" y="905256"/>
                    </a:lnTo>
                    <a:lnTo>
                      <a:pt x="1066800" y="905256"/>
                    </a:lnTo>
                    <a:lnTo>
                      <a:pt x="1071372" y="922019"/>
                    </a:lnTo>
                    <a:lnTo>
                      <a:pt x="1075944" y="882395"/>
                    </a:lnTo>
                    <a:lnTo>
                      <a:pt x="1080516" y="862583"/>
                    </a:lnTo>
                    <a:lnTo>
                      <a:pt x="1094232" y="871727"/>
                    </a:lnTo>
                    <a:lnTo>
                      <a:pt x="1100328" y="839724"/>
                    </a:lnTo>
                    <a:lnTo>
                      <a:pt x="1104900" y="877824"/>
                    </a:lnTo>
                    <a:lnTo>
                      <a:pt x="1109472" y="841247"/>
                    </a:lnTo>
                    <a:lnTo>
                      <a:pt x="1114044" y="841247"/>
                    </a:lnTo>
                    <a:lnTo>
                      <a:pt x="1127760" y="841247"/>
                    </a:lnTo>
                    <a:lnTo>
                      <a:pt x="1132332" y="932688"/>
                    </a:lnTo>
                    <a:lnTo>
                      <a:pt x="1136904" y="947927"/>
                    </a:lnTo>
                    <a:lnTo>
                      <a:pt x="1143000" y="1011935"/>
                    </a:lnTo>
                    <a:lnTo>
                      <a:pt x="1147572" y="999744"/>
                    </a:lnTo>
                    <a:lnTo>
                      <a:pt x="1161288" y="986027"/>
                    </a:lnTo>
                    <a:lnTo>
                      <a:pt x="1165860" y="979932"/>
                    </a:lnTo>
                    <a:lnTo>
                      <a:pt x="1170432" y="996695"/>
                    </a:lnTo>
                    <a:lnTo>
                      <a:pt x="1175004" y="923544"/>
                    </a:lnTo>
                    <a:lnTo>
                      <a:pt x="1179576" y="922019"/>
                    </a:lnTo>
                    <a:lnTo>
                      <a:pt x="1194816" y="870204"/>
                    </a:lnTo>
                    <a:lnTo>
                      <a:pt x="1199388" y="899160"/>
                    </a:lnTo>
                    <a:lnTo>
                      <a:pt x="1203960" y="932688"/>
                    </a:lnTo>
                    <a:lnTo>
                      <a:pt x="1208532" y="946404"/>
                    </a:lnTo>
                    <a:lnTo>
                      <a:pt x="1213104" y="940307"/>
                    </a:lnTo>
                    <a:lnTo>
                      <a:pt x="1228344" y="954024"/>
                    </a:lnTo>
                    <a:lnTo>
                      <a:pt x="1232916" y="954024"/>
                    </a:lnTo>
                    <a:lnTo>
                      <a:pt x="1237488" y="979932"/>
                    </a:lnTo>
                    <a:lnTo>
                      <a:pt x="1242060" y="982980"/>
                    </a:lnTo>
                    <a:lnTo>
                      <a:pt x="1246632" y="1056132"/>
                    </a:lnTo>
                    <a:lnTo>
                      <a:pt x="1260348" y="1085088"/>
                    </a:lnTo>
                    <a:lnTo>
                      <a:pt x="1264920" y="1088136"/>
                    </a:lnTo>
                    <a:lnTo>
                      <a:pt x="1271016" y="1056132"/>
                    </a:lnTo>
                    <a:lnTo>
                      <a:pt x="1275588" y="1013460"/>
                    </a:lnTo>
                    <a:lnTo>
                      <a:pt x="1280160" y="1001268"/>
                    </a:lnTo>
                    <a:lnTo>
                      <a:pt x="1293876" y="1028700"/>
                    </a:lnTo>
                    <a:lnTo>
                      <a:pt x="1298448" y="963168"/>
                    </a:lnTo>
                    <a:lnTo>
                      <a:pt x="1303020" y="987551"/>
                    </a:lnTo>
                    <a:lnTo>
                      <a:pt x="1307592" y="1013460"/>
                    </a:lnTo>
                    <a:lnTo>
                      <a:pt x="1313688" y="1060704"/>
                    </a:lnTo>
                    <a:lnTo>
                      <a:pt x="1327404" y="1016507"/>
                    </a:lnTo>
                    <a:lnTo>
                      <a:pt x="1331976" y="1008888"/>
                    </a:lnTo>
                    <a:lnTo>
                      <a:pt x="1336548" y="1018032"/>
                    </a:lnTo>
                    <a:lnTo>
                      <a:pt x="1341120" y="1007363"/>
                    </a:lnTo>
                    <a:lnTo>
                      <a:pt x="1345692" y="1011935"/>
                    </a:lnTo>
                    <a:lnTo>
                      <a:pt x="1360932" y="1014983"/>
                    </a:lnTo>
                    <a:lnTo>
                      <a:pt x="1365504" y="1068324"/>
                    </a:lnTo>
                    <a:lnTo>
                      <a:pt x="1370076" y="1077468"/>
                    </a:lnTo>
                    <a:lnTo>
                      <a:pt x="1374648" y="1014983"/>
                    </a:lnTo>
                    <a:lnTo>
                      <a:pt x="1379220" y="990600"/>
                    </a:lnTo>
                    <a:lnTo>
                      <a:pt x="1392936" y="999744"/>
                    </a:lnTo>
                    <a:lnTo>
                      <a:pt x="1399032" y="1018032"/>
                    </a:lnTo>
                    <a:lnTo>
                      <a:pt x="1403604" y="934212"/>
                    </a:lnTo>
                    <a:lnTo>
                      <a:pt x="1408176" y="950976"/>
                    </a:lnTo>
                    <a:lnTo>
                      <a:pt x="1412748" y="1022604"/>
                    </a:lnTo>
                    <a:lnTo>
                      <a:pt x="1426464" y="1054608"/>
                    </a:lnTo>
                    <a:lnTo>
                      <a:pt x="1431036" y="990600"/>
                    </a:lnTo>
                    <a:lnTo>
                      <a:pt x="1435608" y="1008888"/>
                    </a:lnTo>
                    <a:lnTo>
                      <a:pt x="1441704" y="1030224"/>
                    </a:lnTo>
                    <a:lnTo>
                      <a:pt x="1446276" y="851916"/>
                    </a:lnTo>
                    <a:lnTo>
                      <a:pt x="1459992" y="922019"/>
                    </a:lnTo>
                    <a:lnTo>
                      <a:pt x="1464564" y="854963"/>
                    </a:lnTo>
                    <a:lnTo>
                      <a:pt x="1469136" y="859535"/>
                    </a:lnTo>
                    <a:lnTo>
                      <a:pt x="1473708" y="803147"/>
                    </a:lnTo>
                    <a:lnTo>
                      <a:pt x="1478280" y="729996"/>
                    </a:lnTo>
                    <a:lnTo>
                      <a:pt x="1493520" y="778763"/>
                    </a:lnTo>
                    <a:lnTo>
                      <a:pt x="1498092" y="781811"/>
                    </a:lnTo>
                    <a:lnTo>
                      <a:pt x="1502664" y="810768"/>
                    </a:lnTo>
                    <a:lnTo>
                      <a:pt x="1507236" y="873251"/>
                    </a:lnTo>
                    <a:lnTo>
                      <a:pt x="1511808" y="882395"/>
                    </a:lnTo>
                    <a:lnTo>
                      <a:pt x="1527048" y="949451"/>
                    </a:lnTo>
                    <a:lnTo>
                      <a:pt x="1531620" y="905256"/>
                    </a:lnTo>
                    <a:lnTo>
                      <a:pt x="1536192" y="909827"/>
                    </a:lnTo>
                    <a:lnTo>
                      <a:pt x="1540764" y="896112"/>
                    </a:lnTo>
                    <a:lnTo>
                      <a:pt x="1545336" y="905256"/>
                    </a:lnTo>
                    <a:lnTo>
                      <a:pt x="1559052" y="917447"/>
                    </a:lnTo>
                    <a:lnTo>
                      <a:pt x="1565148" y="885444"/>
                    </a:lnTo>
                    <a:lnTo>
                      <a:pt x="1569720" y="821435"/>
                    </a:lnTo>
                    <a:lnTo>
                      <a:pt x="1574292" y="794004"/>
                    </a:lnTo>
                    <a:lnTo>
                      <a:pt x="1578864" y="752855"/>
                    </a:lnTo>
                    <a:lnTo>
                      <a:pt x="1592580" y="781811"/>
                    </a:lnTo>
                    <a:lnTo>
                      <a:pt x="1597152" y="769619"/>
                    </a:lnTo>
                    <a:lnTo>
                      <a:pt x="1601724" y="754380"/>
                    </a:lnTo>
                    <a:lnTo>
                      <a:pt x="1607820" y="722376"/>
                    </a:lnTo>
                    <a:lnTo>
                      <a:pt x="1612392" y="728471"/>
                    </a:lnTo>
                    <a:lnTo>
                      <a:pt x="1626108" y="787907"/>
                    </a:lnTo>
                    <a:lnTo>
                      <a:pt x="1630680" y="748283"/>
                    </a:lnTo>
                    <a:lnTo>
                      <a:pt x="1635252" y="737616"/>
                    </a:lnTo>
                    <a:lnTo>
                      <a:pt x="1639824" y="812291"/>
                    </a:lnTo>
                    <a:lnTo>
                      <a:pt x="1644395" y="818388"/>
                    </a:lnTo>
                    <a:lnTo>
                      <a:pt x="1659636" y="795527"/>
                    </a:lnTo>
                    <a:lnTo>
                      <a:pt x="1664208" y="786383"/>
                    </a:lnTo>
                    <a:lnTo>
                      <a:pt x="1668780" y="774191"/>
                    </a:lnTo>
                    <a:lnTo>
                      <a:pt x="1673352" y="800099"/>
                    </a:lnTo>
                    <a:lnTo>
                      <a:pt x="1677924" y="787907"/>
                    </a:lnTo>
                    <a:lnTo>
                      <a:pt x="1693164" y="787907"/>
                    </a:lnTo>
                    <a:lnTo>
                      <a:pt x="1697736" y="787907"/>
                    </a:lnTo>
                    <a:lnTo>
                      <a:pt x="1702308" y="787907"/>
                    </a:lnTo>
                    <a:lnTo>
                      <a:pt x="1706880" y="760476"/>
                    </a:lnTo>
                    <a:lnTo>
                      <a:pt x="1711452" y="775716"/>
                    </a:lnTo>
                    <a:lnTo>
                      <a:pt x="1725168" y="775716"/>
                    </a:lnTo>
                    <a:lnTo>
                      <a:pt x="1729739" y="775716"/>
                    </a:lnTo>
                    <a:lnTo>
                      <a:pt x="1735836" y="818388"/>
                    </a:lnTo>
                    <a:lnTo>
                      <a:pt x="1740408" y="777240"/>
                    </a:lnTo>
                    <a:lnTo>
                      <a:pt x="1744980" y="707135"/>
                    </a:lnTo>
                    <a:lnTo>
                      <a:pt x="1758695" y="620268"/>
                    </a:lnTo>
                    <a:lnTo>
                      <a:pt x="1763268" y="601979"/>
                    </a:lnTo>
                    <a:lnTo>
                      <a:pt x="1767839" y="528828"/>
                    </a:lnTo>
                    <a:lnTo>
                      <a:pt x="1772412" y="509016"/>
                    </a:lnTo>
                    <a:lnTo>
                      <a:pt x="1778508" y="509016"/>
                    </a:lnTo>
                    <a:lnTo>
                      <a:pt x="1792224" y="536447"/>
                    </a:lnTo>
                    <a:lnTo>
                      <a:pt x="1796795" y="470916"/>
                    </a:lnTo>
                    <a:lnTo>
                      <a:pt x="1801368" y="457199"/>
                    </a:lnTo>
                    <a:lnTo>
                      <a:pt x="1805939" y="464819"/>
                    </a:lnTo>
                    <a:lnTo>
                      <a:pt x="1810512" y="463295"/>
                    </a:lnTo>
                    <a:lnTo>
                      <a:pt x="1825752" y="455675"/>
                    </a:lnTo>
                    <a:lnTo>
                      <a:pt x="1830324" y="467867"/>
                    </a:lnTo>
                    <a:lnTo>
                      <a:pt x="1834895" y="469391"/>
                    </a:lnTo>
                    <a:lnTo>
                      <a:pt x="1839468" y="463295"/>
                    </a:lnTo>
                    <a:lnTo>
                      <a:pt x="1844039" y="484631"/>
                    </a:lnTo>
                    <a:lnTo>
                      <a:pt x="1857756" y="502919"/>
                    </a:lnTo>
                    <a:lnTo>
                      <a:pt x="1863852" y="498347"/>
                    </a:lnTo>
                    <a:lnTo>
                      <a:pt x="1868424" y="545591"/>
                    </a:lnTo>
                    <a:lnTo>
                      <a:pt x="1872995" y="556260"/>
                    </a:lnTo>
                    <a:lnTo>
                      <a:pt x="1877568" y="580644"/>
                    </a:lnTo>
                    <a:lnTo>
                      <a:pt x="1891283" y="618744"/>
                    </a:lnTo>
                    <a:lnTo>
                      <a:pt x="1895856" y="600455"/>
                    </a:lnTo>
                    <a:lnTo>
                      <a:pt x="1900427" y="609600"/>
                    </a:lnTo>
                    <a:lnTo>
                      <a:pt x="1906524" y="580644"/>
                    </a:lnTo>
                    <a:lnTo>
                      <a:pt x="1911095" y="621791"/>
                    </a:lnTo>
                    <a:lnTo>
                      <a:pt x="1924812" y="592835"/>
                    </a:lnTo>
                    <a:lnTo>
                      <a:pt x="1929383" y="591311"/>
                    </a:lnTo>
                    <a:lnTo>
                      <a:pt x="1933956" y="621791"/>
                    </a:lnTo>
                    <a:lnTo>
                      <a:pt x="1938527" y="568451"/>
                    </a:lnTo>
                    <a:lnTo>
                      <a:pt x="1943100" y="582168"/>
                    </a:lnTo>
                    <a:lnTo>
                      <a:pt x="1958339" y="527304"/>
                    </a:lnTo>
                    <a:lnTo>
                      <a:pt x="1962912" y="504444"/>
                    </a:lnTo>
                    <a:lnTo>
                      <a:pt x="1967483" y="530351"/>
                    </a:lnTo>
                    <a:lnTo>
                      <a:pt x="1972056" y="603504"/>
                    </a:lnTo>
                    <a:lnTo>
                      <a:pt x="1976627" y="667511"/>
                    </a:lnTo>
                    <a:lnTo>
                      <a:pt x="1991868" y="637032"/>
                    </a:lnTo>
                    <a:lnTo>
                      <a:pt x="1996439" y="580644"/>
                    </a:lnTo>
                    <a:lnTo>
                      <a:pt x="2001012" y="536447"/>
                    </a:lnTo>
                    <a:lnTo>
                      <a:pt x="2005583" y="588263"/>
                    </a:lnTo>
                    <a:lnTo>
                      <a:pt x="2010156" y="580644"/>
                    </a:lnTo>
                    <a:lnTo>
                      <a:pt x="2023872" y="600455"/>
                    </a:lnTo>
                    <a:lnTo>
                      <a:pt x="2028444" y="652272"/>
                    </a:lnTo>
                    <a:lnTo>
                      <a:pt x="2034539" y="603504"/>
                    </a:lnTo>
                    <a:lnTo>
                      <a:pt x="2039112" y="620268"/>
                    </a:lnTo>
                    <a:lnTo>
                      <a:pt x="2043683" y="615696"/>
                    </a:lnTo>
                    <a:lnTo>
                      <a:pt x="2057400" y="592835"/>
                    </a:lnTo>
                    <a:lnTo>
                      <a:pt x="2061972" y="627888"/>
                    </a:lnTo>
                    <a:lnTo>
                      <a:pt x="2066544" y="737616"/>
                    </a:lnTo>
                    <a:lnTo>
                      <a:pt x="2071116" y="728471"/>
                    </a:lnTo>
                    <a:lnTo>
                      <a:pt x="2077212" y="707135"/>
                    </a:lnTo>
                    <a:lnTo>
                      <a:pt x="2090927" y="664463"/>
                    </a:lnTo>
                    <a:lnTo>
                      <a:pt x="2095500" y="644651"/>
                    </a:lnTo>
                    <a:lnTo>
                      <a:pt x="2100072" y="644651"/>
                    </a:lnTo>
                  </a:path>
                </a:pathLst>
              </a:custGeom>
              <a:ln w="15874">
                <a:solidFill>
                  <a:srgbClr val="527B6F"/>
                </a:solidFill>
              </a:ln>
            </p:spPr>
            <p:txBody>
              <a:bodyPr wrap="square" lIns="0" tIns="0" rIns="0" bIns="0" rtlCol="0"/>
              <a:lstStyle/>
              <a:p>
                <a:endParaRPr/>
              </a:p>
            </p:txBody>
          </p:sp>
        </p:grpSp>
        <p:sp>
          <p:nvSpPr>
            <p:cNvPr id="2103" name="object 50">
              <a:extLst>
                <a:ext uri="{FF2B5EF4-FFF2-40B4-BE49-F238E27FC236}">
                  <a16:creationId xmlns:a16="http://schemas.microsoft.com/office/drawing/2014/main" id="{E8264136-79BF-D249-103B-A5D691C9120F}"/>
                </a:ext>
              </a:extLst>
            </p:cNvPr>
            <p:cNvSpPr txBox="1"/>
            <p:nvPr/>
          </p:nvSpPr>
          <p:spPr>
            <a:xfrm>
              <a:off x="765798" y="324830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70</a:t>
              </a:r>
              <a:endParaRPr sz="800">
                <a:latin typeface="Arial"/>
                <a:cs typeface="Arial"/>
              </a:endParaRPr>
            </a:p>
          </p:txBody>
        </p:sp>
        <p:sp>
          <p:nvSpPr>
            <p:cNvPr id="2104" name="object 51">
              <a:extLst>
                <a:ext uri="{FF2B5EF4-FFF2-40B4-BE49-F238E27FC236}">
                  <a16:creationId xmlns:a16="http://schemas.microsoft.com/office/drawing/2014/main" id="{3ABFF945-B444-0D91-8D1E-3B5DEF08715C}"/>
                </a:ext>
              </a:extLst>
            </p:cNvPr>
            <p:cNvSpPr txBox="1"/>
            <p:nvPr/>
          </p:nvSpPr>
          <p:spPr>
            <a:xfrm>
              <a:off x="765798" y="2923601"/>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80</a:t>
              </a:r>
              <a:endParaRPr sz="800">
                <a:latin typeface="Arial"/>
                <a:cs typeface="Arial"/>
              </a:endParaRPr>
            </a:p>
          </p:txBody>
        </p:sp>
        <p:sp>
          <p:nvSpPr>
            <p:cNvPr id="2105" name="object 52">
              <a:extLst>
                <a:ext uri="{FF2B5EF4-FFF2-40B4-BE49-F238E27FC236}">
                  <a16:creationId xmlns:a16="http://schemas.microsoft.com/office/drawing/2014/main" id="{99CA1F56-B735-9A16-9690-DE628D4CC9E4}"/>
                </a:ext>
              </a:extLst>
            </p:cNvPr>
            <p:cNvSpPr txBox="1"/>
            <p:nvPr/>
          </p:nvSpPr>
          <p:spPr>
            <a:xfrm>
              <a:off x="765798" y="2598897"/>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90</a:t>
              </a:r>
              <a:endParaRPr sz="800">
                <a:latin typeface="Arial"/>
                <a:cs typeface="Arial"/>
              </a:endParaRPr>
            </a:p>
          </p:txBody>
        </p:sp>
        <p:sp>
          <p:nvSpPr>
            <p:cNvPr id="2106" name="object 53">
              <a:extLst>
                <a:ext uri="{FF2B5EF4-FFF2-40B4-BE49-F238E27FC236}">
                  <a16:creationId xmlns:a16="http://schemas.microsoft.com/office/drawing/2014/main" id="{54569DA7-7278-044C-DFB1-3EFBC949DD9E}"/>
                </a:ext>
              </a:extLst>
            </p:cNvPr>
            <p:cNvSpPr txBox="1"/>
            <p:nvPr/>
          </p:nvSpPr>
          <p:spPr>
            <a:xfrm>
              <a:off x="705656" y="2274194"/>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100</a:t>
              </a:r>
              <a:endParaRPr sz="800">
                <a:latin typeface="Arial"/>
                <a:cs typeface="Arial"/>
              </a:endParaRPr>
            </a:p>
          </p:txBody>
        </p:sp>
        <p:sp>
          <p:nvSpPr>
            <p:cNvPr id="2107" name="object 54">
              <a:extLst>
                <a:ext uri="{FF2B5EF4-FFF2-40B4-BE49-F238E27FC236}">
                  <a16:creationId xmlns:a16="http://schemas.microsoft.com/office/drawing/2014/main" id="{0D951B21-6E82-8C73-13FA-33DC1C58E1D7}"/>
                </a:ext>
              </a:extLst>
            </p:cNvPr>
            <p:cNvSpPr txBox="1"/>
            <p:nvPr/>
          </p:nvSpPr>
          <p:spPr>
            <a:xfrm>
              <a:off x="705656" y="1949490"/>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110</a:t>
              </a:r>
              <a:endParaRPr sz="800">
                <a:latin typeface="Arial"/>
                <a:cs typeface="Arial"/>
              </a:endParaRPr>
            </a:p>
          </p:txBody>
        </p:sp>
        <p:sp>
          <p:nvSpPr>
            <p:cNvPr id="2108" name="object 55">
              <a:extLst>
                <a:ext uri="{FF2B5EF4-FFF2-40B4-BE49-F238E27FC236}">
                  <a16:creationId xmlns:a16="http://schemas.microsoft.com/office/drawing/2014/main" id="{B3F60FE2-9D69-3B6F-2102-039782B2FF46}"/>
                </a:ext>
              </a:extLst>
            </p:cNvPr>
            <p:cNvSpPr txBox="1"/>
            <p:nvPr/>
          </p:nvSpPr>
          <p:spPr>
            <a:xfrm>
              <a:off x="705656" y="1624787"/>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120</a:t>
              </a:r>
              <a:endParaRPr sz="800">
                <a:latin typeface="Arial"/>
                <a:cs typeface="Arial"/>
              </a:endParaRPr>
            </a:p>
          </p:txBody>
        </p:sp>
        <p:sp>
          <p:nvSpPr>
            <p:cNvPr id="2109" name="object 56">
              <a:extLst>
                <a:ext uri="{FF2B5EF4-FFF2-40B4-BE49-F238E27FC236}">
                  <a16:creationId xmlns:a16="http://schemas.microsoft.com/office/drawing/2014/main" id="{C06A5D87-E70A-0230-726C-10678A49D97D}"/>
                </a:ext>
              </a:extLst>
            </p:cNvPr>
            <p:cNvSpPr txBox="1"/>
            <p:nvPr/>
          </p:nvSpPr>
          <p:spPr>
            <a:xfrm>
              <a:off x="820528" y="3387783"/>
              <a:ext cx="35814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Jan-</a:t>
              </a:r>
              <a:r>
                <a:rPr sz="800" spc="-25" dirty="0">
                  <a:solidFill>
                    <a:srgbClr val="282C39"/>
                  </a:solidFill>
                  <a:latin typeface="Arial"/>
                  <a:cs typeface="Arial"/>
                </a:rPr>
                <a:t>22</a:t>
              </a:r>
              <a:endParaRPr sz="800">
                <a:latin typeface="Arial"/>
                <a:cs typeface="Arial"/>
              </a:endParaRPr>
            </a:p>
          </p:txBody>
        </p:sp>
        <p:sp>
          <p:nvSpPr>
            <p:cNvPr id="2110" name="object 57">
              <a:extLst>
                <a:ext uri="{FF2B5EF4-FFF2-40B4-BE49-F238E27FC236}">
                  <a16:creationId xmlns:a16="http://schemas.microsoft.com/office/drawing/2014/main" id="{AFC8462F-55DD-6C10-C4C9-9AB5D002E8C1}"/>
                </a:ext>
              </a:extLst>
            </p:cNvPr>
            <p:cNvSpPr txBox="1"/>
            <p:nvPr/>
          </p:nvSpPr>
          <p:spPr>
            <a:xfrm>
              <a:off x="1695185" y="3387783"/>
              <a:ext cx="32702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Jul-</a:t>
              </a:r>
              <a:r>
                <a:rPr sz="800" spc="-25" dirty="0">
                  <a:solidFill>
                    <a:srgbClr val="282C39"/>
                  </a:solidFill>
                  <a:latin typeface="Arial"/>
                  <a:cs typeface="Arial"/>
                </a:rPr>
                <a:t>22</a:t>
              </a:r>
              <a:endParaRPr sz="800">
                <a:latin typeface="Arial"/>
                <a:cs typeface="Arial"/>
              </a:endParaRPr>
            </a:p>
          </p:txBody>
        </p:sp>
        <p:sp>
          <p:nvSpPr>
            <p:cNvPr id="2111" name="object 58">
              <a:extLst>
                <a:ext uri="{FF2B5EF4-FFF2-40B4-BE49-F238E27FC236}">
                  <a16:creationId xmlns:a16="http://schemas.microsoft.com/office/drawing/2014/main" id="{5F3A822C-E84F-EACD-7010-ADF0A87BD69A}"/>
                </a:ext>
              </a:extLst>
            </p:cNvPr>
            <p:cNvSpPr txBox="1"/>
            <p:nvPr/>
          </p:nvSpPr>
          <p:spPr>
            <a:xfrm>
              <a:off x="2551361" y="3387783"/>
              <a:ext cx="35814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Jan-</a:t>
              </a:r>
              <a:r>
                <a:rPr sz="800" spc="-25" dirty="0">
                  <a:solidFill>
                    <a:srgbClr val="282C39"/>
                  </a:solidFill>
                  <a:latin typeface="Arial"/>
                  <a:cs typeface="Arial"/>
                </a:rPr>
                <a:t>23</a:t>
              </a:r>
              <a:endParaRPr sz="800">
                <a:latin typeface="Arial"/>
                <a:cs typeface="Arial"/>
              </a:endParaRPr>
            </a:p>
          </p:txBody>
        </p:sp>
        <p:sp>
          <p:nvSpPr>
            <p:cNvPr id="2112" name="object 59">
              <a:extLst>
                <a:ext uri="{FF2B5EF4-FFF2-40B4-BE49-F238E27FC236}">
                  <a16:creationId xmlns:a16="http://schemas.microsoft.com/office/drawing/2014/main" id="{60D25811-1FEE-77A4-457E-17EDCB880618}"/>
                </a:ext>
              </a:extLst>
            </p:cNvPr>
            <p:cNvSpPr/>
            <p:nvPr/>
          </p:nvSpPr>
          <p:spPr>
            <a:xfrm>
              <a:off x="959432" y="3774668"/>
              <a:ext cx="243840" cy="0"/>
            </a:xfrm>
            <a:custGeom>
              <a:avLst/>
              <a:gdLst/>
              <a:ahLst/>
              <a:cxnLst/>
              <a:rect l="l" t="t" r="r" b="b"/>
              <a:pathLst>
                <a:path w="243840">
                  <a:moveTo>
                    <a:pt x="0" y="0"/>
                  </a:moveTo>
                  <a:lnTo>
                    <a:pt x="243840" y="0"/>
                  </a:lnTo>
                </a:path>
              </a:pathLst>
            </a:custGeom>
            <a:ln w="15875">
              <a:solidFill>
                <a:srgbClr val="F39245"/>
              </a:solidFill>
            </a:ln>
          </p:spPr>
          <p:txBody>
            <a:bodyPr wrap="square" lIns="0" tIns="0" rIns="0" bIns="0" rtlCol="0"/>
            <a:lstStyle/>
            <a:p>
              <a:endParaRPr/>
            </a:p>
          </p:txBody>
        </p:sp>
        <p:sp>
          <p:nvSpPr>
            <p:cNvPr id="2113" name="object 60">
              <a:extLst>
                <a:ext uri="{FF2B5EF4-FFF2-40B4-BE49-F238E27FC236}">
                  <a16:creationId xmlns:a16="http://schemas.microsoft.com/office/drawing/2014/main" id="{A1CD79CD-A94D-CE72-390E-82A09124333C}"/>
                </a:ext>
              </a:extLst>
            </p:cNvPr>
            <p:cNvSpPr txBox="1"/>
            <p:nvPr/>
          </p:nvSpPr>
          <p:spPr>
            <a:xfrm>
              <a:off x="1216863" y="3688207"/>
              <a:ext cx="243840" cy="147955"/>
            </a:xfrm>
            <a:prstGeom prst="rect">
              <a:avLst/>
            </a:prstGeom>
          </p:spPr>
          <p:txBody>
            <a:bodyPr vert="horz" wrap="square" lIns="0" tIns="13335" rIns="0" bIns="0" rtlCol="0">
              <a:spAutoFit/>
            </a:bodyPr>
            <a:lstStyle/>
            <a:p>
              <a:pPr marL="12700">
                <a:lnSpc>
                  <a:spcPct val="100000"/>
                </a:lnSpc>
                <a:spcBef>
                  <a:spcPts val="105"/>
                </a:spcBef>
              </a:pPr>
              <a:r>
                <a:rPr sz="800" spc="-20" dirty="0">
                  <a:solidFill>
                    <a:srgbClr val="282C39"/>
                  </a:solidFill>
                  <a:latin typeface="Arial"/>
                  <a:cs typeface="Arial"/>
                </a:rPr>
                <a:t>Gold</a:t>
              </a:r>
              <a:endParaRPr sz="800">
                <a:latin typeface="Arial"/>
                <a:cs typeface="Arial"/>
              </a:endParaRPr>
            </a:p>
          </p:txBody>
        </p:sp>
        <p:sp>
          <p:nvSpPr>
            <p:cNvPr id="2114" name="object 61">
              <a:extLst>
                <a:ext uri="{FF2B5EF4-FFF2-40B4-BE49-F238E27FC236}">
                  <a16:creationId xmlns:a16="http://schemas.microsoft.com/office/drawing/2014/main" id="{E5EF0EAD-6EF5-F6D4-DA0B-E54E1D903401}"/>
                </a:ext>
              </a:extLst>
            </p:cNvPr>
            <p:cNvSpPr/>
            <p:nvPr/>
          </p:nvSpPr>
          <p:spPr>
            <a:xfrm>
              <a:off x="1569034" y="3774668"/>
              <a:ext cx="243840" cy="0"/>
            </a:xfrm>
            <a:custGeom>
              <a:avLst/>
              <a:gdLst/>
              <a:ahLst/>
              <a:cxnLst/>
              <a:rect l="l" t="t" r="r" b="b"/>
              <a:pathLst>
                <a:path w="243839">
                  <a:moveTo>
                    <a:pt x="0" y="0"/>
                  </a:moveTo>
                  <a:lnTo>
                    <a:pt x="243840" y="0"/>
                  </a:lnTo>
                </a:path>
              </a:pathLst>
            </a:custGeom>
            <a:ln w="15875">
              <a:solidFill>
                <a:srgbClr val="1F1355"/>
              </a:solidFill>
            </a:ln>
          </p:spPr>
          <p:txBody>
            <a:bodyPr wrap="square" lIns="0" tIns="0" rIns="0" bIns="0" rtlCol="0"/>
            <a:lstStyle/>
            <a:p>
              <a:endParaRPr/>
            </a:p>
          </p:txBody>
        </p:sp>
        <p:sp>
          <p:nvSpPr>
            <p:cNvPr id="2115" name="object 62">
              <a:extLst>
                <a:ext uri="{FF2B5EF4-FFF2-40B4-BE49-F238E27FC236}">
                  <a16:creationId xmlns:a16="http://schemas.microsoft.com/office/drawing/2014/main" id="{26D30CF6-AA8E-47D4-7C89-310D1137EEEA}"/>
                </a:ext>
              </a:extLst>
            </p:cNvPr>
            <p:cNvSpPr txBox="1"/>
            <p:nvPr/>
          </p:nvSpPr>
          <p:spPr>
            <a:xfrm>
              <a:off x="1825980" y="3688207"/>
              <a:ext cx="285750"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282C39"/>
                  </a:solidFill>
                  <a:latin typeface="Arial"/>
                  <a:cs typeface="Arial"/>
                </a:rPr>
                <a:t>Silver</a:t>
              </a:r>
              <a:endParaRPr sz="800">
                <a:latin typeface="Arial"/>
                <a:cs typeface="Arial"/>
              </a:endParaRPr>
            </a:p>
          </p:txBody>
        </p:sp>
        <p:sp>
          <p:nvSpPr>
            <p:cNvPr id="2116" name="object 63">
              <a:extLst>
                <a:ext uri="{FF2B5EF4-FFF2-40B4-BE49-F238E27FC236}">
                  <a16:creationId xmlns:a16="http://schemas.microsoft.com/office/drawing/2014/main" id="{25AACCD4-D442-ECBC-1909-8D29B40AA7E1}"/>
                </a:ext>
              </a:extLst>
            </p:cNvPr>
            <p:cNvSpPr/>
            <p:nvPr/>
          </p:nvSpPr>
          <p:spPr>
            <a:xfrm>
              <a:off x="2219782" y="3774668"/>
              <a:ext cx="243840" cy="0"/>
            </a:xfrm>
            <a:custGeom>
              <a:avLst/>
              <a:gdLst/>
              <a:ahLst/>
              <a:cxnLst/>
              <a:rect l="l" t="t" r="r" b="b"/>
              <a:pathLst>
                <a:path w="243839">
                  <a:moveTo>
                    <a:pt x="0" y="0"/>
                  </a:moveTo>
                  <a:lnTo>
                    <a:pt x="243840" y="0"/>
                  </a:lnTo>
                </a:path>
              </a:pathLst>
            </a:custGeom>
            <a:ln w="15875">
              <a:solidFill>
                <a:srgbClr val="527B6F"/>
              </a:solidFill>
            </a:ln>
          </p:spPr>
          <p:txBody>
            <a:bodyPr wrap="square" lIns="0" tIns="0" rIns="0" bIns="0" rtlCol="0"/>
            <a:lstStyle/>
            <a:p>
              <a:endParaRPr/>
            </a:p>
          </p:txBody>
        </p:sp>
        <p:sp>
          <p:nvSpPr>
            <p:cNvPr id="2117" name="object 64">
              <a:extLst>
                <a:ext uri="{FF2B5EF4-FFF2-40B4-BE49-F238E27FC236}">
                  <a16:creationId xmlns:a16="http://schemas.microsoft.com/office/drawing/2014/main" id="{02551635-CC3D-5CCD-56CA-654BEF69B536}"/>
                </a:ext>
              </a:extLst>
            </p:cNvPr>
            <p:cNvSpPr txBox="1"/>
            <p:nvPr/>
          </p:nvSpPr>
          <p:spPr>
            <a:xfrm>
              <a:off x="2476944" y="3688207"/>
              <a:ext cx="37528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282C39"/>
                  </a:solidFill>
                  <a:latin typeface="Arial"/>
                  <a:cs typeface="Arial"/>
                </a:rPr>
                <a:t>Copper</a:t>
              </a:r>
              <a:endParaRPr sz="800">
                <a:latin typeface="Arial"/>
                <a:cs typeface="Arial"/>
              </a:endParaRPr>
            </a:p>
          </p:txBody>
        </p:sp>
        <p:sp>
          <p:nvSpPr>
            <p:cNvPr id="2118" name="object 65">
              <a:extLst>
                <a:ext uri="{FF2B5EF4-FFF2-40B4-BE49-F238E27FC236}">
                  <a16:creationId xmlns:a16="http://schemas.microsoft.com/office/drawing/2014/main" id="{7E7A0490-485F-F645-3153-11F0EEF180FA}"/>
                </a:ext>
              </a:extLst>
            </p:cNvPr>
            <p:cNvSpPr txBox="1"/>
            <p:nvPr/>
          </p:nvSpPr>
          <p:spPr>
            <a:xfrm>
              <a:off x="676476" y="1433626"/>
              <a:ext cx="145542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Index,</a:t>
              </a:r>
              <a:r>
                <a:rPr sz="800" spc="220" dirty="0">
                  <a:latin typeface="Arial"/>
                  <a:cs typeface="Arial"/>
                </a:rPr>
                <a:t> </a:t>
              </a:r>
              <a:r>
                <a:rPr sz="800" dirty="0">
                  <a:latin typeface="Arial"/>
                  <a:cs typeface="Arial"/>
                </a:rPr>
                <a:t>3rd</a:t>
              </a:r>
              <a:r>
                <a:rPr sz="800" spc="-25" dirty="0">
                  <a:latin typeface="Arial"/>
                  <a:cs typeface="Arial"/>
                </a:rPr>
                <a:t> </a:t>
              </a:r>
              <a:r>
                <a:rPr sz="800" dirty="0">
                  <a:latin typeface="Arial"/>
                  <a:cs typeface="Arial"/>
                </a:rPr>
                <a:t>January</a:t>
              </a:r>
              <a:r>
                <a:rPr sz="800" spc="210" dirty="0">
                  <a:latin typeface="Arial"/>
                  <a:cs typeface="Arial"/>
                </a:rPr>
                <a:t> </a:t>
              </a:r>
              <a:r>
                <a:rPr sz="800" dirty="0">
                  <a:latin typeface="Arial"/>
                  <a:cs typeface="Arial"/>
                </a:rPr>
                <a:t>2022</a:t>
              </a:r>
              <a:r>
                <a:rPr sz="800" spc="-15" dirty="0">
                  <a:latin typeface="Arial"/>
                  <a:cs typeface="Arial"/>
                </a:rPr>
                <a:t> </a:t>
              </a:r>
              <a:r>
                <a:rPr sz="800" spc="-20" dirty="0">
                  <a:latin typeface="Arial"/>
                  <a:cs typeface="Arial"/>
                </a:rPr>
                <a:t>=100</a:t>
              </a:r>
              <a:endParaRPr sz="800">
                <a:latin typeface="Arial"/>
                <a:cs typeface="Arial"/>
              </a:endParaRPr>
            </a:p>
          </p:txBody>
        </p:sp>
      </p:grpSp>
      <p:sp>
        <p:nvSpPr>
          <p:cNvPr id="3" name="テキスト ボックス 2">
            <a:extLst>
              <a:ext uri="{FF2B5EF4-FFF2-40B4-BE49-F238E27FC236}">
                <a16:creationId xmlns:a16="http://schemas.microsoft.com/office/drawing/2014/main" id="{1C8E4140-7A5E-648E-071B-0B5EDE750057}"/>
              </a:ext>
            </a:extLst>
          </p:cNvPr>
          <p:cNvSpPr txBox="1"/>
          <p:nvPr/>
        </p:nvSpPr>
        <p:spPr>
          <a:xfrm>
            <a:off x="9336812" y="2733219"/>
            <a:ext cx="2207226" cy="261610"/>
          </a:xfrm>
          <a:prstGeom prst="rect">
            <a:avLst/>
          </a:prstGeom>
          <a:noFill/>
        </p:spPr>
        <p:txBody>
          <a:bodyPr wrap="square">
            <a:spAutoFit/>
          </a:bodyPr>
          <a:lstStyle/>
          <a:p>
            <a:r>
              <a:rPr lang="en-US" altLang="ja-JP" sz="1100" spc="-25" dirty="0">
                <a:latin typeface="Arial"/>
                <a:cs typeface="Arial"/>
              </a:rPr>
              <a:t>Silver</a:t>
            </a:r>
            <a:r>
              <a:rPr lang="en-US" altLang="ja-JP" sz="1100" spc="-35" dirty="0">
                <a:latin typeface="Arial"/>
                <a:cs typeface="Arial"/>
              </a:rPr>
              <a:t> </a:t>
            </a:r>
            <a:r>
              <a:rPr lang="en-US" altLang="ja-JP" sz="1100" spc="-10" dirty="0">
                <a:latin typeface="Arial"/>
                <a:cs typeface="Arial"/>
              </a:rPr>
              <a:t>Prices</a:t>
            </a:r>
            <a:r>
              <a:rPr lang="en-US" altLang="ja-JP" sz="1100" spc="-35" dirty="0">
                <a:latin typeface="Arial"/>
                <a:cs typeface="Arial"/>
              </a:rPr>
              <a:t> </a:t>
            </a:r>
            <a:r>
              <a:rPr lang="en-US" altLang="ja-JP" sz="1100" spc="-75" dirty="0">
                <a:latin typeface="Arial"/>
                <a:cs typeface="Arial"/>
              </a:rPr>
              <a:t>&amp;</a:t>
            </a:r>
            <a:r>
              <a:rPr lang="en-US" altLang="ja-JP" sz="1100" spc="-35" dirty="0">
                <a:latin typeface="Arial"/>
                <a:cs typeface="Arial"/>
              </a:rPr>
              <a:t> </a:t>
            </a:r>
            <a:r>
              <a:rPr lang="en-US" altLang="ja-JP" sz="1100" spc="-35" dirty="0" err="1">
                <a:latin typeface="Arial"/>
                <a:cs typeface="Arial"/>
              </a:rPr>
              <a:t>Gold:Silver</a:t>
            </a:r>
            <a:r>
              <a:rPr lang="en-US" altLang="ja-JP" sz="1100" spc="-35" dirty="0">
                <a:latin typeface="Arial"/>
                <a:cs typeface="Arial"/>
              </a:rPr>
              <a:t> </a:t>
            </a:r>
            <a:r>
              <a:rPr lang="en-US" altLang="ja-JP" sz="1100" spc="-10" dirty="0">
                <a:latin typeface="Arial"/>
                <a:cs typeface="Arial"/>
              </a:rPr>
              <a:t>Ratio</a:t>
            </a:r>
            <a:endParaRPr lang="ja-JP" altLang="en-US" sz="1100" dirty="0"/>
          </a:p>
        </p:txBody>
      </p:sp>
    </p:spTree>
    <p:extLst>
      <p:ext uri="{BB962C8B-B14F-4D97-AF65-F5344CB8AC3E}">
        <p14:creationId xmlns:p14="http://schemas.microsoft.com/office/powerpoint/2010/main" val="2848967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1A4D535-EF90-815D-4C57-8E09542F0064}"/>
              </a:ext>
            </a:extLst>
          </p:cNvPr>
          <p:cNvPicPr>
            <a:picLocks noChangeAspect="1"/>
          </p:cNvPicPr>
          <p:nvPr/>
        </p:nvPicPr>
        <p:blipFill>
          <a:blip r:embed="rId2"/>
          <a:stretch>
            <a:fillRect/>
          </a:stretch>
        </p:blipFill>
        <p:spPr>
          <a:xfrm>
            <a:off x="0" y="2224"/>
            <a:ext cx="12192000" cy="6853551"/>
          </a:xfrm>
          <a:prstGeom prst="rect">
            <a:avLst/>
          </a:prstGeom>
        </p:spPr>
      </p:pic>
      <p:sp>
        <p:nvSpPr>
          <p:cNvPr id="3" name="正方形/長方形 2">
            <a:extLst>
              <a:ext uri="{FF2B5EF4-FFF2-40B4-BE49-F238E27FC236}">
                <a16:creationId xmlns:a16="http://schemas.microsoft.com/office/drawing/2014/main" id="{805687A4-9F94-4918-AF53-E938E059A38B}"/>
              </a:ext>
            </a:extLst>
          </p:cNvPr>
          <p:cNvSpPr/>
          <p:nvPr/>
        </p:nvSpPr>
        <p:spPr>
          <a:xfrm>
            <a:off x="0" y="0"/>
            <a:ext cx="12192000" cy="47897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Georgia Pro Black" panose="02040A02050405020203" pitchFamily="18" charset="0"/>
                <a:ea typeface="BIZ UDPゴシック" panose="020B0400000000000000" pitchFamily="50" charset="-128"/>
              </a:rPr>
              <a:t>米国の巻き返し？　</a:t>
            </a:r>
            <a:r>
              <a:rPr kumimoji="1" lang="en-US" altLang="ja-JP" sz="2800" dirty="0">
                <a:solidFill>
                  <a:schemeClr val="bg1"/>
                </a:solidFill>
                <a:latin typeface="Georgia Pro Black" panose="02040A02050405020203" pitchFamily="18" charset="0"/>
                <a:ea typeface="BIZ UDPゴシック" panose="020B0400000000000000" pitchFamily="50" charset="-128"/>
              </a:rPr>
              <a:t>IMF</a:t>
            </a:r>
            <a:r>
              <a:rPr kumimoji="1" lang="ja-JP" altLang="en-US" sz="2400" dirty="0">
                <a:solidFill>
                  <a:schemeClr val="bg1"/>
                </a:solidFill>
                <a:latin typeface="Georgia Pro Black" panose="02040A02050405020203" pitchFamily="18" charset="0"/>
                <a:ea typeface="BIZ UDPゴシック" panose="020B0400000000000000" pitchFamily="50" charset="-128"/>
              </a:rPr>
              <a:t>のデジタル通貨</a:t>
            </a:r>
            <a:r>
              <a:rPr kumimoji="1" lang="en-US" altLang="ja-JP" sz="2800" dirty="0" err="1">
                <a:solidFill>
                  <a:schemeClr val="bg1"/>
                </a:solidFill>
                <a:latin typeface="Georgia Pro Black" panose="02040A02050405020203" pitchFamily="18" charset="0"/>
                <a:ea typeface="BIZ UDPゴシック" panose="020B0400000000000000" pitchFamily="50" charset="-128"/>
              </a:rPr>
              <a:t>UniCoin</a:t>
            </a:r>
            <a:endParaRPr kumimoji="1" lang="ja-JP" altLang="en-US" sz="2400" dirty="0">
              <a:solidFill>
                <a:schemeClr val="bg1"/>
              </a:solidFill>
              <a:latin typeface="Georgia Pro Black" panose="02040A02050405020203" pitchFamily="18" charset="0"/>
              <a:ea typeface="BIZ UDPゴシック" panose="020B0400000000000000" pitchFamily="50" charset="-128"/>
            </a:endParaRPr>
          </a:p>
        </p:txBody>
      </p:sp>
    </p:spTree>
    <p:extLst>
      <p:ext uri="{BB962C8B-B14F-4D97-AF65-F5344CB8AC3E}">
        <p14:creationId xmlns:p14="http://schemas.microsoft.com/office/powerpoint/2010/main" val="2022308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米国の巻き返し？　</a:t>
            </a:r>
            <a:r>
              <a:rPr kumimoji="1" lang="en-US" altLang="ja-JP" sz="2400" dirty="0">
                <a:latin typeface="BIZ UDPゴシック" panose="020B0400000000000000" pitchFamily="50" charset="-128"/>
                <a:ea typeface="BIZ UDPゴシック" panose="020B0400000000000000" pitchFamily="50" charset="-128"/>
              </a:rPr>
              <a:t>IMF</a:t>
            </a:r>
            <a:r>
              <a:rPr kumimoji="1" lang="ja-JP" altLang="en-US" sz="2400" dirty="0">
                <a:latin typeface="BIZ UDPゴシック" panose="020B0400000000000000" pitchFamily="50" charset="-128"/>
                <a:ea typeface="BIZ UDPゴシック" panose="020B0400000000000000" pitchFamily="50" charset="-128"/>
              </a:rPr>
              <a:t>のデジタル通貨</a:t>
            </a:r>
            <a:r>
              <a:rPr kumimoji="1" lang="en-US" altLang="ja-JP" sz="2400" dirty="0" err="1">
                <a:latin typeface="BIZ UDPゴシック" panose="020B0400000000000000" pitchFamily="50" charset="-128"/>
                <a:ea typeface="BIZ UDPゴシック" panose="020B0400000000000000" pitchFamily="50" charset="-128"/>
              </a:rPr>
              <a:t>UniCoin</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 name="object 4">
            <a:extLst>
              <a:ext uri="{FF2B5EF4-FFF2-40B4-BE49-F238E27FC236}">
                <a16:creationId xmlns:a16="http://schemas.microsoft.com/office/drawing/2014/main" id="{77036003-4BEF-4D1B-9633-AA62F994804F}"/>
              </a:ext>
            </a:extLst>
          </p:cNvPr>
          <p:cNvPicPr/>
          <p:nvPr/>
        </p:nvPicPr>
        <p:blipFill>
          <a:blip r:embed="rId2" cstate="print"/>
          <a:stretch>
            <a:fillRect/>
          </a:stretch>
        </p:blipFill>
        <p:spPr>
          <a:xfrm>
            <a:off x="216458" y="580490"/>
            <a:ext cx="5879542" cy="3354765"/>
          </a:xfrm>
          <a:prstGeom prst="rect">
            <a:avLst/>
          </a:prstGeom>
        </p:spPr>
      </p:pic>
      <p:pic>
        <p:nvPicPr>
          <p:cNvPr id="7" name="object 4">
            <a:extLst>
              <a:ext uri="{FF2B5EF4-FFF2-40B4-BE49-F238E27FC236}">
                <a16:creationId xmlns:a16="http://schemas.microsoft.com/office/drawing/2014/main" id="{0D7EC91C-1CD2-4E1A-9308-43A1FE1888EA}"/>
              </a:ext>
            </a:extLst>
          </p:cNvPr>
          <p:cNvPicPr/>
          <p:nvPr/>
        </p:nvPicPr>
        <p:blipFill>
          <a:blip r:embed="rId3" cstate="print"/>
          <a:stretch>
            <a:fillRect/>
          </a:stretch>
        </p:blipFill>
        <p:spPr>
          <a:xfrm>
            <a:off x="9126717" y="699519"/>
            <a:ext cx="2903340" cy="3648201"/>
          </a:xfrm>
          <a:prstGeom prst="rect">
            <a:avLst/>
          </a:prstGeom>
        </p:spPr>
      </p:pic>
      <p:pic>
        <p:nvPicPr>
          <p:cNvPr id="8" name="object 5">
            <a:extLst>
              <a:ext uri="{FF2B5EF4-FFF2-40B4-BE49-F238E27FC236}">
                <a16:creationId xmlns:a16="http://schemas.microsoft.com/office/drawing/2014/main" id="{94CCF9A6-1281-4439-93E4-D44A0F5288FD}"/>
              </a:ext>
            </a:extLst>
          </p:cNvPr>
          <p:cNvPicPr/>
          <p:nvPr/>
        </p:nvPicPr>
        <p:blipFill>
          <a:blip r:embed="rId4" cstate="print"/>
          <a:stretch>
            <a:fillRect/>
          </a:stretch>
        </p:blipFill>
        <p:spPr>
          <a:xfrm>
            <a:off x="6668085" y="699520"/>
            <a:ext cx="2085340" cy="3648202"/>
          </a:xfrm>
          <a:prstGeom prst="rect">
            <a:avLst/>
          </a:prstGeom>
        </p:spPr>
      </p:pic>
      <p:pic>
        <p:nvPicPr>
          <p:cNvPr id="9" name="object 5">
            <a:extLst>
              <a:ext uri="{FF2B5EF4-FFF2-40B4-BE49-F238E27FC236}">
                <a16:creationId xmlns:a16="http://schemas.microsoft.com/office/drawing/2014/main" id="{F30D9184-EFA0-44D4-9090-DEB75886FB42}"/>
              </a:ext>
            </a:extLst>
          </p:cNvPr>
          <p:cNvPicPr/>
          <p:nvPr/>
        </p:nvPicPr>
        <p:blipFill>
          <a:blip r:embed="rId5" cstate="print"/>
          <a:stretch>
            <a:fillRect/>
          </a:stretch>
        </p:blipFill>
        <p:spPr>
          <a:xfrm>
            <a:off x="532306" y="4036774"/>
            <a:ext cx="5190402" cy="2780130"/>
          </a:xfrm>
          <a:prstGeom prst="rect">
            <a:avLst/>
          </a:prstGeom>
        </p:spPr>
      </p:pic>
      <p:pic>
        <p:nvPicPr>
          <p:cNvPr id="11" name="object 8">
            <a:extLst>
              <a:ext uri="{FF2B5EF4-FFF2-40B4-BE49-F238E27FC236}">
                <a16:creationId xmlns:a16="http://schemas.microsoft.com/office/drawing/2014/main" id="{0157AE01-5064-40D7-BC01-7A1D91420D0C}"/>
              </a:ext>
            </a:extLst>
          </p:cNvPr>
          <p:cNvPicPr/>
          <p:nvPr/>
        </p:nvPicPr>
        <p:blipFill>
          <a:blip r:embed="rId6" cstate="print"/>
          <a:stretch>
            <a:fillRect/>
          </a:stretch>
        </p:blipFill>
        <p:spPr>
          <a:xfrm>
            <a:off x="6096000" y="4736597"/>
            <a:ext cx="5943600" cy="1884679"/>
          </a:xfrm>
          <a:prstGeom prst="rect">
            <a:avLst/>
          </a:prstGeom>
        </p:spPr>
      </p:pic>
    </p:spTree>
    <p:extLst>
      <p:ext uri="{BB962C8B-B14F-4D97-AF65-F5344CB8AC3E}">
        <p14:creationId xmlns:p14="http://schemas.microsoft.com/office/powerpoint/2010/main" val="150693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1A4D535-EF90-815D-4C57-8E09542F0064}"/>
              </a:ext>
            </a:extLst>
          </p:cNvPr>
          <p:cNvPicPr>
            <a:picLocks noChangeAspect="1"/>
          </p:cNvPicPr>
          <p:nvPr/>
        </p:nvPicPr>
        <p:blipFill>
          <a:blip r:embed="rId2"/>
          <a:stretch>
            <a:fillRect/>
          </a:stretch>
        </p:blipFill>
        <p:spPr>
          <a:xfrm>
            <a:off x="0" y="2224"/>
            <a:ext cx="12192000" cy="6853551"/>
          </a:xfrm>
          <a:prstGeom prst="rect">
            <a:avLst/>
          </a:prstGeom>
        </p:spPr>
      </p:pic>
      <p:sp>
        <p:nvSpPr>
          <p:cNvPr id="3" name="正方形/長方形 2">
            <a:extLst>
              <a:ext uri="{FF2B5EF4-FFF2-40B4-BE49-F238E27FC236}">
                <a16:creationId xmlns:a16="http://schemas.microsoft.com/office/drawing/2014/main" id="{805687A4-9F94-4918-AF53-E938E059A38B}"/>
              </a:ext>
            </a:extLst>
          </p:cNvPr>
          <p:cNvSpPr/>
          <p:nvPr/>
        </p:nvSpPr>
        <p:spPr>
          <a:xfrm>
            <a:off x="0" y="0"/>
            <a:ext cx="12192000" cy="47897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Georgia Pro Black" panose="02040A02050405020203" pitchFamily="18" charset="0"/>
                <a:ea typeface="BIZ UDPゴシック" panose="020B0400000000000000" pitchFamily="50" charset="-128"/>
              </a:rPr>
              <a:t>米国の巻き返し？　</a:t>
            </a:r>
            <a:r>
              <a:rPr kumimoji="1" lang="en-US" altLang="ja-JP" sz="2800" dirty="0">
                <a:solidFill>
                  <a:schemeClr val="bg1"/>
                </a:solidFill>
                <a:latin typeface="Georgia Pro Black" panose="02040A02050405020203" pitchFamily="18" charset="0"/>
                <a:ea typeface="BIZ UDPゴシック" panose="020B0400000000000000" pitchFamily="50" charset="-128"/>
              </a:rPr>
              <a:t>IMF</a:t>
            </a:r>
            <a:r>
              <a:rPr kumimoji="1" lang="ja-JP" altLang="en-US" sz="2400" dirty="0">
                <a:solidFill>
                  <a:schemeClr val="bg1"/>
                </a:solidFill>
                <a:latin typeface="Georgia Pro Black" panose="02040A02050405020203" pitchFamily="18" charset="0"/>
                <a:ea typeface="BIZ UDPゴシック" panose="020B0400000000000000" pitchFamily="50" charset="-128"/>
              </a:rPr>
              <a:t>のデジタル通貨</a:t>
            </a:r>
            <a:r>
              <a:rPr kumimoji="1" lang="en-US" altLang="ja-JP" sz="2800" dirty="0" err="1">
                <a:solidFill>
                  <a:schemeClr val="bg1"/>
                </a:solidFill>
                <a:latin typeface="Georgia Pro Black" panose="02040A02050405020203" pitchFamily="18" charset="0"/>
                <a:ea typeface="BIZ UDPゴシック" panose="020B0400000000000000" pitchFamily="50" charset="-128"/>
              </a:rPr>
              <a:t>UniCoin</a:t>
            </a:r>
            <a:endParaRPr kumimoji="1" lang="ja-JP" altLang="en-US" sz="2400" dirty="0">
              <a:solidFill>
                <a:schemeClr val="bg1"/>
              </a:solidFill>
              <a:latin typeface="Georgia Pro Black" panose="02040A02050405020203" pitchFamily="18" charset="0"/>
              <a:ea typeface="BIZ UDPゴシック" panose="020B0400000000000000" pitchFamily="50" charset="-128"/>
            </a:endParaRPr>
          </a:p>
        </p:txBody>
      </p:sp>
    </p:spTree>
    <p:extLst>
      <p:ext uri="{BB962C8B-B14F-4D97-AF65-F5344CB8AC3E}">
        <p14:creationId xmlns:p14="http://schemas.microsoft.com/office/powerpoint/2010/main" val="3778277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DCMS</a:t>
            </a:r>
          </a:p>
        </p:txBody>
      </p:sp>
      <p:sp>
        <p:nvSpPr>
          <p:cNvPr id="4" name="object 10">
            <a:extLst>
              <a:ext uri="{FF2B5EF4-FFF2-40B4-BE49-F238E27FC236}">
                <a16:creationId xmlns:a16="http://schemas.microsoft.com/office/drawing/2014/main" id="{703A6B7A-2081-877D-BD07-50B337C44E31}"/>
              </a:ext>
            </a:extLst>
          </p:cNvPr>
          <p:cNvSpPr txBox="1"/>
          <p:nvPr/>
        </p:nvSpPr>
        <p:spPr>
          <a:xfrm>
            <a:off x="3241766" y="4152275"/>
            <a:ext cx="5469467" cy="340328"/>
          </a:xfrm>
          <a:prstGeom prst="rect">
            <a:avLst/>
          </a:prstGeom>
        </p:spPr>
        <p:txBody>
          <a:bodyPr vert="horz" wrap="square" lIns="0" tIns="22013" rIns="0" bIns="0" rtlCol="0">
            <a:spAutoFit/>
          </a:bodyPr>
          <a:lstStyle/>
          <a:p>
            <a:pPr marL="16933">
              <a:spcBef>
                <a:spcPts val="173"/>
              </a:spcBef>
            </a:pPr>
            <a:r>
              <a:rPr sz="2067" dirty="0">
                <a:solidFill>
                  <a:srgbClr val="00C8FF"/>
                </a:solidFill>
                <a:latin typeface="Arial"/>
                <a:cs typeface="Arial"/>
              </a:rPr>
              <a:t>Decentralized</a:t>
            </a:r>
            <a:r>
              <a:rPr sz="2067" spc="320" dirty="0">
                <a:solidFill>
                  <a:srgbClr val="00C8FF"/>
                </a:solidFill>
                <a:latin typeface="Arial"/>
                <a:cs typeface="Arial"/>
              </a:rPr>
              <a:t> </a:t>
            </a:r>
            <a:r>
              <a:rPr sz="2067" dirty="0">
                <a:solidFill>
                  <a:srgbClr val="00C8FF"/>
                </a:solidFill>
                <a:latin typeface="Arial"/>
                <a:cs typeface="Arial"/>
              </a:rPr>
              <a:t>Cross-border</a:t>
            </a:r>
            <a:r>
              <a:rPr sz="2067" spc="272" dirty="0">
                <a:solidFill>
                  <a:srgbClr val="00C8FF"/>
                </a:solidFill>
                <a:latin typeface="Arial"/>
                <a:cs typeface="Arial"/>
              </a:rPr>
              <a:t> </a:t>
            </a:r>
            <a:r>
              <a:rPr sz="2067" dirty="0">
                <a:solidFill>
                  <a:srgbClr val="00C8FF"/>
                </a:solidFill>
                <a:latin typeface="Arial"/>
                <a:cs typeface="Arial"/>
              </a:rPr>
              <a:t>message</a:t>
            </a:r>
            <a:r>
              <a:rPr sz="2067" spc="200" dirty="0">
                <a:solidFill>
                  <a:srgbClr val="00C8FF"/>
                </a:solidFill>
                <a:latin typeface="Arial"/>
                <a:cs typeface="Arial"/>
              </a:rPr>
              <a:t> </a:t>
            </a:r>
            <a:r>
              <a:rPr sz="2067" spc="-13" dirty="0">
                <a:solidFill>
                  <a:srgbClr val="00C8FF"/>
                </a:solidFill>
                <a:latin typeface="Arial"/>
                <a:cs typeface="Arial"/>
              </a:rPr>
              <a:t>system</a:t>
            </a:r>
            <a:endParaRPr sz="2067" dirty="0">
              <a:latin typeface="Arial"/>
              <a:cs typeface="Arial"/>
            </a:endParaRPr>
          </a:p>
        </p:txBody>
      </p:sp>
      <p:pic>
        <p:nvPicPr>
          <p:cNvPr id="5" name="object 3">
            <a:extLst>
              <a:ext uri="{FF2B5EF4-FFF2-40B4-BE49-F238E27FC236}">
                <a16:creationId xmlns:a16="http://schemas.microsoft.com/office/drawing/2014/main" id="{5CBAF1ED-0191-827E-AEDB-3E486A1CFA10}"/>
              </a:ext>
            </a:extLst>
          </p:cNvPr>
          <p:cNvPicPr/>
          <p:nvPr/>
        </p:nvPicPr>
        <p:blipFill>
          <a:blip r:embed="rId2" cstate="print"/>
          <a:stretch>
            <a:fillRect/>
          </a:stretch>
        </p:blipFill>
        <p:spPr>
          <a:xfrm>
            <a:off x="736600" y="762001"/>
            <a:ext cx="10718800" cy="5600700"/>
          </a:xfrm>
          <a:prstGeom prst="rect">
            <a:avLst/>
          </a:prstGeom>
        </p:spPr>
      </p:pic>
      <p:pic>
        <p:nvPicPr>
          <p:cNvPr id="6" name="object 6">
            <a:extLst>
              <a:ext uri="{FF2B5EF4-FFF2-40B4-BE49-F238E27FC236}">
                <a16:creationId xmlns:a16="http://schemas.microsoft.com/office/drawing/2014/main" id="{398B236A-2D22-26B1-103A-97B44A71F989}"/>
              </a:ext>
            </a:extLst>
          </p:cNvPr>
          <p:cNvPicPr/>
          <p:nvPr/>
        </p:nvPicPr>
        <p:blipFill>
          <a:blip r:embed="rId3" cstate="print"/>
          <a:stretch>
            <a:fillRect/>
          </a:stretch>
        </p:blipFill>
        <p:spPr>
          <a:xfrm>
            <a:off x="4483100" y="495301"/>
            <a:ext cx="1524000" cy="469900"/>
          </a:xfrm>
          <a:prstGeom prst="rect">
            <a:avLst/>
          </a:prstGeom>
        </p:spPr>
      </p:pic>
      <p:pic>
        <p:nvPicPr>
          <p:cNvPr id="7" name="object 7">
            <a:extLst>
              <a:ext uri="{FF2B5EF4-FFF2-40B4-BE49-F238E27FC236}">
                <a16:creationId xmlns:a16="http://schemas.microsoft.com/office/drawing/2014/main" id="{48490AA8-734A-EB4E-BE38-4F2038B94E81}"/>
              </a:ext>
            </a:extLst>
          </p:cNvPr>
          <p:cNvPicPr/>
          <p:nvPr/>
        </p:nvPicPr>
        <p:blipFill>
          <a:blip r:embed="rId4" cstate="print"/>
          <a:stretch>
            <a:fillRect/>
          </a:stretch>
        </p:blipFill>
        <p:spPr>
          <a:xfrm>
            <a:off x="495300" y="508001"/>
            <a:ext cx="3683000" cy="558800"/>
          </a:xfrm>
          <a:prstGeom prst="rect">
            <a:avLst/>
          </a:prstGeom>
        </p:spPr>
      </p:pic>
    </p:spTree>
    <p:extLst>
      <p:ext uri="{BB962C8B-B14F-4D97-AF65-F5344CB8AC3E}">
        <p14:creationId xmlns:p14="http://schemas.microsoft.com/office/powerpoint/2010/main" val="2991192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pic>
          <p:nvPicPr>
            <p:cNvPr id="3" name="object 3"/>
            <p:cNvPicPr/>
            <p:nvPr/>
          </p:nvPicPr>
          <p:blipFill>
            <a:blip r:embed="rId2" cstate="print"/>
            <a:stretch>
              <a:fillRect/>
            </a:stretch>
          </p:blipFill>
          <p:spPr>
            <a:xfrm>
              <a:off x="0" y="0"/>
              <a:ext cx="9144000" cy="5143500"/>
            </a:xfrm>
            <a:prstGeom prst="rect">
              <a:avLst/>
            </a:prstGeom>
          </p:spPr>
        </p:pic>
        <p:pic>
          <p:nvPicPr>
            <p:cNvPr id="4" name="object 4"/>
            <p:cNvPicPr/>
            <p:nvPr/>
          </p:nvPicPr>
          <p:blipFill>
            <a:blip r:embed="rId3" cstate="print"/>
            <a:stretch>
              <a:fillRect/>
            </a:stretch>
          </p:blipFill>
          <p:spPr>
            <a:xfrm>
              <a:off x="300037" y="1871726"/>
              <a:ext cx="5676963" cy="1190625"/>
            </a:xfrm>
            <a:prstGeom prst="rect">
              <a:avLst/>
            </a:prstGeom>
          </p:spPr>
        </p:pic>
        <p:sp>
          <p:nvSpPr>
            <p:cNvPr id="5" name="object 5"/>
            <p:cNvSpPr/>
            <p:nvPr/>
          </p:nvSpPr>
          <p:spPr>
            <a:xfrm>
              <a:off x="300037" y="1871726"/>
              <a:ext cx="5677535" cy="1190625"/>
            </a:xfrm>
            <a:custGeom>
              <a:avLst/>
              <a:gdLst/>
              <a:ahLst/>
              <a:cxnLst/>
              <a:rect l="l" t="t" r="r" b="b"/>
              <a:pathLst>
                <a:path w="5677535" h="1190625">
                  <a:moveTo>
                    <a:pt x="0" y="198374"/>
                  </a:moveTo>
                  <a:lnTo>
                    <a:pt x="5241" y="152875"/>
                  </a:lnTo>
                  <a:lnTo>
                    <a:pt x="20170" y="111115"/>
                  </a:lnTo>
                  <a:lnTo>
                    <a:pt x="43596" y="74283"/>
                  </a:lnTo>
                  <a:lnTo>
                    <a:pt x="74327" y="43567"/>
                  </a:lnTo>
                  <a:lnTo>
                    <a:pt x="111172" y="20155"/>
                  </a:lnTo>
                  <a:lnTo>
                    <a:pt x="152939" y="5236"/>
                  </a:lnTo>
                  <a:lnTo>
                    <a:pt x="198437" y="0"/>
                  </a:lnTo>
                  <a:lnTo>
                    <a:pt x="5478462" y="0"/>
                  </a:lnTo>
                  <a:lnTo>
                    <a:pt x="5523968" y="5236"/>
                  </a:lnTo>
                  <a:lnTo>
                    <a:pt x="5565745" y="20155"/>
                  </a:lnTo>
                  <a:lnTo>
                    <a:pt x="5602602" y="43567"/>
                  </a:lnTo>
                  <a:lnTo>
                    <a:pt x="5633346" y="74283"/>
                  </a:lnTo>
                  <a:lnTo>
                    <a:pt x="5656782" y="111115"/>
                  </a:lnTo>
                  <a:lnTo>
                    <a:pt x="5671719" y="152875"/>
                  </a:lnTo>
                  <a:lnTo>
                    <a:pt x="5676963" y="198374"/>
                  </a:lnTo>
                  <a:lnTo>
                    <a:pt x="5676963" y="992124"/>
                  </a:lnTo>
                  <a:lnTo>
                    <a:pt x="5671719" y="1037629"/>
                  </a:lnTo>
                  <a:lnTo>
                    <a:pt x="5656782" y="1079407"/>
                  </a:lnTo>
                  <a:lnTo>
                    <a:pt x="5633346" y="1116264"/>
                  </a:lnTo>
                  <a:lnTo>
                    <a:pt x="5602602" y="1147007"/>
                  </a:lnTo>
                  <a:lnTo>
                    <a:pt x="5565745" y="1170444"/>
                  </a:lnTo>
                  <a:lnTo>
                    <a:pt x="5523968" y="1185380"/>
                  </a:lnTo>
                  <a:lnTo>
                    <a:pt x="5478462" y="1190625"/>
                  </a:lnTo>
                  <a:lnTo>
                    <a:pt x="198437" y="1190625"/>
                  </a:lnTo>
                  <a:lnTo>
                    <a:pt x="152939" y="1185380"/>
                  </a:lnTo>
                  <a:lnTo>
                    <a:pt x="111172" y="1170444"/>
                  </a:lnTo>
                  <a:lnTo>
                    <a:pt x="74327" y="1147007"/>
                  </a:lnTo>
                  <a:lnTo>
                    <a:pt x="43596" y="1116264"/>
                  </a:lnTo>
                  <a:lnTo>
                    <a:pt x="20170" y="1079407"/>
                  </a:lnTo>
                  <a:lnTo>
                    <a:pt x="5241" y="1037629"/>
                  </a:lnTo>
                  <a:lnTo>
                    <a:pt x="0" y="992124"/>
                  </a:lnTo>
                  <a:lnTo>
                    <a:pt x="0" y="198374"/>
                  </a:lnTo>
                  <a:close/>
                </a:path>
              </a:pathLst>
            </a:custGeom>
            <a:ln w="9525">
              <a:solidFill>
                <a:srgbClr val="00C8FF"/>
              </a:solidFill>
            </a:ln>
          </p:spPr>
          <p:txBody>
            <a:bodyPr wrap="square" lIns="0" tIns="0" rIns="0" bIns="0" rtlCol="0"/>
            <a:lstStyle/>
            <a:p>
              <a:endParaRPr sz="2400"/>
            </a:p>
          </p:txBody>
        </p:sp>
      </p:grpSp>
      <p:sp>
        <p:nvSpPr>
          <p:cNvPr id="6" name="object 6"/>
          <p:cNvSpPr txBox="1"/>
          <p:nvPr/>
        </p:nvSpPr>
        <p:spPr>
          <a:xfrm>
            <a:off x="640504" y="4260680"/>
            <a:ext cx="6857153" cy="432597"/>
          </a:xfrm>
          <a:prstGeom prst="rect">
            <a:avLst/>
          </a:prstGeom>
        </p:spPr>
        <p:txBody>
          <a:bodyPr vert="horz" wrap="square" lIns="0" tIns="16933" rIns="0" bIns="0" rtlCol="0">
            <a:spAutoFit/>
          </a:bodyPr>
          <a:lstStyle/>
          <a:p>
            <a:pPr marL="16933" marR="6773">
              <a:lnSpc>
                <a:spcPct val="118200"/>
              </a:lnSpc>
              <a:spcBef>
                <a:spcPts val="133"/>
              </a:spcBef>
            </a:pPr>
            <a:r>
              <a:rPr sz="1200" spc="67" dirty="0">
                <a:solidFill>
                  <a:srgbClr val="FFFFFF"/>
                </a:solidFill>
                <a:latin typeface="Century Gothic"/>
                <a:cs typeface="Century Gothic"/>
              </a:rPr>
              <a:t>The</a:t>
            </a:r>
            <a:r>
              <a:rPr sz="1200" spc="100" dirty="0">
                <a:solidFill>
                  <a:srgbClr val="FFFFFF"/>
                </a:solidFill>
                <a:latin typeface="Century Gothic"/>
                <a:cs typeface="Century Gothic"/>
              </a:rPr>
              <a:t> </a:t>
            </a:r>
            <a:r>
              <a:rPr sz="1200" dirty="0">
                <a:solidFill>
                  <a:srgbClr val="FFFFFF"/>
                </a:solidFill>
                <a:latin typeface="Century Gothic"/>
                <a:cs typeface="Century Gothic"/>
              </a:rPr>
              <a:t>center</a:t>
            </a:r>
            <a:r>
              <a:rPr sz="1200" spc="40" dirty="0">
                <a:solidFill>
                  <a:srgbClr val="FFFFFF"/>
                </a:solidFill>
                <a:latin typeface="Century Gothic"/>
                <a:cs typeface="Century Gothic"/>
              </a:rPr>
              <a:t> </a:t>
            </a:r>
            <a:r>
              <a:rPr sz="1200" spc="13" dirty="0">
                <a:solidFill>
                  <a:srgbClr val="FFFFFF"/>
                </a:solidFill>
                <a:latin typeface="Century Gothic"/>
                <a:cs typeface="Century Gothic"/>
              </a:rPr>
              <a:t>develops</a:t>
            </a:r>
            <a:r>
              <a:rPr sz="1200" spc="127" dirty="0">
                <a:solidFill>
                  <a:srgbClr val="FFFFFF"/>
                </a:solidFill>
                <a:latin typeface="Century Gothic"/>
                <a:cs typeface="Century Gothic"/>
              </a:rPr>
              <a:t> </a:t>
            </a:r>
            <a:r>
              <a:rPr sz="1200" spc="13" dirty="0">
                <a:solidFill>
                  <a:srgbClr val="FFFFFF"/>
                </a:solidFill>
                <a:latin typeface="Century Gothic"/>
                <a:cs typeface="Century Gothic"/>
              </a:rPr>
              <a:t>software</a:t>
            </a:r>
            <a:r>
              <a:rPr sz="1200" spc="113" dirty="0">
                <a:solidFill>
                  <a:srgbClr val="FFFFFF"/>
                </a:solidFill>
                <a:latin typeface="Century Gothic"/>
                <a:cs typeface="Century Gothic"/>
              </a:rPr>
              <a:t> </a:t>
            </a:r>
            <a:r>
              <a:rPr sz="1200" spc="13" dirty="0">
                <a:solidFill>
                  <a:srgbClr val="FFFFFF"/>
                </a:solidFill>
                <a:latin typeface="Century Gothic"/>
                <a:cs typeface="Century Gothic"/>
              </a:rPr>
              <a:t>for</a:t>
            </a:r>
            <a:r>
              <a:rPr sz="1200" spc="33" dirty="0">
                <a:solidFill>
                  <a:srgbClr val="FFFFFF"/>
                </a:solidFill>
                <a:latin typeface="Century Gothic"/>
                <a:cs typeface="Century Gothic"/>
              </a:rPr>
              <a:t> </a:t>
            </a:r>
            <a:r>
              <a:rPr sz="1200" dirty="0">
                <a:solidFill>
                  <a:srgbClr val="FFFFFF"/>
                </a:solidFill>
                <a:latin typeface="Century Gothic"/>
                <a:cs typeface="Century Gothic"/>
              </a:rPr>
              <a:t>finance</a:t>
            </a:r>
            <a:r>
              <a:rPr sz="1200" spc="113" dirty="0">
                <a:solidFill>
                  <a:srgbClr val="FFFFFF"/>
                </a:solidFill>
                <a:latin typeface="Century Gothic"/>
                <a:cs typeface="Century Gothic"/>
              </a:rPr>
              <a:t> </a:t>
            </a:r>
            <a:r>
              <a:rPr sz="1200" spc="13" dirty="0">
                <a:solidFill>
                  <a:srgbClr val="FFFFFF"/>
                </a:solidFill>
                <a:latin typeface="Century Gothic"/>
                <a:cs typeface="Century Gothic"/>
              </a:rPr>
              <a:t>and</a:t>
            </a:r>
            <a:r>
              <a:rPr sz="1200" spc="127" dirty="0">
                <a:solidFill>
                  <a:srgbClr val="FFFFFF"/>
                </a:solidFill>
                <a:latin typeface="Century Gothic"/>
                <a:cs typeface="Century Gothic"/>
              </a:rPr>
              <a:t> </a:t>
            </a:r>
            <a:r>
              <a:rPr sz="1200" spc="13" dirty="0">
                <a:solidFill>
                  <a:srgbClr val="FFFFFF"/>
                </a:solidFill>
                <a:latin typeface="Century Gothic"/>
                <a:cs typeface="Century Gothic"/>
              </a:rPr>
              <a:t>logistics,</a:t>
            </a:r>
            <a:r>
              <a:rPr sz="1200" spc="67" dirty="0">
                <a:solidFill>
                  <a:srgbClr val="FFFFFF"/>
                </a:solidFill>
                <a:latin typeface="Century Gothic"/>
                <a:cs typeface="Century Gothic"/>
              </a:rPr>
              <a:t> </a:t>
            </a:r>
            <a:r>
              <a:rPr sz="1200" spc="13" dirty="0">
                <a:solidFill>
                  <a:srgbClr val="FFFFFF"/>
                </a:solidFill>
                <a:latin typeface="Century Gothic"/>
                <a:cs typeface="Century Gothic"/>
              </a:rPr>
              <a:t>while</a:t>
            </a:r>
            <a:r>
              <a:rPr sz="1200" spc="107" dirty="0">
                <a:solidFill>
                  <a:srgbClr val="FFFFFF"/>
                </a:solidFill>
                <a:latin typeface="Century Gothic"/>
                <a:cs typeface="Century Gothic"/>
              </a:rPr>
              <a:t> </a:t>
            </a:r>
            <a:r>
              <a:rPr sz="1200" spc="13" dirty="0">
                <a:solidFill>
                  <a:srgbClr val="FFFFFF"/>
                </a:solidFill>
                <a:latin typeface="Century Gothic"/>
                <a:cs typeface="Century Gothic"/>
              </a:rPr>
              <a:t>solving</a:t>
            </a:r>
            <a:r>
              <a:rPr sz="1200" spc="120" dirty="0">
                <a:solidFill>
                  <a:srgbClr val="FFFFFF"/>
                </a:solidFill>
                <a:latin typeface="Century Gothic"/>
                <a:cs typeface="Century Gothic"/>
              </a:rPr>
              <a:t> </a:t>
            </a:r>
            <a:r>
              <a:rPr sz="1200" spc="13" dirty="0">
                <a:solidFill>
                  <a:srgbClr val="FFFFFF"/>
                </a:solidFill>
                <a:latin typeface="Century Gothic"/>
                <a:cs typeface="Century Gothic"/>
              </a:rPr>
              <a:t>problems</a:t>
            </a:r>
            <a:r>
              <a:rPr sz="1200" spc="140" dirty="0">
                <a:solidFill>
                  <a:srgbClr val="FFFFFF"/>
                </a:solidFill>
                <a:latin typeface="Century Gothic"/>
                <a:cs typeface="Century Gothic"/>
              </a:rPr>
              <a:t> </a:t>
            </a:r>
            <a:r>
              <a:rPr sz="1200" spc="13" dirty="0">
                <a:solidFill>
                  <a:srgbClr val="FFFFFF"/>
                </a:solidFill>
                <a:latin typeface="Century Gothic"/>
                <a:cs typeface="Century Gothic"/>
              </a:rPr>
              <a:t>related</a:t>
            </a:r>
            <a:r>
              <a:rPr sz="1200" spc="133" dirty="0">
                <a:solidFill>
                  <a:srgbClr val="FFFFFF"/>
                </a:solidFill>
                <a:latin typeface="Century Gothic"/>
                <a:cs typeface="Century Gothic"/>
              </a:rPr>
              <a:t> </a:t>
            </a:r>
            <a:r>
              <a:rPr sz="1200" spc="-33" dirty="0">
                <a:solidFill>
                  <a:srgbClr val="FFFFFF"/>
                </a:solidFill>
                <a:latin typeface="Century Gothic"/>
                <a:cs typeface="Century Gothic"/>
              </a:rPr>
              <a:t>to </a:t>
            </a:r>
            <a:r>
              <a:rPr sz="1200" dirty="0">
                <a:solidFill>
                  <a:srgbClr val="FFFFFF"/>
                </a:solidFill>
                <a:latin typeface="Century Gothic"/>
                <a:cs typeface="Century Gothic"/>
              </a:rPr>
              <a:t>ensuring</a:t>
            </a:r>
            <a:r>
              <a:rPr sz="1200" spc="400" dirty="0">
                <a:solidFill>
                  <a:srgbClr val="FFFFFF"/>
                </a:solidFill>
                <a:latin typeface="Century Gothic"/>
                <a:cs typeface="Century Gothic"/>
              </a:rPr>
              <a:t> </a:t>
            </a:r>
            <a:r>
              <a:rPr sz="1200" dirty="0">
                <a:solidFill>
                  <a:srgbClr val="FFFFFF"/>
                </a:solidFill>
                <a:latin typeface="Century Gothic"/>
                <a:cs typeface="Century Gothic"/>
              </a:rPr>
              <a:t>technological</a:t>
            </a:r>
            <a:r>
              <a:rPr sz="1200" spc="260" dirty="0">
                <a:solidFill>
                  <a:srgbClr val="FFFFFF"/>
                </a:solidFill>
                <a:latin typeface="Century Gothic"/>
                <a:cs typeface="Century Gothic"/>
              </a:rPr>
              <a:t> </a:t>
            </a:r>
            <a:r>
              <a:rPr sz="1200" spc="-13" dirty="0">
                <a:solidFill>
                  <a:srgbClr val="FFFFFF"/>
                </a:solidFill>
                <a:latin typeface="Century Gothic"/>
                <a:cs typeface="Century Gothic"/>
              </a:rPr>
              <a:t>sovereignty.</a:t>
            </a:r>
            <a:endParaRPr sz="1200">
              <a:latin typeface="Century Gothic"/>
              <a:cs typeface="Century Gothic"/>
            </a:endParaRPr>
          </a:p>
        </p:txBody>
      </p:sp>
      <p:sp>
        <p:nvSpPr>
          <p:cNvPr id="7" name="object 7"/>
          <p:cNvSpPr txBox="1"/>
          <p:nvPr/>
        </p:nvSpPr>
        <p:spPr>
          <a:xfrm>
            <a:off x="603673" y="5251450"/>
            <a:ext cx="1877907" cy="201764"/>
          </a:xfrm>
          <a:prstGeom prst="rect">
            <a:avLst/>
          </a:prstGeom>
        </p:spPr>
        <p:txBody>
          <a:bodyPr vert="horz" wrap="square" lIns="0" tIns="16933" rIns="0" bIns="0" rtlCol="0">
            <a:spAutoFit/>
          </a:bodyPr>
          <a:lstStyle/>
          <a:p>
            <a:pPr marL="16933">
              <a:spcBef>
                <a:spcPts val="133"/>
              </a:spcBef>
            </a:pPr>
            <a:r>
              <a:rPr sz="1200" b="1" spc="193" dirty="0">
                <a:solidFill>
                  <a:srgbClr val="FFFFFF"/>
                </a:solidFill>
                <a:latin typeface="Calibri"/>
                <a:cs typeface="Calibri"/>
              </a:rPr>
              <a:t>О</a:t>
            </a:r>
            <a:r>
              <a:rPr sz="1200" b="1" spc="7" dirty="0">
                <a:solidFill>
                  <a:srgbClr val="FFFFFF"/>
                </a:solidFill>
                <a:latin typeface="Calibri"/>
                <a:cs typeface="Calibri"/>
              </a:rPr>
              <a:t> </a:t>
            </a:r>
            <a:r>
              <a:rPr sz="1200" b="1" spc="140" dirty="0">
                <a:solidFill>
                  <a:srgbClr val="FFFFFF"/>
                </a:solidFill>
                <a:latin typeface="Calibri"/>
                <a:cs typeface="Calibri"/>
              </a:rPr>
              <a:t>нас</a:t>
            </a:r>
            <a:r>
              <a:rPr sz="1200" b="1" spc="133" dirty="0">
                <a:solidFill>
                  <a:srgbClr val="FFFFFF"/>
                </a:solidFill>
                <a:latin typeface="Calibri"/>
                <a:cs typeface="Calibri"/>
              </a:rPr>
              <a:t> говорят</a:t>
            </a:r>
            <a:r>
              <a:rPr sz="1200" b="1" spc="207" dirty="0">
                <a:solidFill>
                  <a:srgbClr val="FFFFFF"/>
                </a:solidFill>
                <a:latin typeface="Calibri"/>
                <a:cs typeface="Calibri"/>
              </a:rPr>
              <a:t> </a:t>
            </a:r>
            <a:r>
              <a:rPr sz="1200" b="1" spc="173" dirty="0">
                <a:solidFill>
                  <a:srgbClr val="FFFFFF"/>
                </a:solidFill>
                <a:latin typeface="Calibri"/>
                <a:cs typeface="Calibri"/>
              </a:rPr>
              <a:t>и</a:t>
            </a:r>
            <a:r>
              <a:rPr sz="1200" b="1" spc="-13" dirty="0">
                <a:solidFill>
                  <a:srgbClr val="FFFFFF"/>
                </a:solidFill>
                <a:latin typeface="Calibri"/>
                <a:cs typeface="Calibri"/>
              </a:rPr>
              <a:t> </a:t>
            </a:r>
            <a:r>
              <a:rPr sz="1200" b="1" spc="120" dirty="0">
                <a:solidFill>
                  <a:srgbClr val="FFFFFF"/>
                </a:solidFill>
                <a:latin typeface="Calibri"/>
                <a:cs typeface="Calibri"/>
              </a:rPr>
              <a:t>пишут</a:t>
            </a:r>
            <a:endParaRPr sz="1200">
              <a:latin typeface="Calibri"/>
              <a:cs typeface="Calibri"/>
            </a:endParaRPr>
          </a:p>
        </p:txBody>
      </p:sp>
      <p:sp>
        <p:nvSpPr>
          <p:cNvPr id="8" name="object 8"/>
          <p:cNvSpPr txBox="1">
            <a:spLocks noGrp="1"/>
          </p:cNvSpPr>
          <p:nvPr>
            <p:ph type="title"/>
          </p:nvPr>
        </p:nvSpPr>
        <p:spPr>
          <a:xfrm>
            <a:off x="1117600" y="963720"/>
            <a:ext cx="14020800" cy="813641"/>
          </a:xfrm>
          <a:prstGeom prst="rect">
            <a:avLst/>
          </a:prstGeom>
        </p:spPr>
        <p:txBody>
          <a:bodyPr vert="horz" wrap="square" lIns="0" tIns="135212" rIns="0" bIns="0" rtlCol="0" anchor="ctr">
            <a:spAutoFit/>
          </a:bodyPr>
          <a:lstStyle/>
          <a:p>
            <a:pPr marL="16933">
              <a:lnSpc>
                <a:spcPct val="100000"/>
              </a:lnSpc>
              <a:spcBef>
                <a:spcPts val="133"/>
              </a:spcBef>
            </a:pPr>
            <a:r>
              <a:rPr spc="267" dirty="0"/>
              <a:t>About</a:t>
            </a:r>
            <a:r>
              <a:rPr spc="253" dirty="0"/>
              <a:t> </a:t>
            </a:r>
            <a:r>
              <a:rPr spc="227" dirty="0"/>
              <a:t>us</a:t>
            </a:r>
          </a:p>
        </p:txBody>
      </p:sp>
      <p:sp>
        <p:nvSpPr>
          <p:cNvPr id="9" name="object 9"/>
          <p:cNvSpPr txBox="1"/>
          <p:nvPr/>
        </p:nvSpPr>
        <p:spPr>
          <a:xfrm>
            <a:off x="603674" y="2663951"/>
            <a:ext cx="3075093" cy="1043213"/>
          </a:xfrm>
          <a:prstGeom prst="rect">
            <a:avLst/>
          </a:prstGeom>
        </p:spPr>
        <p:txBody>
          <a:bodyPr vert="horz" wrap="square" lIns="0" tIns="22013" rIns="0" bIns="0" rtlCol="0">
            <a:spAutoFit/>
          </a:bodyPr>
          <a:lstStyle/>
          <a:p>
            <a:pPr marL="16933">
              <a:spcBef>
                <a:spcPts val="173"/>
              </a:spcBef>
              <a:tabLst>
                <a:tab pos="1628099" algn="l"/>
              </a:tabLst>
            </a:pPr>
            <a:r>
              <a:rPr sz="3667" b="1" spc="-27" dirty="0">
                <a:solidFill>
                  <a:srgbClr val="FFFFFF"/>
                </a:solidFill>
                <a:latin typeface="Montserrat Subrayada"/>
                <a:cs typeface="Montserrat Subrayada"/>
              </a:rPr>
              <a:t>2018</a:t>
            </a:r>
            <a:r>
              <a:rPr sz="3667" b="1" dirty="0">
                <a:solidFill>
                  <a:srgbClr val="FFFFFF"/>
                </a:solidFill>
                <a:latin typeface="Montserrat Subrayada"/>
                <a:cs typeface="Montserrat Subrayada"/>
              </a:rPr>
              <a:t>	</a:t>
            </a:r>
            <a:r>
              <a:rPr sz="3667" b="1" spc="-67" dirty="0">
                <a:solidFill>
                  <a:srgbClr val="FFFFFF"/>
                </a:solidFill>
                <a:latin typeface="Montserrat Subrayada"/>
                <a:cs typeface="Montserrat Subrayada"/>
              </a:rPr>
              <a:t>9</a:t>
            </a:r>
            <a:endParaRPr sz="3667" dirty="0">
              <a:latin typeface="Montserrat Subrayada"/>
              <a:cs typeface="Montserrat Subrayada"/>
            </a:endParaRPr>
          </a:p>
          <a:p>
            <a:pPr marL="23706">
              <a:spcBef>
                <a:spcPts val="1040"/>
              </a:spcBef>
              <a:tabLst>
                <a:tab pos="1635719" algn="l"/>
              </a:tabLst>
            </a:pPr>
            <a:r>
              <a:rPr sz="1067" b="1" spc="160" dirty="0">
                <a:solidFill>
                  <a:srgbClr val="FFFFFF"/>
                </a:solidFill>
                <a:latin typeface="Calibri"/>
                <a:cs typeface="Calibri"/>
              </a:rPr>
              <a:t>Found</a:t>
            </a:r>
            <a:r>
              <a:rPr sz="1067" b="1" dirty="0">
                <a:solidFill>
                  <a:srgbClr val="FFFFFF"/>
                </a:solidFill>
                <a:latin typeface="Calibri"/>
                <a:cs typeface="Calibri"/>
              </a:rPr>
              <a:t>	</a:t>
            </a:r>
            <a:r>
              <a:rPr sz="1067" b="1" spc="133" dirty="0">
                <a:solidFill>
                  <a:srgbClr val="FFFFFF"/>
                </a:solidFill>
                <a:latin typeface="Calibri"/>
                <a:cs typeface="Calibri"/>
              </a:rPr>
              <a:t>Innovative</a:t>
            </a:r>
            <a:r>
              <a:rPr sz="1067" b="1" spc="-13" dirty="0">
                <a:solidFill>
                  <a:srgbClr val="FFFFFF"/>
                </a:solidFill>
                <a:latin typeface="Calibri"/>
                <a:cs typeface="Calibri"/>
              </a:rPr>
              <a:t> </a:t>
            </a:r>
            <a:r>
              <a:rPr sz="1067" b="1" spc="93" dirty="0">
                <a:solidFill>
                  <a:srgbClr val="FFFFFF"/>
                </a:solidFill>
                <a:latin typeface="Calibri"/>
                <a:cs typeface="Calibri"/>
              </a:rPr>
              <a:t>software</a:t>
            </a:r>
            <a:endParaRPr sz="1067" dirty="0">
              <a:latin typeface="Calibri"/>
              <a:cs typeface="Calibri"/>
            </a:endParaRPr>
          </a:p>
          <a:p>
            <a:pPr marL="1636566">
              <a:spcBef>
                <a:spcPts val="20"/>
              </a:spcBef>
            </a:pPr>
            <a:r>
              <a:rPr sz="1067" b="1" spc="133" dirty="0">
                <a:solidFill>
                  <a:srgbClr val="FFFFFF"/>
                </a:solidFill>
                <a:latin typeface="Calibri"/>
                <a:cs typeface="Calibri"/>
              </a:rPr>
              <a:t>products</a:t>
            </a:r>
            <a:endParaRPr sz="1067" dirty="0">
              <a:latin typeface="Calibri"/>
              <a:cs typeface="Calibri"/>
            </a:endParaRPr>
          </a:p>
        </p:txBody>
      </p:sp>
      <p:sp>
        <p:nvSpPr>
          <p:cNvPr id="10" name="object 10"/>
          <p:cNvSpPr txBox="1"/>
          <p:nvPr/>
        </p:nvSpPr>
        <p:spPr>
          <a:xfrm>
            <a:off x="3973405" y="2663951"/>
            <a:ext cx="531707" cy="586550"/>
          </a:xfrm>
          <a:prstGeom prst="rect">
            <a:avLst/>
          </a:prstGeom>
        </p:spPr>
        <p:txBody>
          <a:bodyPr vert="horz" wrap="square" lIns="0" tIns="22013" rIns="0" bIns="0" rtlCol="0">
            <a:spAutoFit/>
          </a:bodyPr>
          <a:lstStyle/>
          <a:p>
            <a:pPr marL="16933">
              <a:spcBef>
                <a:spcPts val="173"/>
              </a:spcBef>
            </a:pPr>
            <a:r>
              <a:rPr sz="3667" b="1" spc="-33" dirty="0">
                <a:solidFill>
                  <a:srgbClr val="FFFFFF"/>
                </a:solidFill>
                <a:latin typeface="Montserrat Subrayada"/>
                <a:cs typeface="Montserrat Subrayada"/>
              </a:rPr>
              <a:t>19</a:t>
            </a:r>
            <a:endParaRPr sz="3667">
              <a:latin typeface="Montserrat Subrayada"/>
              <a:cs typeface="Montserrat Subrayada"/>
            </a:endParaRPr>
          </a:p>
        </p:txBody>
      </p:sp>
      <p:sp>
        <p:nvSpPr>
          <p:cNvPr id="11" name="object 11"/>
          <p:cNvSpPr txBox="1"/>
          <p:nvPr/>
        </p:nvSpPr>
        <p:spPr>
          <a:xfrm>
            <a:off x="3980688" y="3355678"/>
            <a:ext cx="1630680" cy="185586"/>
          </a:xfrm>
          <a:prstGeom prst="rect">
            <a:avLst/>
          </a:prstGeom>
        </p:spPr>
        <p:txBody>
          <a:bodyPr vert="horz" wrap="square" lIns="0" tIns="21167" rIns="0" bIns="0" rtlCol="0">
            <a:spAutoFit/>
          </a:bodyPr>
          <a:lstStyle/>
          <a:p>
            <a:pPr marL="16933">
              <a:spcBef>
                <a:spcPts val="167"/>
              </a:spcBef>
            </a:pPr>
            <a:r>
              <a:rPr sz="1067" b="1" spc="140" dirty="0">
                <a:solidFill>
                  <a:srgbClr val="FFFFFF"/>
                </a:solidFill>
                <a:latin typeface="Calibri"/>
                <a:cs typeface="Calibri"/>
              </a:rPr>
              <a:t>Educational</a:t>
            </a:r>
            <a:r>
              <a:rPr sz="1067" b="1" spc="-20" dirty="0">
                <a:solidFill>
                  <a:srgbClr val="FFFFFF"/>
                </a:solidFill>
                <a:latin typeface="Calibri"/>
                <a:cs typeface="Calibri"/>
              </a:rPr>
              <a:t> </a:t>
            </a:r>
            <a:r>
              <a:rPr sz="1067" b="1" spc="147" dirty="0">
                <a:solidFill>
                  <a:srgbClr val="FFFFFF"/>
                </a:solidFill>
                <a:latin typeface="Calibri"/>
                <a:cs typeface="Calibri"/>
              </a:rPr>
              <a:t>programs</a:t>
            </a:r>
            <a:endParaRPr sz="1067">
              <a:latin typeface="Calibri"/>
              <a:cs typeface="Calibri"/>
            </a:endParaRPr>
          </a:p>
        </p:txBody>
      </p:sp>
      <p:sp>
        <p:nvSpPr>
          <p:cNvPr id="12" name="object 12"/>
          <p:cNvSpPr txBox="1"/>
          <p:nvPr/>
        </p:nvSpPr>
        <p:spPr>
          <a:xfrm>
            <a:off x="5821341" y="2663952"/>
            <a:ext cx="2144607" cy="879001"/>
          </a:xfrm>
          <a:prstGeom prst="rect">
            <a:avLst/>
          </a:prstGeom>
        </p:spPr>
        <p:txBody>
          <a:bodyPr vert="horz" wrap="square" lIns="0" tIns="22013" rIns="0" bIns="0" rtlCol="0">
            <a:spAutoFit/>
          </a:bodyPr>
          <a:lstStyle/>
          <a:p>
            <a:pPr marL="16933">
              <a:spcBef>
                <a:spcPts val="173"/>
              </a:spcBef>
            </a:pPr>
            <a:r>
              <a:rPr sz="3667" b="1" dirty="0">
                <a:solidFill>
                  <a:srgbClr val="FFFFFF"/>
                </a:solidFill>
                <a:latin typeface="Montserrat Subrayada"/>
                <a:cs typeface="Montserrat Subrayada"/>
              </a:rPr>
              <a:t>23</a:t>
            </a:r>
            <a:r>
              <a:rPr sz="3667" b="1" spc="113" dirty="0">
                <a:solidFill>
                  <a:srgbClr val="FFFFFF"/>
                </a:solidFill>
                <a:latin typeface="Montserrat Subrayada"/>
                <a:cs typeface="Montserrat Subrayada"/>
              </a:rPr>
              <a:t> </a:t>
            </a:r>
            <a:r>
              <a:rPr sz="3667" b="1" spc="-27" dirty="0">
                <a:solidFill>
                  <a:srgbClr val="FFFFFF"/>
                </a:solidFill>
                <a:latin typeface="Montserrat Subrayada"/>
                <a:cs typeface="Montserrat Subrayada"/>
              </a:rPr>
              <a:t>000+</a:t>
            </a:r>
            <a:endParaRPr sz="3667">
              <a:latin typeface="Montserrat Subrayada"/>
              <a:cs typeface="Montserrat Subrayada"/>
            </a:endParaRPr>
          </a:p>
          <a:p>
            <a:pPr marL="22013">
              <a:spcBef>
                <a:spcPts val="1040"/>
              </a:spcBef>
            </a:pPr>
            <a:r>
              <a:rPr sz="1067" b="1" spc="133" dirty="0">
                <a:solidFill>
                  <a:srgbClr val="FFFFFF"/>
                </a:solidFill>
                <a:latin typeface="Calibri"/>
                <a:cs typeface="Calibri"/>
              </a:rPr>
              <a:t>More</a:t>
            </a:r>
            <a:r>
              <a:rPr sz="1067" b="1" spc="-13" dirty="0">
                <a:solidFill>
                  <a:srgbClr val="FFFFFF"/>
                </a:solidFill>
                <a:latin typeface="Calibri"/>
                <a:cs typeface="Calibri"/>
              </a:rPr>
              <a:t> </a:t>
            </a:r>
            <a:r>
              <a:rPr sz="1067" b="1" spc="173" dirty="0">
                <a:solidFill>
                  <a:srgbClr val="FFFFFF"/>
                </a:solidFill>
                <a:latin typeface="Calibri"/>
                <a:cs typeface="Calibri"/>
              </a:rPr>
              <a:t>than</a:t>
            </a:r>
            <a:r>
              <a:rPr sz="1067" b="1" spc="27" dirty="0">
                <a:solidFill>
                  <a:srgbClr val="FFFFFF"/>
                </a:solidFill>
                <a:latin typeface="Calibri"/>
                <a:cs typeface="Calibri"/>
              </a:rPr>
              <a:t> </a:t>
            </a:r>
            <a:r>
              <a:rPr sz="1067" b="1" spc="140" dirty="0">
                <a:solidFill>
                  <a:srgbClr val="FFFFFF"/>
                </a:solidFill>
                <a:latin typeface="Calibri"/>
                <a:cs typeface="Calibri"/>
              </a:rPr>
              <a:t>graduated</a:t>
            </a:r>
            <a:r>
              <a:rPr sz="1067" b="1" spc="13" dirty="0">
                <a:solidFill>
                  <a:srgbClr val="FFFFFF"/>
                </a:solidFill>
                <a:latin typeface="Calibri"/>
                <a:cs typeface="Calibri"/>
              </a:rPr>
              <a:t> </a:t>
            </a:r>
            <a:r>
              <a:rPr sz="1067" b="1" spc="93" dirty="0">
                <a:solidFill>
                  <a:srgbClr val="FFFFFF"/>
                </a:solidFill>
                <a:latin typeface="Calibri"/>
                <a:cs typeface="Calibri"/>
              </a:rPr>
              <a:t>studens</a:t>
            </a:r>
            <a:endParaRPr sz="1067">
              <a:latin typeface="Calibri"/>
              <a:cs typeface="Calibri"/>
            </a:endParaRPr>
          </a:p>
        </p:txBody>
      </p:sp>
      <p:sp>
        <p:nvSpPr>
          <p:cNvPr id="13" name="object 13"/>
          <p:cNvSpPr txBox="1"/>
          <p:nvPr/>
        </p:nvSpPr>
        <p:spPr>
          <a:xfrm>
            <a:off x="1335193" y="1488779"/>
            <a:ext cx="6059593" cy="774229"/>
          </a:xfrm>
          <a:prstGeom prst="rect">
            <a:avLst/>
          </a:prstGeom>
        </p:spPr>
        <p:txBody>
          <a:bodyPr vert="horz" wrap="square" lIns="0" tIns="16933" rIns="0" bIns="0" rtlCol="0">
            <a:spAutoFit/>
          </a:bodyPr>
          <a:lstStyle/>
          <a:p>
            <a:pPr marL="16933">
              <a:spcBef>
                <a:spcPts val="133"/>
              </a:spcBef>
            </a:pPr>
            <a:r>
              <a:rPr sz="1200" b="1" spc="100" dirty="0">
                <a:solidFill>
                  <a:srgbClr val="00C8FF"/>
                </a:solidFill>
                <a:latin typeface="Calibri"/>
                <a:cs typeface="Calibri"/>
              </a:rPr>
              <a:t>Distributed</a:t>
            </a:r>
            <a:r>
              <a:rPr sz="1200" b="1" spc="320" dirty="0">
                <a:solidFill>
                  <a:srgbClr val="00C8FF"/>
                </a:solidFill>
                <a:latin typeface="Calibri"/>
                <a:cs typeface="Calibri"/>
              </a:rPr>
              <a:t> </a:t>
            </a:r>
            <a:r>
              <a:rPr sz="1200" b="1" spc="133" dirty="0">
                <a:solidFill>
                  <a:srgbClr val="00C8FF"/>
                </a:solidFill>
                <a:latin typeface="Calibri"/>
                <a:cs typeface="Calibri"/>
              </a:rPr>
              <a:t>Ledger</a:t>
            </a:r>
            <a:r>
              <a:rPr sz="1200" b="1" spc="240" dirty="0">
                <a:solidFill>
                  <a:srgbClr val="00C8FF"/>
                </a:solidFill>
                <a:latin typeface="Calibri"/>
                <a:cs typeface="Calibri"/>
              </a:rPr>
              <a:t> </a:t>
            </a:r>
            <a:r>
              <a:rPr sz="1200" b="1" spc="127" dirty="0">
                <a:solidFill>
                  <a:srgbClr val="00C8FF"/>
                </a:solidFill>
                <a:latin typeface="Calibri"/>
                <a:cs typeface="Calibri"/>
              </a:rPr>
              <a:t>Technology</a:t>
            </a:r>
            <a:r>
              <a:rPr sz="1200" b="1" spc="140" dirty="0">
                <a:solidFill>
                  <a:srgbClr val="00C8FF"/>
                </a:solidFill>
                <a:latin typeface="Calibri"/>
                <a:cs typeface="Calibri"/>
              </a:rPr>
              <a:t> </a:t>
            </a:r>
            <a:r>
              <a:rPr sz="1200" b="1" spc="120" dirty="0">
                <a:solidFill>
                  <a:srgbClr val="00C8FF"/>
                </a:solidFill>
                <a:latin typeface="Calibri"/>
                <a:cs typeface="Calibri"/>
              </a:rPr>
              <a:t>Center</a:t>
            </a:r>
            <a:r>
              <a:rPr sz="1200" b="1" spc="152" dirty="0">
                <a:solidFill>
                  <a:srgbClr val="00C8FF"/>
                </a:solidFill>
                <a:latin typeface="Calibri"/>
                <a:cs typeface="Calibri"/>
              </a:rPr>
              <a:t> </a:t>
            </a:r>
            <a:r>
              <a:rPr sz="1200" b="1" spc="93" dirty="0">
                <a:solidFill>
                  <a:srgbClr val="00C8FF"/>
                </a:solidFill>
                <a:latin typeface="Calibri"/>
                <a:cs typeface="Calibri"/>
              </a:rPr>
              <a:t>of St.</a:t>
            </a:r>
            <a:r>
              <a:rPr sz="1200" b="1" spc="47" dirty="0">
                <a:solidFill>
                  <a:srgbClr val="00C8FF"/>
                </a:solidFill>
                <a:latin typeface="Calibri"/>
                <a:cs typeface="Calibri"/>
              </a:rPr>
              <a:t> </a:t>
            </a:r>
            <a:r>
              <a:rPr sz="1200" b="1" spc="127" dirty="0">
                <a:solidFill>
                  <a:srgbClr val="00C8FF"/>
                </a:solidFill>
                <a:latin typeface="Calibri"/>
                <a:cs typeface="Calibri"/>
              </a:rPr>
              <a:t>Petersburg</a:t>
            </a:r>
            <a:r>
              <a:rPr sz="1200" b="1" spc="213" dirty="0">
                <a:solidFill>
                  <a:srgbClr val="00C8FF"/>
                </a:solidFill>
                <a:latin typeface="Calibri"/>
                <a:cs typeface="Calibri"/>
              </a:rPr>
              <a:t> </a:t>
            </a:r>
            <a:r>
              <a:rPr sz="1200" b="1" spc="120" dirty="0">
                <a:solidFill>
                  <a:srgbClr val="00C8FF"/>
                </a:solidFill>
                <a:latin typeface="Calibri"/>
                <a:cs typeface="Calibri"/>
              </a:rPr>
              <a:t>State</a:t>
            </a:r>
            <a:r>
              <a:rPr sz="1200" b="1" spc="93" dirty="0">
                <a:solidFill>
                  <a:srgbClr val="00C8FF"/>
                </a:solidFill>
                <a:latin typeface="Calibri"/>
                <a:cs typeface="Calibri"/>
              </a:rPr>
              <a:t> </a:t>
            </a:r>
            <a:r>
              <a:rPr sz="1200" b="1" spc="67" dirty="0">
                <a:solidFill>
                  <a:srgbClr val="00C8FF"/>
                </a:solidFill>
                <a:latin typeface="Calibri"/>
                <a:cs typeface="Calibri"/>
              </a:rPr>
              <a:t>University</a:t>
            </a:r>
            <a:endParaRPr sz="1200" dirty="0">
              <a:latin typeface="Calibri"/>
              <a:cs typeface="Calibri"/>
            </a:endParaRPr>
          </a:p>
          <a:p>
            <a:pPr marL="16933" marR="6773">
              <a:lnSpc>
                <a:spcPct val="111400"/>
              </a:lnSpc>
              <a:spcBef>
                <a:spcPts val="1400"/>
              </a:spcBef>
            </a:pPr>
            <a:r>
              <a:rPr sz="1200" dirty="0">
                <a:solidFill>
                  <a:srgbClr val="FFFFFF"/>
                </a:solidFill>
                <a:latin typeface="Century Gothic"/>
                <a:cs typeface="Century Gothic"/>
              </a:rPr>
              <a:t>Leading</a:t>
            </a:r>
            <a:r>
              <a:rPr sz="1200" spc="320" dirty="0">
                <a:solidFill>
                  <a:srgbClr val="FFFFFF"/>
                </a:solidFill>
                <a:latin typeface="Century Gothic"/>
                <a:cs typeface="Century Gothic"/>
              </a:rPr>
              <a:t> </a:t>
            </a:r>
            <a:r>
              <a:rPr sz="1200" spc="-13" dirty="0">
                <a:solidFill>
                  <a:srgbClr val="FFFFFF"/>
                </a:solidFill>
                <a:latin typeface="Century Gothic"/>
                <a:cs typeface="Century Gothic"/>
              </a:rPr>
              <a:t>competence</a:t>
            </a:r>
            <a:r>
              <a:rPr sz="1200" spc="53" dirty="0">
                <a:solidFill>
                  <a:srgbClr val="FFFFFF"/>
                </a:solidFill>
                <a:latin typeface="Century Gothic"/>
                <a:cs typeface="Century Gothic"/>
              </a:rPr>
              <a:t> </a:t>
            </a:r>
            <a:r>
              <a:rPr sz="1200" dirty="0">
                <a:solidFill>
                  <a:srgbClr val="FFFFFF"/>
                </a:solidFill>
                <a:latin typeface="Century Gothic"/>
                <a:cs typeface="Century Gothic"/>
              </a:rPr>
              <a:t>center</a:t>
            </a:r>
            <a:r>
              <a:rPr sz="1200" spc="233" dirty="0">
                <a:solidFill>
                  <a:srgbClr val="FFFFFF"/>
                </a:solidFill>
                <a:latin typeface="Century Gothic"/>
                <a:cs typeface="Century Gothic"/>
              </a:rPr>
              <a:t> </a:t>
            </a:r>
            <a:r>
              <a:rPr sz="1200" dirty="0">
                <a:solidFill>
                  <a:srgbClr val="FFFFFF"/>
                </a:solidFill>
                <a:latin typeface="Century Gothic"/>
                <a:cs typeface="Century Gothic"/>
              </a:rPr>
              <a:t>of</a:t>
            </a:r>
            <a:r>
              <a:rPr sz="1200" spc="53" dirty="0">
                <a:solidFill>
                  <a:srgbClr val="FFFFFF"/>
                </a:solidFill>
                <a:latin typeface="Century Gothic"/>
                <a:cs typeface="Century Gothic"/>
              </a:rPr>
              <a:t> </a:t>
            </a:r>
            <a:r>
              <a:rPr sz="1200" dirty="0">
                <a:solidFill>
                  <a:srgbClr val="FFFFFF"/>
                </a:solidFill>
                <a:latin typeface="Century Gothic"/>
                <a:cs typeface="Century Gothic"/>
              </a:rPr>
              <a:t>the</a:t>
            </a:r>
            <a:r>
              <a:rPr sz="1200" spc="187" dirty="0">
                <a:solidFill>
                  <a:srgbClr val="FFFFFF"/>
                </a:solidFill>
                <a:latin typeface="Century Gothic"/>
                <a:cs typeface="Century Gothic"/>
              </a:rPr>
              <a:t> </a:t>
            </a:r>
            <a:r>
              <a:rPr sz="1200" dirty="0">
                <a:solidFill>
                  <a:srgbClr val="FFFFFF"/>
                </a:solidFill>
                <a:latin typeface="Century Gothic"/>
                <a:cs typeface="Century Gothic"/>
              </a:rPr>
              <a:t>National</a:t>
            </a:r>
            <a:r>
              <a:rPr sz="1200" spc="33" dirty="0">
                <a:solidFill>
                  <a:srgbClr val="FFFFFF"/>
                </a:solidFill>
                <a:latin typeface="Century Gothic"/>
                <a:cs typeface="Century Gothic"/>
              </a:rPr>
              <a:t> </a:t>
            </a:r>
            <a:r>
              <a:rPr sz="1200" dirty="0">
                <a:solidFill>
                  <a:srgbClr val="FFFFFF"/>
                </a:solidFill>
                <a:latin typeface="Century Gothic"/>
                <a:cs typeface="Century Gothic"/>
              </a:rPr>
              <a:t>Technology</a:t>
            </a:r>
            <a:r>
              <a:rPr sz="1200" spc="260" dirty="0">
                <a:solidFill>
                  <a:srgbClr val="FFFFFF"/>
                </a:solidFill>
                <a:latin typeface="Century Gothic"/>
                <a:cs typeface="Century Gothic"/>
              </a:rPr>
              <a:t> </a:t>
            </a:r>
            <a:r>
              <a:rPr sz="1200" dirty="0">
                <a:solidFill>
                  <a:srgbClr val="FFFFFF"/>
                </a:solidFill>
                <a:latin typeface="Century Gothic"/>
                <a:cs typeface="Century Gothic"/>
              </a:rPr>
              <a:t>Initiative</a:t>
            </a:r>
            <a:r>
              <a:rPr sz="1200" spc="213" dirty="0">
                <a:solidFill>
                  <a:srgbClr val="FFFFFF"/>
                </a:solidFill>
                <a:latin typeface="Century Gothic"/>
                <a:cs typeface="Century Gothic"/>
              </a:rPr>
              <a:t> </a:t>
            </a:r>
            <a:r>
              <a:rPr sz="1200" dirty="0">
                <a:solidFill>
                  <a:srgbClr val="FFFFFF"/>
                </a:solidFill>
                <a:latin typeface="Century Gothic"/>
                <a:cs typeface="Century Gothic"/>
              </a:rPr>
              <a:t>program</a:t>
            </a:r>
            <a:r>
              <a:rPr sz="1200" spc="140" dirty="0">
                <a:solidFill>
                  <a:srgbClr val="FFFFFF"/>
                </a:solidFill>
                <a:latin typeface="Century Gothic"/>
                <a:cs typeface="Century Gothic"/>
              </a:rPr>
              <a:t> </a:t>
            </a:r>
            <a:r>
              <a:rPr sz="1200" spc="-33" dirty="0">
                <a:solidFill>
                  <a:srgbClr val="FFFFFF"/>
                </a:solidFill>
                <a:latin typeface="Century Gothic"/>
                <a:cs typeface="Century Gothic"/>
              </a:rPr>
              <a:t>for </a:t>
            </a:r>
            <a:r>
              <a:rPr sz="1200" spc="13" dirty="0">
                <a:solidFill>
                  <a:srgbClr val="FFFFFF"/>
                </a:solidFill>
                <a:latin typeface="Century Gothic"/>
                <a:cs typeface="Century Gothic"/>
              </a:rPr>
              <a:t>the</a:t>
            </a:r>
            <a:r>
              <a:rPr sz="1200" spc="27" dirty="0">
                <a:solidFill>
                  <a:srgbClr val="FFFFFF"/>
                </a:solidFill>
                <a:latin typeface="Century Gothic"/>
                <a:cs typeface="Century Gothic"/>
              </a:rPr>
              <a:t> </a:t>
            </a:r>
            <a:r>
              <a:rPr sz="1200" spc="13" dirty="0">
                <a:solidFill>
                  <a:srgbClr val="FFFFFF"/>
                </a:solidFill>
                <a:latin typeface="Century Gothic"/>
                <a:cs typeface="Century Gothic"/>
              </a:rPr>
              <a:t>development</a:t>
            </a:r>
            <a:r>
              <a:rPr sz="1200" spc="80" dirty="0">
                <a:solidFill>
                  <a:srgbClr val="FFFFFF"/>
                </a:solidFill>
                <a:latin typeface="Century Gothic"/>
                <a:cs typeface="Century Gothic"/>
              </a:rPr>
              <a:t> </a:t>
            </a:r>
            <a:r>
              <a:rPr sz="1200" spc="13" dirty="0">
                <a:solidFill>
                  <a:srgbClr val="FFFFFF"/>
                </a:solidFill>
                <a:latin typeface="Century Gothic"/>
                <a:cs typeface="Century Gothic"/>
              </a:rPr>
              <a:t>of</a:t>
            </a:r>
            <a:r>
              <a:rPr sz="1200" spc="-60" dirty="0">
                <a:solidFill>
                  <a:srgbClr val="FFFFFF"/>
                </a:solidFill>
                <a:latin typeface="Century Gothic"/>
                <a:cs typeface="Century Gothic"/>
              </a:rPr>
              <a:t> </a:t>
            </a:r>
            <a:r>
              <a:rPr sz="1200" spc="13" dirty="0">
                <a:solidFill>
                  <a:srgbClr val="FFFFFF"/>
                </a:solidFill>
                <a:latin typeface="Century Gothic"/>
                <a:cs typeface="Century Gothic"/>
              </a:rPr>
              <a:t>blockchain</a:t>
            </a:r>
            <a:r>
              <a:rPr sz="1200" spc="53" dirty="0">
                <a:solidFill>
                  <a:srgbClr val="FFFFFF"/>
                </a:solidFill>
                <a:latin typeface="Century Gothic"/>
                <a:cs typeface="Century Gothic"/>
              </a:rPr>
              <a:t> </a:t>
            </a:r>
            <a:r>
              <a:rPr sz="1200" spc="13" dirty="0">
                <a:solidFill>
                  <a:srgbClr val="FFFFFF"/>
                </a:solidFill>
                <a:latin typeface="Century Gothic"/>
                <a:cs typeface="Century Gothic"/>
              </a:rPr>
              <a:t>technology</a:t>
            </a:r>
            <a:r>
              <a:rPr sz="1200" spc="-13" dirty="0">
                <a:solidFill>
                  <a:srgbClr val="FFFFFF"/>
                </a:solidFill>
                <a:latin typeface="Century Gothic"/>
                <a:cs typeface="Century Gothic"/>
              </a:rPr>
              <a:t> </a:t>
            </a:r>
            <a:r>
              <a:rPr sz="1200" spc="13" dirty="0">
                <a:solidFill>
                  <a:srgbClr val="FFFFFF"/>
                </a:solidFill>
                <a:latin typeface="Century Gothic"/>
                <a:cs typeface="Century Gothic"/>
              </a:rPr>
              <a:t>and</a:t>
            </a:r>
            <a:r>
              <a:rPr sz="1200" spc="47" dirty="0">
                <a:solidFill>
                  <a:srgbClr val="FFFFFF"/>
                </a:solidFill>
                <a:latin typeface="Century Gothic"/>
                <a:cs typeface="Century Gothic"/>
              </a:rPr>
              <a:t> </a:t>
            </a:r>
            <a:r>
              <a:rPr sz="1200" spc="13" dirty="0">
                <a:solidFill>
                  <a:srgbClr val="FFFFFF"/>
                </a:solidFill>
                <a:latin typeface="Century Gothic"/>
                <a:cs typeface="Century Gothic"/>
              </a:rPr>
              <a:t>ecosystem</a:t>
            </a:r>
            <a:r>
              <a:rPr sz="1200" spc="-113" dirty="0">
                <a:solidFill>
                  <a:srgbClr val="FFFFFF"/>
                </a:solidFill>
                <a:latin typeface="Century Gothic"/>
                <a:cs typeface="Century Gothic"/>
              </a:rPr>
              <a:t> </a:t>
            </a:r>
            <a:r>
              <a:rPr sz="1200" spc="73" dirty="0">
                <a:solidFill>
                  <a:srgbClr val="FFFFFF"/>
                </a:solidFill>
                <a:latin typeface="Century Gothic"/>
                <a:cs typeface="Century Gothic"/>
              </a:rPr>
              <a:t>in</a:t>
            </a:r>
            <a:r>
              <a:rPr sz="1200" spc="47" dirty="0">
                <a:solidFill>
                  <a:srgbClr val="FFFFFF"/>
                </a:solidFill>
                <a:latin typeface="Century Gothic"/>
                <a:cs typeface="Century Gothic"/>
              </a:rPr>
              <a:t> </a:t>
            </a:r>
            <a:r>
              <a:rPr sz="1200" spc="60" dirty="0">
                <a:solidFill>
                  <a:srgbClr val="FFFFFF"/>
                </a:solidFill>
                <a:latin typeface="Century Gothic"/>
                <a:cs typeface="Century Gothic"/>
              </a:rPr>
              <a:t>Russia</a:t>
            </a:r>
            <a:endParaRPr sz="1200" dirty="0">
              <a:latin typeface="Century Gothic"/>
              <a:cs typeface="Century Gothic"/>
            </a:endParaRPr>
          </a:p>
        </p:txBody>
      </p:sp>
      <p:grpSp>
        <p:nvGrpSpPr>
          <p:cNvPr id="14" name="object 14"/>
          <p:cNvGrpSpPr/>
          <p:nvPr/>
        </p:nvGrpSpPr>
        <p:grpSpPr>
          <a:xfrm>
            <a:off x="482601" y="241300"/>
            <a:ext cx="11468100" cy="6299200"/>
            <a:chOff x="361950" y="180975"/>
            <a:chExt cx="8601075" cy="4724400"/>
          </a:xfrm>
        </p:grpSpPr>
        <p:sp>
          <p:nvSpPr>
            <p:cNvPr id="15" name="object 15"/>
            <p:cNvSpPr/>
            <p:nvPr/>
          </p:nvSpPr>
          <p:spPr>
            <a:xfrm>
              <a:off x="376237" y="3243326"/>
              <a:ext cx="3175" cy="284480"/>
            </a:xfrm>
            <a:custGeom>
              <a:avLst/>
              <a:gdLst/>
              <a:ahLst/>
              <a:cxnLst/>
              <a:rect l="l" t="t" r="r" b="b"/>
              <a:pathLst>
                <a:path w="3175" h="284479">
                  <a:moveTo>
                    <a:pt x="0" y="0"/>
                  </a:moveTo>
                  <a:lnTo>
                    <a:pt x="2997" y="284353"/>
                  </a:lnTo>
                </a:path>
              </a:pathLst>
            </a:custGeom>
            <a:ln w="28575">
              <a:solidFill>
                <a:srgbClr val="00C8FF"/>
              </a:solidFill>
            </a:ln>
          </p:spPr>
          <p:txBody>
            <a:bodyPr wrap="square" lIns="0" tIns="0" rIns="0" bIns="0" rtlCol="0"/>
            <a:lstStyle/>
            <a:p>
              <a:endParaRPr sz="2400"/>
            </a:p>
          </p:txBody>
        </p:sp>
        <p:pic>
          <p:nvPicPr>
            <p:cNvPr id="16" name="object 16"/>
            <p:cNvPicPr/>
            <p:nvPr/>
          </p:nvPicPr>
          <p:blipFill>
            <a:blip r:embed="rId4" cstate="print"/>
            <a:stretch>
              <a:fillRect/>
            </a:stretch>
          </p:blipFill>
          <p:spPr>
            <a:xfrm>
              <a:off x="2800350" y="4200525"/>
              <a:ext cx="733425" cy="228600"/>
            </a:xfrm>
            <a:prstGeom prst="rect">
              <a:avLst/>
            </a:prstGeom>
          </p:spPr>
        </p:pic>
        <p:pic>
          <p:nvPicPr>
            <p:cNvPr id="17" name="object 17"/>
            <p:cNvPicPr/>
            <p:nvPr/>
          </p:nvPicPr>
          <p:blipFill>
            <a:blip r:embed="rId5" cstate="print"/>
            <a:stretch>
              <a:fillRect/>
            </a:stretch>
          </p:blipFill>
          <p:spPr>
            <a:xfrm>
              <a:off x="3657600" y="4191000"/>
              <a:ext cx="1066800" cy="266700"/>
            </a:xfrm>
            <a:prstGeom prst="rect">
              <a:avLst/>
            </a:prstGeom>
          </p:spPr>
        </p:pic>
        <p:pic>
          <p:nvPicPr>
            <p:cNvPr id="18" name="object 18"/>
            <p:cNvPicPr/>
            <p:nvPr/>
          </p:nvPicPr>
          <p:blipFill>
            <a:blip r:embed="rId6" cstate="print"/>
            <a:stretch>
              <a:fillRect/>
            </a:stretch>
          </p:blipFill>
          <p:spPr>
            <a:xfrm>
              <a:off x="2105025" y="4200525"/>
              <a:ext cx="581025" cy="266700"/>
            </a:xfrm>
            <a:prstGeom prst="rect">
              <a:avLst/>
            </a:prstGeom>
          </p:spPr>
        </p:pic>
        <p:pic>
          <p:nvPicPr>
            <p:cNvPr id="19" name="object 19"/>
            <p:cNvPicPr/>
            <p:nvPr/>
          </p:nvPicPr>
          <p:blipFill>
            <a:blip r:embed="rId7" cstate="print"/>
            <a:stretch>
              <a:fillRect/>
            </a:stretch>
          </p:blipFill>
          <p:spPr>
            <a:xfrm>
              <a:off x="400050" y="4600575"/>
              <a:ext cx="1228725" cy="171450"/>
            </a:xfrm>
            <a:prstGeom prst="rect">
              <a:avLst/>
            </a:prstGeom>
          </p:spPr>
        </p:pic>
        <p:pic>
          <p:nvPicPr>
            <p:cNvPr id="20" name="object 20"/>
            <p:cNvPicPr/>
            <p:nvPr/>
          </p:nvPicPr>
          <p:blipFill>
            <a:blip r:embed="rId8" cstate="print"/>
            <a:stretch>
              <a:fillRect/>
            </a:stretch>
          </p:blipFill>
          <p:spPr>
            <a:xfrm>
              <a:off x="4829175" y="4200525"/>
              <a:ext cx="533400" cy="523875"/>
            </a:xfrm>
            <a:prstGeom prst="rect">
              <a:avLst/>
            </a:prstGeom>
          </p:spPr>
        </p:pic>
        <p:pic>
          <p:nvPicPr>
            <p:cNvPr id="21" name="object 21"/>
            <p:cNvPicPr/>
            <p:nvPr/>
          </p:nvPicPr>
          <p:blipFill>
            <a:blip r:embed="rId9" cstate="print"/>
            <a:stretch>
              <a:fillRect/>
            </a:stretch>
          </p:blipFill>
          <p:spPr>
            <a:xfrm>
              <a:off x="2771775" y="4562475"/>
              <a:ext cx="771525" cy="200025"/>
            </a:xfrm>
            <a:prstGeom prst="rect">
              <a:avLst/>
            </a:prstGeom>
          </p:spPr>
        </p:pic>
        <p:pic>
          <p:nvPicPr>
            <p:cNvPr id="22" name="object 22"/>
            <p:cNvPicPr/>
            <p:nvPr/>
          </p:nvPicPr>
          <p:blipFill>
            <a:blip r:embed="rId10" cstate="print"/>
            <a:stretch>
              <a:fillRect/>
            </a:stretch>
          </p:blipFill>
          <p:spPr>
            <a:xfrm>
              <a:off x="1790700" y="4581525"/>
              <a:ext cx="885825" cy="180975"/>
            </a:xfrm>
            <a:prstGeom prst="rect">
              <a:avLst/>
            </a:prstGeom>
          </p:spPr>
        </p:pic>
        <p:pic>
          <p:nvPicPr>
            <p:cNvPr id="23" name="object 23"/>
            <p:cNvPicPr/>
            <p:nvPr/>
          </p:nvPicPr>
          <p:blipFill>
            <a:blip r:embed="rId11" cstate="print"/>
            <a:stretch>
              <a:fillRect/>
            </a:stretch>
          </p:blipFill>
          <p:spPr>
            <a:xfrm>
              <a:off x="3667125" y="4572000"/>
              <a:ext cx="1019175" cy="171450"/>
            </a:xfrm>
            <a:prstGeom prst="rect">
              <a:avLst/>
            </a:prstGeom>
          </p:spPr>
        </p:pic>
        <p:pic>
          <p:nvPicPr>
            <p:cNvPr id="24" name="object 24"/>
            <p:cNvPicPr/>
            <p:nvPr/>
          </p:nvPicPr>
          <p:blipFill>
            <a:blip r:embed="rId12" cstate="print"/>
            <a:stretch>
              <a:fillRect/>
            </a:stretch>
          </p:blipFill>
          <p:spPr>
            <a:xfrm>
              <a:off x="8420100" y="180975"/>
              <a:ext cx="542925" cy="542925"/>
            </a:xfrm>
            <a:prstGeom prst="rect">
              <a:avLst/>
            </a:prstGeom>
          </p:spPr>
        </p:pic>
        <p:pic>
          <p:nvPicPr>
            <p:cNvPr id="25" name="object 25"/>
            <p:cNvPicPr/>
            <p:nvPr/>
          </p:nvPicPr>
          <p:blipFill>
            <a:blip r:embed="rId13" cstate="print"/>
            <a:stretch>
              <a:fillRect/>
            </a:stretch>
          </p:blipFill>
          <p:spPr>
            <a:xfrm>
              <a:off x="438150" y="1028700"/>
              <a:ext cx="466725" cy="485775"/>
            </a:xfrm>
            <a:prstGeom prst="rect">
              <a:avLst/>
            </a:prstGeom>
          </p:spPr>
        </p:pic>
        <p:sp>
          <p:nvSpPr>
            <p:cNvPr id="26" name="object 26"/>
            <p:cNvSpPr/>
            <p:nvPr/>
          </p:nvSpPr>
          <p:spPr>
            <a:xfrm>
              <a:off x="1490725" y="2090801"/>
              <a:ext cx="2705100" cy="530225"/>
            </a:xfrm>
            <a:custGeom>
              <a:avLst/>
              <a:gdLst/>
              <a:ahLst/>
              <a:cxnLst/>
              <a:rect l="l" t="t" r="r" b="b"/>
              <a:pathLst>
                <a:path w="2705100" h="530225">
                  <a:moveTo>
                    <a:pt x="0" y="0"/>
                  </a:moveTo>
                  <a:lnTo>
                    <a:pt x="0" y="529717"/>
                  </a:lnTo>
                </a:path>
                <a:path w="2705100" h="530225">
                  <a:moveTo>
                    <a:pt x="1304925" y="0"/>
                  </a:moveTo>
                  <a:lnTo>
                    <a:pt x="1304925" y="529717"/>
                  </a:lnTo>
                </a:path>
                <a:path w="2705100" h="530225">
                  <a:moveTo>
                    <a:pt x="2705100" y="0"/>
                  </a:moveTo>
                  <a:lnTo>
                    <a:pt x="2705100" y="529717"/>
                  </a:lnTo>
                </a:path>
              </a:pathLst>
            </a:custGeom>
            <a:ln w="9525">
              <a:solidFill>
                <a:srgbClr val="00C8FF"/>
              </a:solidFill>
              <a:prstDash val="dot"/>
            </a:ln>
          </p:spPr>
          <p:txBody>
            <a:bodyPr wrap="square" lIns="0" tIns="0" rIns="0" bIns="0" rtlCol="0"/>
            <a:lstStyle/>
            <a:p>
              <a:endParaRPr sz="2400"/>
            </a:p>
          </p:txBody>
        </p:sp>
        <p:pic>
          <p:nvPicPr>
            <p:cNvPr id="27" name="object 27"/>
            <p:cNvPicPr/>
            <p:nvPr/>
          </p:nvPicPr>
          <p:blipFill>
            <a:blip r:embed="rId14" cstate="print"/>
            <a:stretch>
              <a:fillRect/>
            </a:stretch>
          </p:blipFill>
          <p:spPr>
            <a:xfrm>
              <a:off x="6105525" y="904875"/>
              <a:ext cx="2857500" cy="4000500"/>
            </a:xfrm>
            <a:prstGeom prst="rect">
              <a:avLst/>
            </a:prstGeom>
          </p:spPr>
        </p:pic>
        <p:pic>
          <p:nvPicPr>
            <p:cNvPr id="28" name="object 28"/>
            <p:cNvPicPr/>
            <p:nvPr/>
          </p:nvPicPr>
          <p:blipFill>
            <a:blip r:embed="rId15" cstate="print"/>
            <a:stretch>
              <a:fillRect/>
            </a:stretch>
          </p:blipFill>
          <p:spPr>
            <a:xfrm>
              <a:off x="409834" y="4200983"/>
              <a:ext cx="618434" cy="265238"/>
            </a:xfrm>
            <a:prstGeom prst="rect">
              <a:avLst/>
            </a:prstGeom>
          </p:spPr>
        </p:pic>
        <p:pic>
          <p:nvPicPr>
            <p:cNvPr id="29" name="object 29"/>
            <p:cNvPicPr/>
            <p:nvPr/>
          </p:nvPicPr>
          <p:blipFill>
            <a:blip r:embed="rId16" cstate="print"/>
            <a:stretch>
              <a:fillRect/>
            </a:stretch>
          </p:blipFill>
          <p:spPr>
            <a:xfrm>
              <a:off x="1190625" y="4200525"/>
              <a:ext cx="285750" cy="295275"/>
            </a:xfrm>
            <a:prstGeom prst="rect">
              <a:avLst/>
            </a:prstGeom>
          </p:spPr>
        </p:pic>
        <p:pic>
          <p:nvPicPr>
            <p:cNvPr id="30" name="object 30"/>
            <p:cNvPicPr/>
            <p:nvPr/>
          </p:nvPicPr>
          <p:blipFill>
            <a:blip r:embed="rId17" cstate="print"/>
            <a:stretch>
              <a:fillRect/>
            </a:stretch>
          </p:blipFill>
          <p:spPr>
            <a:xfrm>
              <a:off x="1657350" y="4191000"/>
              <a:ext cx="266700" cy="295275"/>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bject 2">
            <a:extLst>
              <a:ext uri="{FF2B5EF4-FFF2-40B4-BE49-F238E27FC236}">
                <a16:creationId xmlns:a16="http://schemas.microsoft.com/office/drawing/2014/main" id="{FC6F1B78-68DE-D45A-9CDD-887BD96D86A3}"/>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1A1A1D"/>
          </a:solidFill>
        </p:spPr>
        <p:txBody>
          <a:bodyPr wrap="square" lIns="0" tIns="0" rIns="0" bIns="0" rtlCol="0"/>
          <a:lstStyle/>
          <a:p>
            <a:endParaRPr sz="2400"/>
          </a:p>
        </p:txBody>
      </p:sp>
      <p:grpSp>
        <p:nvGrpSpPr>
          <p:cNvPr id="2" name="object 2"/>
          <p:cNvGrpSpPr/>
          <p:nvPr/>
        </p:nvGrpSpPr>
        <p:grpSpPr>
          <a:xfrm>
            <a:off x="6083384" y="4800685"/>
            <a:ext cx="4089400" cy="1663700"/>
            <a:chOff x="4562538" y="3600513"/>
            <a:chExt cx="3067050" cy="1247775"/>
          </a:xfrm>
        </p:grpSpPr>
        <p:pic>
          <p:nvPicPr>
            <p:cNvPr id="3" name="object 3"/>
            <p:cNvPicPr/>
            <p:nvPr/>
          </p:nvPicPr>
          <p:blipFill>
            <a:blip r:embed="rId2" cstate="print"/>
            <a:stretch>
              <a:fillRect/>
            </a:stretch>
          </p:blipFill>
          <p:spPr>
            <a:xfrm>
              <a:off x="4567301" y="4462462"/>
              <a:ext cx="3057525" cy="381000"/>
            </a:xfrm>
            <a:prstGeom prst="rect">
              <a:avLst/>
            </a:prstGeom>
          </p:spPr>
        </p:pic>
        <p:sp>
          <p:nvSpPr>
            <p:cNvPr id="4" name="object 4"/>
            <p:cNvSpPr/>
            <p:nvPr/>
          </p:nvSpPr>
          <p:spPr>
            <a:xfrm>
              <a:off x="4567301" y="4462462"/>
              <a:ext cx="3057525" cy="381000"/>
            </a:xfrm>
            <a:custGeom>
              <a:avLst/>
              <a:gdLst/>
              <a:ahLst/>
              <a:cxnLst/>
              <a:rect l="l" t="t" r="r" b="b"/>
              <a:pathLst>
                <a:path w="3057525" h="381000">
                  <a:moveTo>
                    <a:pt x="0" y="63500"/>
                  </a:moveTo>
                  <a:lnTo>
                    <a:pt x="4974" y="38785"/>
                  </a:lnTo>
                  <a:lnTo>
                    <a:pt x="18557" y="18600"/>
                  </a:lnTo>
                  <a:lnTo>
                    <a:pt x="38736" y="4990"/>
                  </a:lnTo>
                  <a:lnTo>
                    <a:pt x="63500" y="0"/>
                  </a:lnTo>
                  <a:lnTo>
                    <a:pt x="2993898" y="0"/>
                  </a:lnTo>
                  <a:lnTo>
                    <a:pt x="3018680" y="4990"/>
                  </a:lnTo>
                  <a:lnTo>
                    <a:pt x="3038903" y="18600"/>
                  </a:lnTo>
                  <a:lnTo>
                    <a:pt x="3052530" y="38785"/>
                  </a:lnTo>
                  <a:lnTo>
                    <a:pt x="3057525" y="63500"/>
                  </a:lnTo>
                  <a:lnTo>
                    <a:pt x="3057525" y="317500"/>
                  </a:lnTo>
                  <a:lnTo>
                    <a:pt x="3052530" y="342214"/>
                  </a:lnTo>
                  <a:lnTo>
                    <a:pt x="3038903" y="362399"/>
                  </a:lnTo>
                  <a:lnTo>
                    <a:pt x="3018680" y="376009"/>
                  </a:lnTo>
                  <a:lnTo>
                    <a:pt x="2993898" y="381000"/>
                  </a:lnTo>
                  <a:lnTo>
                    <a:pt x="63500" y="381000"/>
                  </a:lnTo>
                  <a:lnTo>
                    <a:pt x="38736" y="376009"/>
                  </a:lnTo>
                  <a:lnTo>
                    <a:pt x="18557" y="362399"/>
                  </a:lnTo>
                  <a:lnTo>
                    <a:pt x="4974" y="342214"/>
                  </a:lnTo>
                  <a:lnTo>
                    <a:pt x="0" y="317500"/>
                  </a:lnTo>
                  <a:lnTo>
                    <a:pt x="0" y="63500"/>
                  </a:lnTo>
                  <a:close/>
                </a:path>
              </a:pathLst>
            </a:custGeom>
            <a:ln w="9525">
              <a:solidFill>
                <a:srgbClr val="00C8FF"/>
              </a:solidFill>
            </a:ln>
          </p:spPr>
          <p:txBody>
            <a:bodyPr wrap="square" lIns="0" tIns="0" rIns="0" bIns="0" rtlCol="0"/>
            <a:lstStyle/>
            <a:p>
              <a:endParaRPr sz="2400"/>
            </a:p>
          </p:txBody>
        </p:sp>
        <p:pic>
          <p:nvPicPr>
            <p:cNvPr id="5" name="object 5"/>
            <p:cNvPicPr/>
            <p:nvPr/>
          </p:nvPicPr>
          <p:blipFill>
            <a:blip r:embed="rId3" cstate="print"/>
            <a:stretch>
              <a:fillRect/>
            </a:stretch>
          </p:blipFill>
          <p:spPr>
            <a:xfrm>
              <a:off x="4567301" y="4033837"/>
              <a:ext cx="3057525" cy="390525"/>
            </a:xfrm>
            <a:prstGeom prst="rect">
              <a:avLst/>
            </a:prstGeom>
          </p:spPr>
        </p:pic>
        <p:sp>
          <p:nvSpPr>
            <p:cNvPr id="6" name="object 6"/>
            <p:cNvSpPr/>
            <p:nvPr/>
          </p:nvSpPr>
          <p:spPr>
            <a:xfrm>
              <a:off x="4567301" y="4033837"/>
              <a:ext cx="3057525" cy="390525"/>
            </a:xfrm>
            <a:custGeom>
              <a:avLst/>
              <a:gdLst/>
              <a:ahLst/>
              <a:cxnLst/>
              <a:rect l="l" t="t" r="r" b="b"/>
              <a:pathLst>
                <a:path w="3057525" h="390525">
                  <a:moveTo>
                    <a:pt x="0" y="65087"/>
                  </a:moveTo>
                  <a:lnTo>
                    <a:pt x="5105" y="39754"/>
                  </a:lnTo>
                  <a:lnTo>
                    <a:pt x="19034" y="19065"/>
                  </a:lnTo>
                  <a:lnTo>
                    <a:pt x="39701" y="5115"/>
                  </a:lnTo>
                  <a:lnTo>
                    <a:pt x="65024" y="0"/>
                  </a:lnTo>
                  <a:lnTo>
                    <a:pt x="2992374" y="0"/>
                  </a:lnTo>
                  <a:lnTo>
                    <a:pt x="3017716" y="5115"/>
                  </a:lnTo>
                  <a:lnTo>
                    <a:pt x="3038427" y="19065"/>
                  </a:lnTo>
                  <a:lnTo>
                    <a:pt x="3052399" y="39754"/>
                  </a:lnTo>
                  <a:lnTo>
                    <a:pt x="3057525" y="65087"/>
                  </a:lnTo>
                  <a:lnTo>
                    <a:pt x="3057525" y="325437"/>
                  </a:lnTo>
                  <a:lnTo>
                    <a:pt x="3052399" y="350770"/>
                  </a:lnTo>
                  <a:lnTo>
                    <a:pt x="3038427" y="371459"/>
                  </a:lnTo>
                  <a:lnTo>
                    <a:pt x="3017716" y="385409"/>
                  </a:lnTo>
                  <a:lnTo>
                    <a:pt x="2992374" y="390525"/>
                  </a:lnTo>
                  <a:lnTo>
                    <a:pt x="65024" y="390525"/>
                  </a:lnTo>
                  <a:lnTo>
                    <a:pt x="39701" y="385409"/>
                  </a:lnTo>
                  <a:lnTo>
                    <a:pt x="19034" y="371459"/>
                  </a:lnTo>
                  <a:lnTo>
                    <a:pt x="5105" y="350770"/>
                  </a:lnTo>
                  <a:lnTo>
                    <a:pt x="0" y="325437"/>
                  </a:lnTo>
                  <a:lnTo>
                    <a:pt x="0" y="65087"/>
                  </a:lnTo>
                  <a:close/>
                </a:path>
              </a:pathLst>
            </a:custGeom>
            <a:ln w="9525">
              <a:solidFill>
                <a:srgbClr val="00C8FF"/>
              </a:solidFill>
            </a:ln>
          </p:spPr>
          <p:txBody>
            <a:bodyPr wrap="square" lIns="0" tIns="0" rIns="0" bIns="0" rtlCol="0"/>
            <a:lstStyle/>
            <a:p>
              <a:endParaRPr sz="2400"/>
            </a:p>
          </p:txBody>
        </p:sp>
        <p:pic>
          <p:nvPicPr>
            <p:cNvPr id="7" name="object 7"/>
            <p:cNvPicPr/>
            <p:nvPr/>
          </p:nvPicPr>
          <p:blipFill>
            <a:blip r:embed="rId4" cstate="print"/>
            <a:stretch>
              <a:fillRect/>
            </a:stretch>
          </p:blipFill>
          <p:spPr>
            <a:xfrm>
              <a:off x="4567301" y="3605276"/>
              <a:ext cx="3057525" cy="390461"/>
            </a:xfrm>
            <a:prstGeom prst="rect">
              <a:avLst/>
            </a:prstGeom>
          </p:spPr>
        </p:pic>
        <p:sp>
          <p:nvSpPr>
            <p:cNvPr id="8" name="object 8"/>
            <p:cNvSpPr/>
            <p:nvPr/>
          </p:nvSpPr>
          <p:spPr>
            <a:xfrm>
              <a:off x="4567301" y="3605276"/>
              <a:ext cx="3057525" cy="390525"/>
            </a:xfrm>
            <a:custGeom>
              <a:avLst/>
              <a:gdLst/>
              <a:ahLst/>
              <a:cxnLst/>
              <a:rect l="l" t="t" r="r" b="b"/>
              <a:pathLst>
                <a:path w="3057525" h="390525">
                  <a:moveTo>
                    <a:pt x="0" y="65024"/>
                  </a:moveTo>
                  <a:lnTo>
                    <a:pt x="5105" y="39701"/>
                  </a:lnTo>
                  <a:lnTo>
                    <a:pt x="19034" y="19034"/>
                  </a:lnTo>
                  <a:lnTo>
                    <a:pt x="39701" y="5105"/>
                  </a:lnTo>
                  <a:lnTo>
                    <a:pt x="65024" y="0"/>
                  </a:lnTo>
                  <a:lnTo>
                    <a:pt x="2992374" y="0"/>
                  </a:lnTo>
                  <a:lnTo>
                    <a:pt x="3017716" y="5105"/>
                  </a:lnTo>
                  <a:lnTo>
                    <a:pt x="3038427" y="19034"/>
                  </a:lnTo>
                  <a:lnTo>
                    <a:pt x="3052399" y="39701"/>
                  </a:lnTo>
                  <a:lnTo>
                    <a:pt x="3057525" y="65024"/>
                  </a:lnTo>
                  <a:lnTo>
                    <a:pt x="3057525" y="325374"/>
                  </a:lnTo>
                  <a:lnTo>
                    <a:pt x="3052399" y="350706"/>
                  </a:lnTo>
                  <a:lnTo>
                    <a:pt x="3038427" y="371395"/>
                  </a:lnTo>
                  <a:lnTo>
                    <a:pt x="3017716" y="385345"/>
                  </a:lnTo>
                  <a:lnTo>
                    <a:pt x="2992374" y="390461"/>
                  </a:lnTo>
                  <a:lnTo>
                    <a:pt x="65024" y="390461"/>
                  </a:lnTo>
                  <a:lnTo>
                    <a:pt x="39701" y="385345"/>
                  </a:lnTo>
                  <a:lnTo>
                    <a:pt x="19034" y="371395"/>
                  </a:lnTo>
                  <a:lnTo>
                    <a:pt x="5105" y="350706"/>
                  </a:lnTo>
                  <a:lnTo>
                    <a:pt x="0" y="325374"/>
                  </a:lnTo>
                  <a:lnTo>
                    <a:pt x="0" y="65024"/>
                  </a:lnTo>
                  <a:close/>
                </a:path>
              </a:pathLst>
            </a:custGeom>
            <a:ln w="9525">
              <a:solidFill>
                <a:srgbClr val="00C8FF"/>
              </a:solidFill>
            </a:ln>
          </p:spPr>
          <p:txBody>
            <a:bodyPr wrap="square" lIns="0" tIns="0" rIns="0" bIns="0" rtlCol="0"/>
            <a:lstStyle/>
            <a:p>
              <a:endParaRPr sz="2400"/>
            </a:p>
          </p:txBody>
        </p:sp>
      </p:grpSp>
      <p:grpSp>
        <p:nvGrpSpPr>
          <p:cNvPr id="9" name="object 9"/>
          <p:cNvGrpSpPr/>
          <p:nvPr/>
        </p:nvGrpSpPr>
        <p:grpSpPr>
          <a:xfrm>
            <a:off x="1358900" y="5905501"/>
            <a:ext cx="3874347" cy="571500"/>
            <a:chOff x="1019175" y="4429125"/>
            <a:chExt cx="2905760" cy="428625"/>
          </a:xfrm>
        </p:grpSpPr>
        <p:pic>
          <p:nvPicPr>
            <p:cNvPr id="10" name="object 10"/>
            <p:cNvPicPr/>
            <p:nvPr/>
          </p:nvPicPr>
          <p:blipFill>
            <a:blip r:embed="rId5" cstate="print"/>
            <a:stretch>
              <a:fillRect/>
            </a:stretch>
          </p:blipFill>
          <p:spPr>
            <a:xfrm>
              <a:off x="1023937" y="4433887"/>
              <a:ext cx="2895663" cy="419100"/>
            </a:xfrm>
            <a:prstGeom prst="rect">
              <a:avLst/>
            </a:prstGeom>
          </p:spPr>
        </p:pic>
        <p:sp>
          <p:nvSpPr>
            <p:cNvPr id="11" name="object 11"/>
            <p:cNvSpPr/>
            <p:nvPr/>
          </p:nvSpPr>
          <p:spPr>
            <a:xfrm>
              <a:off x="1023937" y="4433887"/>
              <a:ext cx="2896235" cy="419100"/>
            </a:xfrm>
            <a:custGeom>
              <a:avLst/>
              <a:gdLst/>
              <a:ahLst/>
              <a:cxnLst/>
              <a:rect l="l" t="t" r="r" b="b"/>
              <a:pathLst>
                <a:path w="2896235" h="419100">
                  <a:moveTo>
                    <a:pt x="0" y="69850"/>
                  </a:moveTo>
                  <a:lnTo>
                    <a:pt x="5488" y="42658"/>
                  </a:lnTo>
                  <a:lnTo>
                    <a:pt x="20456" y="20456"/>
                  </a:lnTo>
                  <a:lnTo>
                    <a:pt x="42658" y="5488"/>
                  </a:lnTo>
                  <a:lnTo>
                    <a:pt x="69850" y="0"/>
                  </a:lnTo>
                  <a:lnTo>
                    <a:pt x="2825813" y="0"/>
                  </a:lnTo>
                  <a:lnTo>
                    <a:pt x="2852961" y="5488"/>
                  </a:lnTo>
                  <a:lnTo>
                    <a:pt x="2875168" y="20456"/>
                  </a:lnTo>
                  <a:lnTo>
                    <a:pt x="2890160" y="42658"/>
                  </a:lnTo>
                  <a:lnTo>
                    <a:pt x="2895663" y="69850"/>
                  </a:lnTo>
                  <a:lnTo>
                    <a:pt x="2895663" y="349250"/>
                  </a:lnTo>
                  <a:lnTo>
                    <a:pt x="2890160" y="376441"/>
                  </a:lnTo>
                  <a:lnTo>
                    <a:pt x="2875168" y="398643"/>
                  </a:lnTo>
                  <a:lnTo>
                    <a:pt x="2852961" y="413611"/>
                  </a:lnTo>
                  <a:lnTo>
                    <a:pt x="2825813" y="419100"/>
                  </a:lnTo>
                  <a:lnTo>
                    <a:pt x="69850" y="419100"/>
                  </a:lnTo>
                  <a:lnTo>
                    <a:pt x="42658" y="413611"/>
                  </a:lnTo>
                  <a:lnTo>
                    <a:pt x="20456" y="398643"/>
                  </a:lnTo>
                  <a:lnTo>
                    <a:pt x="5488" y="376441"/>
                  </a:lnTo>
                  <a:lnTo>
                    <a:pt x="0" y="349250"/>
                  </a:lnTo>
                  <a:lnTo>
                    <a:pt x="0" y="69850"/>
                  </a:lnTo>
                  <a:close/>
                </a:path>
              </a:pathLst>
            </a:custGeom>
            <a:ln w="9525">
              <a:solidFill>
                <a:srgbClr val="00C8FF"/>
              </a:solidFill>
            </a:ln>
          </p:spPr>
          <p:txBody>
            <a:bodyPr wrap="square" lIns="0" tIns="0" rIns="0" bIns="0" rtlCol="0"/>
            <a:lstStyle/>
            <a:p>
              <a:endParaRPr sz="2400"/>
            </a:p>
          </p:txBody>
        </p:sp>
      </p:grpSp>
      <p:grpSp>
        <p:nvGrpSpPr>
          <p:cNvPr id="12" name="object 12"/>
          <p:cNvGrpSpPr/>
          <p:nvPr/>
        </p:nvGrpSpPr>
        <p:grpSpPr>
          <a:xfrm>
            <a:off x="1346201" y="4813384"/>
            <a:ext cx="3887047" cy="1016000"/>
            <a:chOff x="1009650" y="3610038"/>
            <a:chExt cx="2915285" cy="762000"/>
          </a:xfrm>
        </p:grpSpPr>
        <p:pic>
          <p:nvPicPr>
            <p:cNvPr id="13" name="object 13"/>
            <p:cNvPicPr/>
            <p:nvPr/>
          </p:nvPicPr>
          <p:blipFill>
            <a:blip r:embed="rId6" cstate="print"/>
            <a:stretch>
              <a:fillRect/>
            </a:stretch>
          </p:blipFill>
          <p:spPr>
            <a:xfrm>
              <a:off x="1014412" y="4033837"/>
              <a:ext cx="2905188" cy="333375"/>
            </a:xfrm>
            <a:prstGeom prst="rect">
              <a:avLst/>
            </a:prstGeom>
          </p:spPr>
        </p:pic>
        <p:sp>
          <p:nvSpPr>
            <p:cNvPr id="14" name="object 14"/>
            <p:cNvSpPr/>
            <p:nvPr/>
          </p:nvSpPr>
          <p:spPr>
            <a:xfrm>
              <a:off x="1014412" y="4033837"/>
              <a:ext cx="2905760" cy="333375"/>
            </a:xfrm>
            <a:custGeom>
              <a:avLst/>
              <a:gdLst/>
              <a:ahLst/>
              <a:cxnLst/>
              <a:rect l="l" t="t" r="r" b="b"/>
              <a:pathLst>
                <a:path w="2905760" h="333375">
                  <a:moveTo>
                    <a:pt x="0" y="55562"/>
                  </a:moveTo>
                  <a:lnTo>
                    <a:pt x="4366" y="33936"/>
                  </a:lnTo>
                  <a:lnTo>
                    <a:pt x="16275" y="16275"/>
                  </a:lnTo>
                  <a:lnTo>
                    <a:pt x="33936" y="4366"/>
                  </a:lnTo>
                  <a:lnTo>
                    <a:pt x="55562" y="0"/>
                  </a:lnTo>
                  <a:lnTo>
                    <a:pt x="2849562" y="0"/>
                  </a:lnTo>
                  <a:lnTo>
                    <a:pt x="2871219" y="4366"/>
                  </a:lnTo>
                  <a:lnTo>
                    <a:pt x="2888900" y="16275"/>
                  </a:lnTo>
                  <a:lnTo>
                    <a:pt x="2900818" y="33936"/>
                  </a:lnTo>
                  <a:lnTo>
                    <a:pt x="2905188" y="55562"/>
                  </a:lnTo>
                  <a:lnTo>
                    <a:pt x="2905188" y="277812"/>
                  </a:lnTo>
                  <a:lnTo>
                    <a:pt x="2900818" y="299438"/>
                  </a:lnTo>
                  <a:lnTo>
                    <a:pt x="2888900" y="317099"/>
                  </a:lnTo>
                  <a:lnTo>
                    <a:pt x="2871219" y="329008"/>
                  </a:lnTo>
                  <a:lnTo>
                    <a:pt x="2849562" y="333375"/>
                  </a:lnTo>
                  <a:lnTo>
                    <a:pt x="55562" y="333375"/>
                  </a:lnTo>
                  <a:lnTo>
                    <a:pt x="33936" y="329008"/>
                  </a:lnTo>
                  <a:lnTo>
                    <a:pt x="16275" y="317099"/>
                  </a:lnTo>
                  <a:lnTo>
                    <a:pt x="4366" y="299438"/>
                  </a:lnTo>
                  <a:lnTo>
                    <a:pt x="0" y="277812"/>
                  </a:lnTo>
                  <a:lnTo>
                    <a:pt x="0" y="55562"/>
                  </a:lnTo>
                  <a:close/>
                </a:path>
              </a:pathLst>
            </a:custGeom>
            <a:ln w="9525">
              <a:solidFill>
                <a:srgbClr val="00C8FF"/>
              </a:solidFill>
            </a:ln>
          </p:spPr>
          <p:txBody>
            <a:bodyPr wrap="square" lIns="0" tIns="0" rIns="0" bIns="0" rtlCol="0"/>
            <a:lstStyle/>
            <a:p>
              <a:endParaRPr sz="2400"/>
            </a:p>
          </p:txBody>
        </p:sp>
        <p:pic>
          <p:nvPicPr>
            <p:cNvPr id="15" name="object 15"/>
            <p:cNvPicPr/>
            <p:nvPr/>
          </p:nvPicPr>
          <p:blipFill>
            <a:blip r:embed="rId7" cstate="print"/>
            <a:stretch>
              <a:fillRect/>
            </a:stretch>
          </p:blipFill>
          <p:spPr>
            <a:xfrm>
              <a:off x="1023937" y="3614801"/>
              <a:ext cx="2895663" cy="390461"/>
            </a:xfrm>
            <a:prstGeom prst="rect">
              <a:avLst/>
            </a:prstGeom>
          </p:spPr>
        </p:pic>
        <p:sp>
          <p:nvSpPr>
            <p:cNvPr id="16" name="object 16"/>
            <p:cNvSpPr/>
            <p:nvPr/>
          </p:nvSpPr>
          <p:spPr>
            <a:xfrm>
              <a:off x="1023937" y="3614801"/>
              <a:ext cx="2896235" cy="390525"/>
            </a:xfrm>
            <a:custGeom>
              <a:avLst/>
              <a:gdLst/>
              <a:ahLst/>
              <a:cxnLst/>
              <a:rect l="l" t="t" r="r" b="b"/>
              <a:pathLst>
                <a:path w="2896235" h="390525">
                  <a:moveTo>
                    <a:pt x="0" y="65024"/>
                  </a:moveTo>
                  <a:lnTo>
                    <a:pt x="5115" y="39701"/>
                  </a:lnTo>
                  <a:lnTo>
                    <a:pt x="19065" y="19034"/>
                  </a:lnTo>
                  <a:lnTo>
                    <a:pt x="39754" y="5105"/>
                  </a:lnTo>
                  <a:lnTo>
                    <a:pt x="65087" y="0"/>
                  </a:lnTo>
                  <a:lnTo>
                    <a:pt x="2830512" y="0"/>
                  </a:lnTo>
                  <a:lnTo>
                    <a:pt x="2855854" y="5105"/>
                  </a:lnTo>
                  <a:lnTo>
                    <a:pt x="2876565" y="19034"/>
                  </a:lnTo>
                  <a:lnTo>
                    <a:pt x="2890537" y="39701"/>
                  </a:lnTo>
                  <a:lnTo>
                    <a:pt x="2895663" y="65024"/>
                  </a:lnTo>
                  <a:lnTo>
                    <a:pt x="2895663" y="325374"/>
                  </a:lnTo>
                  <a:lnTo>
                    <a:pt x="2890537" y="350706"/>
                  </a:lnTo>
                  <a:lnTo>
                    <a:pt x="2876565" y="371395"/>
                  </a:lnTo>
                  <a:lnTo>
                    <a:pt x="2855854" y="385345"/>
                  </a:lnTo>
                  <a:lnTo>
                    <a:pt x="2830512" y="390461"/>
                  </a:lnTo>
                  <a:lnTo>
                    <a:pt x="65087" y="390461"/>
                  </a:lnTo>
                  <a:lnTo>
                    <a:pt x="39754" y="385345"/>
                  </a:lnTo>
                  <a:lnTo>
                    <a:pt x="19065" y="371395"/>
                  </a:lnTo>
                  <a:lnTo>
                    <a:pt x="5115" y="350706"/>
                  </a:lnTo>
                  <a:lnTo>
                    <a:pt x="0" y="325374"/>
                  </a:lnTo>
                  <a:lnTo>
                    <a:pt x="0" y="65024"/>
                  </a:lnTo>
                  <a:close/>
                </a:path>
              </a:pathLst>
            </a:custGeom>
            <a:ln w="9525">
              <a:solidFill>
                <a:srgbClr val="00C8FF"/>
              </a:solidFill>
            </a:ln>
          </p:spPr>
          <p:txBody>
            <a:bodyPr wrap="square" lIns="0" tIns="0" rIns="0" bIns="0" rtlCol="0"/>
            <a:lstStyle/>
            <a:p>
              <a:endParaRPr sz="2400"/>
            </a:p>
          </p:txBody>
        </p:sp>
      </p:grpSp>
      <p:sp>
        <p:nvSpPr>
          <p:cNvPr id="17" name="object 17"/>
          <p:cNvSpPr txBox="1"/>
          <p:nvPr/>
        </p:nvSpPr>
        <p:spPr>
          <a:xfrm>
            <a:off x="1606973" y="4920828"/>
            <a:ext cx="3449320" cy="349797"/>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Century Gothic"/>
                <a:cs typeface="Century Gothic"/>
              </a:rPr>
              <a:t>The</a:t>
            </a:r>
            <a:r>
              <a:rPr sz="1067" spc="152" dirty="0">
                <a:solidFill>
                  <a:srgbClr val="FFFFFF"/>
                </a:solidFill>
                <a:latin typeface="Century Gothic"/>
                <a:cs typeface="Century Gothic"/>
              </a:rPr>
              <a:t> </a:t>
            </a:r>
            <a:r>
              <a:rPr sz="1067" spc="60" dirty="0">
                <a:solidFill>
                  <a:srgbClr val="FFFFFF"/>
                </a:solidFill>
                <a:latin typeface="Century Gothic"/>
                <a:cs typeface="Century Gothic"/>
              </a:rPr>
              <a:t>ownerof</a:t>
            </a:r>
            <a:r>
              <a:rPr sz="1067" dirty="0">
                <a:solidFill>
                  <a:srgbClr val="FFFFFF"/>
                </a:solidFill>
                <a:latin typeface="Century Gothic"/>
                <a:cs typeface="Century Gothic"/>
              </a:rPr>
              <a:t> the</a:t>
            </a:r>
            <a:r>
              <a:rPr sz="1067" spc="27" dirty="0">
                <a:solidFill>
                  <a:srgbClr val="FFFFFF"/>
                </a:solidFill>
                <a:latin typeface="Century Gothic"/>
                <a:cs typeface="Century Gothic"/>
              </a:rPr>
              <a:t> </a:t>
            </a:r>
            <a:r>
              <a:rPr sz="1067" dirty="0">
                <a:solidFill>
                  <a:srgbClr val="FFFFFF"/>
                </a:solidFill>
                <a:latin typeface="Century Gothic"/>
                <a:cs typeface="Century Gothic"/>
              </a:rPr>
              <a:t>system</a:t>
            </a:r>
            <a:r>
              <a:rPr sz="1067" spc="133" dirty="0">
                <a:solidFill>
                  <a:srgbClr val="FFFFFF"/>
                </a:solidFill>
                <a:latin typeface="Century Gothic"/>
                <a:cs typeface="Century Gothic"/>
              </a:rPr>
              <a:t> </a:t>
            </a:r>
            <a:r>
              <a:rPr sz="1067" dirty="0">
                <a:solidFill>
                  <a:srgbClr val="FFFFFF"/>
                </a:solidFill>
                <a:latin typeface="Century Gothic"/>
                <a:cs typeface="Century Gothic"/>
              </a:rPr>
              <a:t>has</a:t>
            </a:r>
            <a:r>
              <a:rPr sz="1067" spc="60" dirty="0">
                <a:solidFill>
                  <a:srgbClr val="FFFFFF"/>
                </a:solidFill>
                <a:latin typeface="Century Gothic"/>
                <a:cs typeface="Century Gothic"/>
              </a:rPr>
              <a:t> </a:t>
            </a:r>
            <a:r>
              <a:rPr sz="1067" spc="-27" dirty="0">
                <a:solidFill>
                  <a:srgbClr val="FFFFFF"/>
                </a:solidFill>
                <a:latin typeface="Century Gothic"/>
                <a:cs typeface="Century Gothic"/>
              </a:rPr>
              <a:t>access</a:t>
            </a:r>
            <a:r>
              <a:rPr sz="1067" spc="40" dirty="0">
                <a:solidFill>
                  <a:srgbClr val="FFFFFF"/>
                </a:solidFill>
                <a:latin typeface="Century Gothic"/>
                <a:cs typeface="Century Gothic"/>
              </a:rPr>
              <a:t> </a:t>
            </a:r>
            <a:r>
              <a:rPr sz="1067" dirty="0">
                <a:solidFill>
                  <a:srgbClr val="FFFFFF"/>
                </a:solidFill>
                <a:latin typeface="Century Gothic"/>
                <a:cs typeface="Century Gothic"/>
              </a:rPr>
              <a:t>to</a:t>
            </a:r>
            <a:r>
              <a:rPr sz="1067" spc="120" dirty="0">
                <a:solidFill>
                  <a:srgbClr val="FFFFFF"/>
                </a:solidFill>
                <a:latin typeface="Century Gothic"/>
                <a:cs typeface="Century Gothic"/>
              </a:rPr>
              <a:t> </a:t>
            </a:r>
            <a:r>
              <a:rPr sz="1067" spc="-33" dirty="0">
                <a:solidFill>
                  <a:srgbClr val="FFFFFF"/>
                </a:solidFill>
                <a:latin typeface="Century Gothic"/>
                <a:cs typeface="Century Gothic"/>
              </a:rPr>
              <a:t>the</a:t>
            </a:r>
            <a:endParaRPr sz="1067">
              <a:latin typeface="Century Gothic"/>
              <a:cs typeface="Century Gothic"/>
            </a:endParaRPr>
          </a:p>
          <a:p>
            <a:pPr marL="16933">
              <a:spcBef>
                <a:spcPts val="20"/>
              </a:spcBef>
            </a:pPr>
            <a:r>
              <a:rPr sz="1067" dirty="0">
                <a:solidFill>
                  <a:srgbClr val="FFFFFF"/>
                </a:solidFill>
                <a:latin typeface="Century Gothic"/>
                <a:cs typeface="Century Gothic"/>
              </a:rPr>
              <a:t>transactions</a:t>
            </a:r>
            <a:r>
              <a:rPr sz="1067" spc="207" dirty="0">
                <a:solidFill>
                  <a:srgbClr val="FFFFFF"/>
                </a:solidFill>
                <a:latin typeface="Century Gothic"/>
                <a:cs typeface="Century Gothic"/>
              </a:rPr>
              <a:t> </a:t>
            </a:r>
            <a:r>
              <a:rPr sz="1067" dirty="0">
                <a:solidFill>
                  <a:srgbClr val="FFFFFF"/>
                </a:solidFill>
                <a:latin typeface="Century Gothic"/>
                <a:cs typeface="Century Gothic"/>
              </a:rPr>
              <a:t>of</a:t>
            </a:r>
            <a:r>
              <a:rPr sz="1067" spc="-53" dirty="0">
                <a:solidFill>
                  <a:srgbClr val="FFFFFF"/>
                </a:solidFill>
                <a:latin typeface="Century Gothic"/>
                <a:cs typeface="Century Gothic"/>
              </a:rPr>
              <a:t> </a:t>
            </a:r>
            <a:r>
              <a:rPr sz="1067" dirty="0">
                <a:solidFill>
                  <a:srgbClr val="FFFFFF"/>
                </a:solidFill>
                <a:latin typeface="Century Gothic"/>
                <a:cs typeface="Century Gothic"/>
              </a:rPr>
              <a:t>participants</a:t>
            </a:r>
            <a:r>
              <a:rPr sz="1067" spc="213" dirty="0">
                <a:solidFill>
                  <a:srgbClr val="FFFFFF"/>
                </a:solidFill>
                <a:latin typeface="Century Gothic"/>
                <a:cs typeface="Century Gothic"/>
              </a:rPr>
              <a:t> </a:t>
            </a:r>
            <a:r>
              <a:rPr sz="1067" dirty="0">
                <a:solidFill>
                  <a:srgbClr val="FFFFFF"/>
                </a:solidFill>
                <a:latin typeface="Century Gothic"/>
                <a:cs typeface="Century Gothic"/>
              </a:rPr>
              <a:t>(there</a:t>
            </a:r>
            <a:r>
              <a:rPr sz="1067" spc="-47" dirty="0">
                <a:solidFill>
                  <a:srgbClr val="FFFFFF"/>
                </a:solidFill>
                <a:latin typeface="Century Gothic"/>
                <a:cs typeface="Century Gothic"/>
              </a:rPr>
              <a:t> </a:t>
            </a:r>
            <a:r>
              <a:rPr sz="1067" dirty="0">
                <a:solidFill>
                  <a:srgbClr val="FFFFFF"/>
                </a:solidFill>
                <a:latin typeface="Century Gothic"/>
                <a:cs typeface="Century Gothic"/>
              </a:rPr>
              <a:t>are</a:t>
            </a:r>
            <a:r>
              <a:rPr sz="1067" spc="60" dirty="0">
                <a:solidFill>
                  <a:srgbClr val="FFFFFF"/>
                </a:solidFill>
                <a:latin typeface="Century Gothic"/>
                <a:cs typeface="Century Gothic"/>
              </a:rPr>
              <a:t> </a:t>
            </a:r>
            <a:r>
              <a:rPr sz="1067" spc="-13" dirty="0">
                <a:solidFill>
                  <a:srgbClr val="FFFFFF"/>
                </a:solidFill>
                <a:latin typeface="Century Gothic"/>
                <a:cs typeface="Century Gothic"/>
              </a:rPr>
              <a:t>precedents)</a:t>
            </a:r>
            <a:endParaRPr sz="1067">
              <a:latin typeface="Century Gothic"/>
              <a:cs typeface="Century Gothic"/>
            </a:endParaRPr>
          </a:p>
        </p:txBody>
      </p:sp>
      <p:sp>
        <p:nvSpPr>
          <p:cNvPr id="18" name="object 18"/>
          <p:cNvSpPr txBox="1"/>
          <p:nvPr/>
        </p:nvSpPr>
        <p:spPr>
          <a:xfrm>
            <a:off x="1606973" y="5492750"/>
            <a:ext cx="3474720" cy="185586"/>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Century Gothic"/>
                <a:cs typeface="Century Gothic"/>
              </a:rPr>
              <a:t>Participants</a:t>
            </a:r>
            <a:r>
              <a:rPr sz="1067" spc="180" dirty="0">
                <a:solidFill>
                  <a:srgbClr val="FFFFFF"/>
                </a:solidFill>
                <a:latin typeface="Century Gothic"/>
                <a:cs typeface="Century Gothic"/>
              </a:rPr>
              <a:t> </a:t>
            </a:r>
            <a:r>
              <a:rPr sz="1067" spc="-13" dirty="0">
                <a:solidFill>
                  <a:srgbClr val="FFFFFF"/>
                </a:solidFill>
                <a:latin typeface="Century Gothic"/>
                <a:cs typeface="Century Gothic"/>
              </a:rPr>
              <a:t>depend</a:t>
            </a:r>
            <a:r>
              <a:rPr sz="1067" spc="47" dirty="0">
                <a:solidFill>
                  <a:srgbClr val="FFFFFF"/>
                </a:solidFill>
                <a:latin typeface="Century Gothic"/>
                <a:cs typeface="Century Gothic"/>
              </a:rPr>
              <a:t> </a:t>
            </a:r>
            <a:r>
              <a:rPr sz="1067" spc="73" dirty="0">
                <a:solidFill>
                  <a:srgbClr val="FFFFFF"/>
                </a:solidFill>
                <a:latin typeface="Century Gothic"/>
                <a:cs typeface="Century Gothic"/>
              </a:rPr>
              <a:t>from</a:t>
            </a:r>
            <a:r>
              <a:rPr sz="1067" spc="7" dirty="0">
                <a:solidFill>
                  <a:srgbClr val="FFFFFF"/>
                </a:solidFill>
                <a:latin typeface="Century Gothic"/>
                <a:cs typeface="Century Gothic"/>
              </a:rPr>
              <a:t> </a:t>
            </a:r>
            <a:r>
              <a:rPr sz="1067" dirty="0">
                <a:solidFill>
                  <a:srgbClr val="FFFFFF"/>
                </a:solidFill>
                <a:latin typeface="Century Gothic"/>
                <a:cs typeface="Century Gothic"/>
              </a:rPr>
              <a:t>the</a:t>
            </a:r>
            <a:r>
              <a:rPr sz="1067" spc="20" dirty="0">
                <a:solidFill>
                  <a:srgbClr val="FFFFFF"/>
                </a:solidFill>
                <a:latin typeface="Century Gothic"/>
                <a:cs typeface="Century Gothic"/>
              </a:rPr>
              <a:t> </a:t>
            </a:r>
            <a:r>
              <a:rPr sz="1067" dirty="0">
                <a:solidFill>
                  <a:srgbClr val="FFFFFF"/>
                </a:solidFill>
                <a:latin typeface="Century Gothic"/>
                <a:cs typeface="Century Gothic"/>
              </a:rPr>
              <a:t>owner</a:t>
            </a:r>
            <a:r>
              <a:rPr sz="1067" spc="-80" dirty="0">
                <a:solidFill>
                  <a:srgbClr val="FFFFFF"/>
                </a:solidFill>
                <a:latin typeface="Century Gothic"/>
                <a:cs typeface="Century Gothic"/>
              </a:rPr>
              <a:t> </a:t>
            </a:r>
            <a:r>
              <a:rPr sz="1067" dirty="0">
                <a:solidFill>
                  <a:srgbClr val="FFFFFF"/>
                </a:solidFill>
                <a:latin typeface="Century Gothic"/>
                <a:cs typeface="Century Gothic"/>
              </a:rPr>
              <a:t>of the</a:t>
            </a:r>
            <a:r>
              <a:rPr sz="1067" spc="152" dirty="0">
                <a:solidFill>
                  <a:srgbClr val="FFFFFF"/>
                </a:solidFill>
                <a:latin typeface="Century Gothic"/>
                <a:cs typeface="Century Gothic"/>
              </a:rPr>
              <a:t> </a:t>
            </a:r>
            <a:r>
              <a:rPr sz="1067" spc="-13" dirty="0">
                <a:solidFill>
                  <a:srgbClr val="FFFFFF"/>
                </a:solidFill>
                <a:latin typeface="Century Gothic"/>
                <a:cs typeface="Century Gothic"/>
              </a:rPr>
              <a:t>system</a:t>
            </a:r>
            <a:endParaRPr sz="1067">
              <a:latin typeface="Century Gothic"/>
              <a:cs typeface="Century Gothic"/>
            </a:endParaRPr>
          </a:p>
        </p:txBody>
      </p:sp>
      <p:sp>
        <p:nvSpPr>
          <p:cNvPr id="19" name="object 19"/>
          <p:cNvSpPr txBox="1"/>
          <p:nvPr/>
        </p:nvSpPr>
        <p:spPr>
          <a:xfrm>
            <a:off x="1606974" y="5899997"/>
            <a:ext cx="3421380" cy="185586"/>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Century Gothic"/>
                <a:cs typeface="Century Gothic"/>
              </a:rPr>
              <a:t>Participants</a:t>
            </a:r>
            <a:r>
              <a:rPr sz="1067" spc="127" dirty="0">
                <a:solidFill>
                  <a:srgbClr val="FFFFFF"/>
                </a:solidFill>
                <a:latin typeface="Century Gothic"/>
                <a:cs typeface="Century Gothic"/>
              </a:rPr>
              <a:t> </a:t>
            </a:r>
            <a:r>
              <a:rPr sz="1067" dirty="0">
                <a:solidFill>
                  <a:srgbClr val="FFFFFF"/>
                </a:solidFill>
                <a:latin typeface="Century Gothic"/>
                <a:cs typeface="Century Gothic"/>
              </a:rPr>
              <a:t>are</a:t>
            </a:r>
            <a:r>
              <a:rPr sz="1067" spc="87" dirty="0">
                <a:solidFill>
                  <a:srgbClr val="FFFFFF"/>
                </a:solidFill>
                <a:latin typeface="Century Gothic"/>
                <a:cs typeface="Century Gothic"/>
              </a:rPr>
              <a:t> </a:t>
            </a:r>
            <a:r>
              <a:rPr sz="1067" dirty="0">
                <a:solidFill>
                  <a:srgbClr val="FFFFFF"/>
                </a:solidFill>
                <a:latin typeface="Century Gothic"/>
                <a:cs typeface="Century Gothic"/>
              </a:rPr>
              <a:t>forced</a:t>
            </a:r>
            <a:r>
              <a:rPr sz="1067" spc="-113" dirty="0">
                <a:solidFill>
                  <a:srgbClr val="FFFFFF"/>
                </a:solidFill>
                <a:latin typeface="Century Gothic"/>
                <a:cs typeface="Century Gothic"/>
              </a:rPr>
              <a:t> </a:t>
            </a:r>
            <a:r>
              <a:rPr sz="1067" dirty="0">
                <a:solidFill>
                  <a:srgbClr val="FFFFFF"/>
                </a:solidFill>
                <a:latin typeface="Century Gothic"/>
                <a:cs typeface="Century Gothic"/>
              </a:rPr>
              <a:t>to</a:t>
            </a:r>
            <a:r>
              <a:rPr sz="1067" spc="53" dirty="0">
                <a:solidFill>
                  <a:srgbClr val="FFFFFF"/>
                </a:solidFill>
                <a:latin typeface="Century Gothic"/>
                <a:cs typeface="Century Gothic"/>
              </a:rPr>
              <a:t> </a:t>
            </a:r>
            <a:r>
              <a:rPr sz="1067" spc="-47" dirty="0">
                <a:solidFill>
                  <a:srgbClr val="FFFFFF"/>
                </a:solidFill>
                <a:latin typeface="Century Gothic"/>
                <a:cs typeface="Century Gothic"/>
              </a:rPr>
              <a:t>pay</a:t>
            </a:r>
            <a:r>
              <a:rPr sz="1067" spc="60" dirty="0">
                <a:solidFill>
                  <a:srgbClr val="FFFFFF"/>
                </a:solidFill>
                <a:latin typeface="Century Gothic"/>
                <a:cs typeface="Century Gothic"/>
              </a:rPr>
              <a:t> </a:t>
            </a:r>
            <a:r>
              <a:rPr sz="1067" dirty="0">
                <a:solidFill>
                  <a:srgbClr val="FFFFFF"/>
                </a:solidFill>
                <a:latin typeface="Century Gothic"/>
                <a:cs typeface="Century Gothic"/>
              </a:rPr>
              <a:t>for</a:t>
            </a:r>
            <a:r>
              <a:rPr sz="1067" spc="7" dirty="0">
                <a:solidFill>
                  <a:srgbClr val="FFFFFF"/>
                </a:solidFill>
                <a:latin typeface="Century Gothic"/>
                <a:cs typeface="Century Gothic"/>
              </a:rPr>
              <a:t> </a:t>
            </a:r>
            <a:r>
              <a:rPr sz="1067" spc="-40" dirty="0">
                <a:solidFill>
                  <a:srgbClr val="FFFFFF"/>
                </a:solidFill>
                <a:latin typeface="Century Gothic"/>
                <a:cs typeface="Century Gothic"/>
              </a:rPr>
              <a:t>each</a:t>
            </a:r>
            <a:r>
              <a:rPr sz="1067" dirty="0">
                <a:solidFill>
                  <a:srgbClr val="FFFFFF"/>
                </a:solidFill>
                <a:latin typeface="Century Gothic"/>
                <a:cs typeface="Century Gothic"/>
              </a:rPr>
              <a:t> </a:t>
            </a:r>
            <a:r>
              <a:rPr sz="1067" spc="-13" dirty="0">
                <a:solidFill>
                  <a:srgbClr val="FFFFFF"/>
                </a:solidFill>
                <a:latin typeface="Century Gothic"/>
                <a:cs typeface="Century Gothic"/>
              </a:rPr>
              <a:t>transaction</a:t>
            </a:r>
            <a:endParaRPr sz="1067">
              <a:latin typeface="Century Gothic"/>
              <a:cs typeface="Century Gothic"/>
            </a:endParaRPr>
          </a:p>
        </p:txBody>
      </p:sp>
      <p:sp>
        <p:nvSpPr>
          <p:cNvPr id="20" name="object 20"/>
          <p:cNvSpPr txBox="1"/>
          <p:nvPr/>
        </p:nvSpPr>
        <p:spPr>
          <a:xfrm>
            <a:off x="6208606" y="4835398"/>
            <a:ext cx="2978573" cy="342231"/>
          </a:xfrm>
          <a:prstGeom prst="rect">
            <a:avLst/>
          </a:prstGeom>
        </p:spPr>
        <p:txBody>
          <a:bodyPr vert="horz" wrap="square" lIns="0" tIns="18627" rIns="0" bIns="0" rtlCol="0">
            <a:spAutoFit/>
          </a:bodyPr>
          <a:lstStyle/>
          <a:p>
            <a:pPr marL="16933" marR="6773">
              <a:lnSpc>
                <a:spcPct val="101800"/>
              </a:lnSpc>
              <a:spcBef>
                <a:spcPts val="147"/>
              </a:spcBef>
            </a:pPr>
            <a:r>
              <a:rPr sz="1067" dirty="0">
                <a:solidFill>
                  <a:srgbClr val="FFFFFF"/>
                </a:solidFill>
                <a:latin typeface="Century Gothic"/>
                <a:cs typeface="Century Gothic"/>
              </a:rPr>
              <a:t>Transactions</a:t>
            </a:r>
            <a:r>
              <a:rPr sz="1067" spc="87" dirty="0">
                <a:solidFill>
                  <a:srgbClr val="FFFFFF"/>
                </a:solidFill>
                <a:latin typeface="Century Gothic"/>
                <a:cs typeface="Century Gothic"/>
              </a:rPr>
              <a:t> </a:t>
            </a:r>
            <a:r>
              <a:rPr sz="1067" dirty="0">
                <a:solidFill>
                  <a:srgbClr val="FFFFFF"/>
                </a:solidFill>
                <a:latin typeface="Century Gothic"/>
                <a:cs typeface="Century Gothic"/>
              </a:rPr>
              <a:t>of</a:t>
            </a:r>
            <a:r>
              <a:rPr sz="1067" spc="67" dirty="0">
                <a:solidFill>
                  <a:srgbClr val="FFFFFF"/>
                </a:solidFill>
                <a:latin typeface="Century Gothic"/>
                <a:cs typeface="Century Gothic"/>
              </a:rPr>
              <a:t> </a:t>
            </a:r>
            <a:r>
              <a:rPr sz="1067" dirty="0">
                <a:solidFill>
                  <a:srgbClr val="FFFFFF"/>
                </a:solidFill>
                <a:latin typeface="Century Gothic"/>
                <a:cs typeface="Century Gothic"/>
              </a:rPr>
              <a:t>all</a:t>
            </a:r>
            <a:r>
              <a:rPr sz="1067" spc="-67" dirty="0">
                <a:solidFill>
                  <a:srgbClr val="FFFFFF"/>
                </a:solidFill>
                <a:latin typeface="Century Gothic"/>
                <a:cs typeface="Century Gothic"/>
              </a:rPr>
              <a:t> </a:t>
            </a:r>
            <a:r>
              <a:rPr sz="1067" dirty="0">
                <a:solidFill>
                  <a:srgbClr val="FFFFFF"/>
                </a:solidFill>
                <a:latin typeface="Century Gothic"/>
                <a:cs typeface="Century Gothic"/>
              </a:rPr>
              <a:t>participants</a:t>
            </a:r>
            <a:r>
              <a:rPr sz="1067" spc="213" dirty="0">
                <a:solidFill>
                  <a:srgbClr val="FFFFFF"/>
                </a:solidFill>
                <a:latin typeface="Century Gothic"/>
                <a:cs typeface="Century Gothic"/>
              </a:rPr>
              <a:t> </a:t>
            </a:r>
            <a:r>
              <a:rPr sz="1067" dirty="0">
                <a:solidFill>
                  <a:srgbClr val="FFFFFF"/>
                </a:solidFill>
                <a:latin typeface="Century Gothic"/>
                <a:cs typeface="Century Gothic"/>
              </a:rPr>
              <a:t>are</a:t>
            </a:r>
            <a:r>
              <a:rPr sz="1067" spc="73" dirty="0">
                <a:solidFill>
                  <a:srgbClr val="FFFFFF"/>
                </a:solidFill>
                <a:latin typeface="Century Gothic"/>
                <a:cs typeface="Century Gothic"/>
              </a:rPr>
              <a:t> </a:t>
            </a:r>
            <a:r>
              <a:rPr sz="1067" spc="-13" dirty="0">
                <a:solidFill>
                  <a:srgbClr val="FFFFFF"/>
                </a:solidFill>
                <a:latin typeface="Century Gothic"/>
                <a:cs typeface="Century Gothic"/>
              </a:rPr>
              <a:t>available </a:t>
            </a:r>
            <a:r>
              <a:rPr sz="1067" dirty="0">
                <a:solidFill>
                  <a:srgbClr val="FFFFFF"/>
                </a:solidFill>
                <a:latin typeface="Century Gothic"/>
                <a:cs typeface="Century Gothic"/>
              </a:rPr>
              <a:t>only</a:t>
            </a:r>
            <a:r>
              <a:rPr sz="1067" spc="-33" dirty="0">
                <a:solidFill>
                  <a:srgbClr val="FFFFFF"/>
                </a:solidFill>
                <a:latin typeface="Century Gothic"/>
                <a:cs typeface="Century Gothic"/>
              </a:rPr>
              <a:t> </a:t>
            </a:r>
            <a:r>
              <a:rPr sz="1067" dirty="0">
                <a:solidFill>
                  <a:srgbClr val="FFFFFF"/>
                </a:solidFill>
                <a:latin typeface="Century Gothic"/>
                <a:cs typeface="Century Gothic"/>
              </a:rPr>
              <a:t>to</a:t>
            </a:r>
            <a:r>
              <a:rPr sz="1067" spc="107" dirty="0">
                <a:solidFill>
                  <a:srgbClr val="FFFFFF"/>
                </a:solidFill>
                <a:latin typeface="Century Gothic"/>
                <a:cs typeface="Century Gothic"/>
              </a:rPr>
              <a:t> </a:t>
            </a:r>
            <a:r>
              <a:rPr sz="1067" spc="-13" dirty="0">
                <a:solidFill>
                  <a:srgbClr val="FFFFFF"/>
                </a:solidFill>
                <a:latin typeface="Century Gothic"/>
                <a:cs typeface="Century Gothic"/>
              </a:rPr>
              <a:t>themselves</a:t>
            </a:r>
            <a:endParaRPr sz="1067">
              <a:latin typeface="Century Gothic"/>
              <a:cs typeface="Century Gothic"/>
            </a:endParaRPr>
          </a:p>
        </p:txBody>
      </p:sp>
      <p:sp>
        <p:nvSpPr>
          <p:cNvPr id="21" name="object 21"/>
          <p:cNvSpPr txBox="1"/>
          <p:nvPr/>
        </p:nvSpPr>
        <p:spPr>
          <a:xfrm>
            <a:off x="6208606" y="5332306"/>
            <a:ext cx="3699933" cy="507617"/>
          </a:xfrm>
          <a:prstGeom prst="rect">
            <a:avLst/>
          </a:prstGeom>
        </p:spPr>
        <p:txBody>
          <a:bodyPr vert="horz" wrap="square" lIns="0" tIns="24553" rIns="0" bIns="0" rtlCol="0">
            <a:spAutoFit/>
          </a:bodyPr>
          <a:lstStyle/>
          <a:p>
            <a:pPr marL="16933" marR="6773">
              <a:lnSpc>
                <a:spcPct val="97800"/>
              </a:lnSpc>
              <a:spcBef>
                <a:spcPts val="193"/>
              </a:spcBef>
            </a:pPr>
            <a:r>
              <a:rPr sz="1067" dirty="0">
                <a:solidFill>
                  <a:srgbClr val="FFFFFF"/>
                </a:solidFill>
                <a:latin typeface="Century Gothic"/>
                <a:cs typeface="Century Gothic"/>
              </a:rPr>
              <a:t>Participants</a:t>
            </a:r>
            <a:r>
              <a:rPr sz="1067" spc="193" dirty="0">
                <a:solidFill>
                  <a:srgbClr val="FFFFFF"/>
                </a:solidFill>
                <a:latin typeface="Century Gothic"/>
                <a:cs typeface="Century Gothic"/>
              </a:rPr>
              <a:t> </a:t>
            </a:r>
            <a:r>
              <a:rPr sz="1067" dirty="0">
                <a:solidFill>
                  <a:srgbClr val="FFFFFF"/>
                </a:solidFill>
                <a:latin typeface="Century Gothic"/>
                <a:cs typeface="Century Gothic"/>
              </a:rPr>
              <a:t>may</a:t>
            </a:r>
            <a:r>
              <a:rPr sz="1067" spc="127" dirty="0">
                <a:solidFill>
                  <a:srgbClr val="FFFFFF"/>
                </a:solidFill>
                <a:latin typeface="Century Gothic"/>
                <a:cs typeface="Century Gothic"/>
              </a:rPr>
              <a:t> </a:t>
            </a:r>
            <a:r>
              <a:rPr sz="1067" dirty="0">
                <a:solidFill>
                  <a:srgbClr val="FFFFFF"/>
                </a:solidFill>
                <a:latin typeface="Century Gothic"/>
                <a:cs typeface="Century Gothic"/>
              </a:rPr>
              <a:t>not</a:t>
            </a:r>
            <a:r>
              <a:rPr sz="1067" spc="67" dirty="0">
                <a:solidFill>
                  <a:srgbClr val="FFFFFF"/>
                </a:solidFill>
                <a:latin typeface="Century Gothic"/>
                <a:cs typeface="Century Gothic"/>
              </a:rPr>
              <a:t> </a:t>
            </a:r>
            <a:r>
              <a:rPr sz="1067" spc="-53" dirty="0">
                <a:solidFill>
                  <a:srgbClr val="FFFFFF"/>
                </a:solidFill>
                <a:latin typeface="Century Gothic"/>
                <a:cs typeface="Century Gothic"/>
              </a:rPr>
              <a:t>accept</a:t>
            </a:r>
            <a:r>
              <a:rPr sz="1067" spc="67" dirty="0">
                <a:solidFill>
                  <a:srgbClr val="FFFFFF"/>
                </a:solidFill>
                <a:latin typeface="Century Gothic"/>
                <a:cs typeface="Century Gothic"/>
              </a:rPr>
              <a:t> </a:t>
            </a:r>
            <a:r>
              <a:rPr sz="1067" spc="-40" dirty="0">
                <a:solidFill>
                  <a:srgbClr val="FFFFFF"/>
                </a:solidFill>
                <a:latin typeface="Century Gothic"/>
                <a:cs typeface="Century Gothic"/>
              </a:rPr>
              <a:t>each</a:t>
            </a:r>
            <a:r>
              <a:rPr sz="1067" spc="67" dirty="0">
                <a:solidFill>
                  <a:srgbClr val="FFFFFF"/>
                </a:solidFill>
                <a:latin typeface="Century Gothic"/>
                <a:cs typeface="Century Gothic"/>
              </a:rPr>
              <a:t> </a:t>
            </a:r>
            <a:r>
              <a:rPr sz="1067" dirty="0">
                <a:solidFill>
                  <a:srgbClr val="FFFFFF"/>
                </a:solidFill>
                <a:latin typeface="Century Gothic"/>
                <a:cs typeface="Century Gothic"/>
              </a:rPr>
              <a:t>other's</a:t>
            </a:r>
            <a:r>
              <a:rPr sz="1067" spc="73" dirty="0">
                <a:solidFill>
                  <a:srgbClr val="FFFFFF"/>
                </a:solidFill>
                <a:latin typeface="Century Gothic"/>
                <a:cs typeface="Century Gothic"/>
              </a:rPr>
              <a:t> </a:t>
            </a:r>
            <a:r>
              <a:rPr sz="1067" spc="-13" dirty="0">
                <a:solidFill>
                  <a:srgbClr val="FFFFFF"/>
                </a:solidFill>
                <a:latin typeface="Century Gothic"/>
                <a:cs typeface="Century Gothic"/>
              </a:rPr>
              <a:t>transactions, </a:t>
            </a:r>
            <a:r>
              <a:rPr sz="1067" dirty="0">
                <a:solidFill>
                  <a:srgbClr val="FFFFFF"/>
                </a:solidFill>
                <a:latin typeface="Century Gothic"/>
                <a:cs typeface="Century Gothic"/>
              </a:rPr>
              <a:t>but</a:t>
            </a:r>
            <a:r>
              <a:rPr sz="1067" spc="67" dirty="0">
                <a:solidFill>
                  <a:srgbClr val="FFFFFF"/>
                </a:solidFill>
                <a:latin typeface="Century Gothic"/>
                <a:cs typeface="Century Gothic"/>
              </a:rPr>
              <a:t> </a:t>
            </a:r>
            <a:r>
              <a:rPr sz="1067" spc="73" dirty="0">
                <a:solidFill>
                  <a:srgbClr val="FFFFFF"/>
                </a:solidFill>
                <a:latin typeface="Century Gothic"/>
                <a:cs typeface="Century Gothic"/>
              </a:rPr>
              <a:t>it </a:t>
            </a:r>
            <a:r>
              <a:rPr sz="1067" spc="100" dirty="0">
                <a:solidFill>
                  <a:srgbClr val="FFFFFF"/>
                </a:solidFill>
                <a:latin typeface="Century Gothic"/>
                <a:cs typeface="Century Gothic"/>
              </a:rPr>
              <a:t>is</a:t>
            </a:r>
            <a:r>
              <a:rPr sz="1067" spc="93" dirty="0">
                <a:solidFill>
                  <a:srgbClr val="FFFFFF"/>
                </a:solidFill>
                <a:latin typeface="Century Gothic"/>
                <a:cs typeface="Century Gothic"/>
              </a:rPr>
              <a:t> </a:t>
            </a:r>
            <a:r>
              <a:rPr sz="1067" dirty="0">
                <a:solidFill>
                  <a:srgbClr val="FFFFFF"/>
                </a:solidFill>
                <a:latin typeface="Century Gothic"/>
                <a:cs typeface="Century Gothic"/>
              </a:rPr>
              <a:t>impossible</a:t>
            </a:r>
            <a:r>
              <a:rPr sz="1067" spc="67" dirty="0">
                <a:solidFill>
                  <a:srgbClr val="FFFFFF"/>
                </a:solidFill>
                <a:latin typeface="Century Gothic"/>
                <a:cs typeface="Century Gothic"/>
              </a:rPr>
              <a:t> </a:t>
            </a:r>
            <a:r>
              <a:rPr sz="1067" dirty="0">
                <a:solidFill>
                  <a:srgbClr val="FFFFFF"/>
                </a:solidFill>
                <a:latin typeface="Century Gothic"/>
                <a:cs typeface="Century Gothic"/>
              </a:rPr>
              <a:t>to</a:t>
            </a:r>
            <a:r>
              <a:rPr sz="1067" spc="147" dirty="0">
                <a:solidFill>
                  <a:srgbClr val="FFFFFF"/>
                </a:solidFill>
                <a:latin typeface="Century Gothic"/>
                <a:cs typeface="Century Gothic"/>
              </a:rPr>
              <a:t> </a:t>
            </a:r>
            <a:r>
              <a:rPr sz="1067" dirty="0">
                <a:solidFill>
                  <a:srgbClr val="FFFFFF"/>
                </a:solidFill>
                <a:latin typeface="Century Gothic"/>
                <a:cs typeface="Century Gothic"/>
              </a:rPr>
              <a:t>disconnect</a:t>
            </a:r>
            <a:r>
              <a:rPr sz="1067" spc="-53" dirty="0">
                <a:solidFill>
                  <a:srgbClr val="FFFFFF"/>
                </a:solidFill>
                <a:latin typeface="Century Gothic"/>
                <a:cs typeface="Century Gothic"/>
              </a:rPr>
              <a:t> </a:t>
            </a:r>
            <a:r>
              <a:rPr sz="1067" dirty="0">
                <a:solidFill>
                  <a:srgbClr val="FFFFFF"/>
                </a:solidFill>
                <a:latin typeface="Century Gothic"/>
                <a:cs typeface="Century Gothic"/>
              </a:rPr>
              <a:t>someone</a:t>
            </a:r>
            <a:r>
              <a:rPr sz="1067" spc="67" dirty="0">
                <a:solidFill>
                  <a:srgbClr val="FFFFFF"/>
                </a:solidFill>
                <a:latin typeface="Century Gothic"/>
                <a:cs typeface="Century Gothic"/>
              </a:rPr>
              <a:t> </a:t>
            </a:r>
            <a:r>
              <a:rPr sz="1067" spc="73" dirty="0">
                <a:solidFill>
                  <a:srgbClr val="FFFFFF"/>
                </a:solidFill>
                <a:latin typeface="Century Gothic"/>
                <a:cs typeface="Century Gothic"/>
              </a:rPr>
              <a:t>from</a:t>
            </a:r>
            <a:r>
              <a:rPr sz="1067" spc="40" dirty="0">
                <a:solidFill>
                  <a:srgbClr val="FFFFFF"/>
                </a:solidFill>
                <a:latin typeface="Century Gothic"/>
                <a:cs typeface="Century Gothic"/>
              </a:rPr>
              <a:t> </a:t>
            </a:r>
            <a:r>
              <a:rPr sz="1067" spc="-33" dirty="0">
                <a:solidFill>
                  <a:srgbClr val="FFFFFF"/>
                </a:solidFill>
                <a:latin typeface="Century Gothic"/>
                <a:cs typeface="Century Gothic"/>
              </a:rPr>
              <a:t>the</a:t>
            </a:r>
            <a:r>
              <a:rPr sz="1067" spc="-13" dirty="0">
                <a:solidFill>
                  <a:srgbClr val="FFFFFF"/>
                </a:solidFill>
                <a:latin typeface="Century Gothic"/>
                <a:cs typeface="Century Gothic"/>
              </a:rPr>
              <a:t> system</a:t>
            </a:r>
            <a:endParaRPr sz="1067">
              <a:latin typeface="Century Gothic"/>
              <a:cs typeface="Century Gothic"/>
            </a:endParaRPr>
          </a:p>
        </p:txBody>
      </p:sp>
      <p:sp>
        <p:nvSpPr>
          <p:cNvPr id="22" name="object 22"/>
          <p:cNvSpPr txBox="1"/>
          <p:nvPr/>
        </p:nvSpPr>
        <p:spPr>
          <a:xfrm>
            <a:off x="6208606" y="5980430"/>
            <a:ext cx="3622887" cy="349797"/>
          </a:xfrm>
          <a:prstGeom prst="rect">
            <a:avLst/>
          </a:prstGeom>
        </p:spPr>
        <p:txBody>
          <a:bodyPr vert="horz" wrap="square" lIns="0" tIns="21167" rIns="0" bIns="0" rtlCol="0">
            <a:spAutoFit/>
          </a:bodyPr>
          <a:lstStyle/>
          <a:p>
            <a:pPr marL="16933">
              <a:spcBef>
                <a:spcPts val="167"/>
              </a:spcBef>
            </a:pPr>
            <a:r>
              <a:rPr sz="1067" spc="13" dirty="0">
                <a:solidFill>
                  <a:srgbClr val="FFFFFF"/>
                </a:solidFill>
                <a:latin typeface="Century Gothic"/>
                <a:cs typeface="Century Gothic"/>
              </a:rPr>
              <a:t>Transaction</a:t>
            </a:r>
            <a:r>
              <a:rPr sz="1067" spc="127" dirty="0">
                <a:solidFill>
                  <a:srgbClr val="FFFFFF"/>
                </a:solidFill>
                <a:latin typeface="Century Gothic"/>
                <a:cs typeface="Century Gothic"/>
              </a:rPr>
              <a:t> </a:t>
            </a:r>
            <a:r>
              <a:rPr sz="1067" spc="13" dirty="0">
                <a:solidFill>
                  <a:srgbClr val="FFFFFF"/>
                </a:solidFill>
                <a:latin typeface="Century Gothic"/>
                <a:cs typeface="Century Gothic"/>
              </a:rPr>
              <a:t>fees</a:t>
            </a:r>
            <a:r>
              <a:rPr sz="1067" spc="-100" dirty="0">
                <a:solidFill>
                  <a:srgbClr val="FFFFFF"/>
                </a:solidFill>
                <a:latin typeface="Century Gothic"/>
                <a:cs typeface="Century Gothic"/>
              </a:rPr>
              <a:t> </a:t>
            </a:r>
            <a:r>
              <a:rPr sz="1067" spc="13" dirty="0">
                <a:solidFill>
                  <a:srgbClr val="FFFFFF"/>
                </a:solidFill>
                <a:latin typeface="Century Gothic"/>
                <a:cs typeface="Century Gothic"/>
              </a:rPr>
              <a:t>may</a:t>
            </a:r>
            <a:r>
              <a:rPr sz="1067" spc="-33" dirty="0">
                <a:solidFill>
                  <a:srgbClr val="FFFFFF"/>
                </a:solidFill>
                <a:latin typeface="Century Gothic"/>
                <a:cs typeface="Century Gothic"/>
              </a:rPr>
              <a:t> </a:t>
            </a:r>
            <a:r>
              <a:rPr sz="1067" spc="-13" dirty="0">
                <a:solidFill>
                  <a:srgbClr val="FFFFFF"/>
                </a:solidFill>
                <a:latin typeface="Century Gothic"/>
                <a:cs typeface="Century Gothic"/>
              </a:rPr>
              <a:t>apply</a:t>
            </a:r>
            <a:endParaRPr sz="1067">
              <a:latin typeface="Century Gothic"/>
              <a:cs typeface="Century Gothic"/>
            </a:endParaRPr>
          </a:p>
          <a:p>
            <a:pPr marL="16933">
              <a:spcBef>
                <a:spcPts val="27"/>
              </a:spcBef>
            </a:pPr>
            <a:r>
              <a:rPr sz="1067" spc="-33" dirty="0">
                <a:solidFill>
                  <a:srgbClr val="FFFFFF"/>
                </a:solidFill>
                <a:latin typeface="Century Gothic"/>
                <a:cs typeface="Century Gothic"/>
              </a:rPr>
              <a:t>and</a:t>
            </a:r>
            <a:r>
              <a:rPr sz="1067" spc="27" dirty="0">
                <a:solidFill>
                  <a:srgbClr val="FFFFFF"/>
                </a:solidFill>
                <a:latin typeface="Century Gothic"/>
                <a:cs typeface="Century Gothic"/>
              </a:rPr>
              <a:t> </a:t>
            </a:r>
            <a:r>
              <a:rPr sz="1067" dirty="0">
                <a:solidFill>
                  <a:srgbClr val="FFFFFF"/>
                </a:solidFill>
                <a:latin typeface="Century Gothic"/>
                <a:cs typeface="Century Gothic"/>
              </a:rPr>
              <a:t>receive</a:t>
            </a:r>
            <a:r>
              <a:rPr sz="1067" spc="20" dirty="0">
                <a:solidFill>
                  <a:srgbClr val="FFFFFF"/>
                </a:solidFill>
                <a:latin typeface="Century Gothic"/>
                <a:cs typeface="Century Gothic"/>
              </a:rPr>
              <a:t> </a:t>
            </a:r>
            <a:r>
              <a:rPr sz="1067" dirty="0">
                <a:solidFill>
                  <a:srgbClr val="FFFFFF"/>
                </a:solidFill>
                <a:latin typeface="Century Gothic"/>
                <a:cs typeface="Century Gothic"/>
              </a:rPr>
              <a:t>only</a:t>
            </a:r>
            <a:r>
              <a:rPr sz="1067" spc="-20" dirty="0">
                <a:solidFill>
                  <a:srgbClr val="FFFFFF"/>
                </a:solidFill>
                <a:latin typeface="Century Gothic"/>
                <a:cs typeface="Century Gothic"/>
              </a:rPr>
              <a:t> </a:t>
            </a:r>
            <a:r>
              <a:rPr sz="1067" dirty="0">
                <a:solidFill>
                  <a:srgbClr val="FFFFFF"/>
                </a:solidFill>
                <a:latin typeface="Century Gothic"/>
                <a:cs typeface="Century Gothic"/>
              </a:rPr>
              <a:t>the</a:t>
            </a:r>
            <a:r>
              <a:rPr sz="1067" spc="152" dirty="0">
                <a:solidFill>
                  <a:srgbClr val="FFFFFF"/>
                </a:solidFill>
                <a:latin typeface="Century Gothic"/>
                <a:cs typeface="Century Gothic"/>
              </a:rPr>
              <a:t> </a:t>
            </a:r>
            <a:r>
              <a:rPr sz="1067" dirty="0">
                <a:solidFill>
                  <a:srgbClr val="FFFFFF"/>
                </a:solidFill>
                <a:latin typeface="Century Gothic"/>
                <a:cs typeface="Century Gothic"/>
              </a:rPr>
              <a:t>system</a:t>
            </a:r>
            <a:r>
              <a:rPr sz="1067" spc="13" dirty="0">
                <a:solidFill>
                  <a:srgbClr val="FFFFFF"/>
                </a:solidFill>
                <a:latin typeface="Century Gothic"/>
                <a:cs typeface="Century Gothic"/>
              </a:rPr>
              <a:t> </a:t>
            </a:r>
            <a:r>
              <a:rPr sz="1067" dirty="0">
                <a:solidFill>
                  <a:srgbClr val="FFFFFF"/>
                </a:solidFill>
                <a:latin typeface="Century Gothic"/>
                <a:cs typeface="Century Gothic"/>
              </a:rPr>
              <a:t>participants</a:t>
            </a:r>
            <a:r>
              <a:rPr sz="1067" spc="333" dirty="0">
                <a:solidFill>
                  <a:srgbClr val="FFFFFF"/>
                </a:solidFill>
                <a:latin typeface="Century Gothic"/>
                <a:cs typeface="Century Gothic"/>
              </a:rPr>
              <a:t> </a:t>
            </a:r>
            <a:r>
              <a:rPr sz="1067" spc="-13" dirty="0">
                <a:solidFill>
                  <a:srgbClr val="FFFFFF"/>
                </a:solidFill>
                <a:latin typeface="Century Gothic"/>
                <a:cs typeface="Century Gothic"/>
              </a:rPr>
              <a:t>themselves</a:t>
            </a:r>
            <a:endParaRPr sz="1067">
              <a:latin typeface="Century Gothic"/>
              <a:cs typeface="Century Gothic"/>
            </a:endParaRPr>
          </a:p>
        </p:txBody>
      </p:sp>
      <p:sp>
        <p:nvSpPr>
          <p:cNvPr id="23" name="object 23"/>
          <p:cNvSpPr txBox="1">
            <a:spLocks noGrp="1"/>
          </p:cNvSpPr>
          <p:nvPr>
            <p:ph type="title"/>
          </p:nvPr>
        </p:nvSpPr>
        <p:spPr>
          <a:xfrm>
            <a:off x="0" y="-68247"/>
            <a:ext cx="12192000" cy="1244528"/>
          </a:xfrm>
          <a:prstGeom prst="rect">
            <a:avLst/>
          </a:prstGeom>
        </p:spPr>
        <p:txBody>
          <a:bodyPr vert="horz" wrap="square" lIns="0" tIns="135212" rIns="0" bIns="0" rtlCol="0" anchor="ctr">
            <a:spAutoFit/>
          </a:bodyPr>
          <a:lstStyle/>
          <a:p>
            <a:pPr marL="16933" algn="ctr">
              <a:lnSpc>
                <a:spcPct val="100000"/>
              </a:lnSpc>
              <a:spcBef>
                <a:spcPts val="133"/>
              </a:spcBef>
            </a:pPr>
            <a:r>
              <a:rPr sz="3600" spc="360" dirty="0">
                <a:solidFill>
                  <a:schemeClr val="bg1"/>
                </a:solidFill>
                <a:latin typeface="BIZ UDPゴシック" panose="020B0400000000000000" pitchFamily="50" charset="-128"/>
                <a:ea typeface="BIZ UDPゴシック" panose="020B0400000000000000" pitchFamily="50" charset="-128"/>
              </a:rPr>
              <a:t>DCMS</a:t>
            </a:r>
            <a:r>
              <a:rPr sz="3600" spc="152" dirty="0">
                <a:solidFill>
                  <a:schemeClr val="bg1"/>
                </a:solidFill>
                <a:latin typeface="BIZ UDPゴシック" panose="020B0400000000000000" pitchFamily="50" charset="-128"/>
                <a:ea typeface="BIZ UDPゴシック" panose="020B0400000000000000" pitchFamily="50" charset="-128"/>
              </a:rPr>
              <a:t> </a:t>
            </a:r>
            <a:r>
              <a:rPr sz="3600" spc="293" dirty="0">
                <a:solidFill>
                  <a:schemeClr val="bg1"/>
                </a:solidFill>
                <a:latin typeface="BIZ UDPゴシック" panose="020B0400000000000000" pitchFamily="50" charset="-128"/>
                <a:ea typeface="BIZ UDPゴシック" panose="020B0400000000000000" pitchFamily="50" charset="-128"/>
              </a:rPr>
              <a:t>as</a:t>
            </a:r>
            <a:r>
              <a:rPr sz="3600" spc="127" dirty="0">
                <a:solidFill>
                  <a:schemeClr val="bg1"/>
                </a:solidFill>
                <a:latin typeface="BIZ UDPゴシック" panose="020B0400000000000000" pitchFamily="50" charset="-128"/>
                <a:ea typeface="BIZ UDPゴシック" panose="020B0400000000000000" pitchFamily="50" charset="-128"/>
              </a:rPr>
              <a:t> </a:t>
            </a:r>
            <a:r>
              <a:rPr sz="3600" spc="267" dirty="0">
                <a:solidFill>
                  <a:schemeClr val="bg1"/>
                </a:solidFill>
                <a:latin typeface="BIZ UDPゴシック" panose="020B0400000000000000" pitchFamily="50" charset="-128"/>
                <a:ea typeface="BIZ UDPゴシック" panose="020B0400000000000000" pitchFamily="50" charset="-128"/>
              </a:rPr>
              <a:t>a</a:t>
            </a:r>
            <a:r>
              <a:rPr sz="3600" spc="113" dirty="0">
                <a:solidFill>
                  <a:schemeClr val="bg1"/>
                </a:solidFill>
                <a:latin typeface="BIZ UDPゴシック" panose="020B0400000000000000" pitchFamily="50" charset="-128"/>
                <a:ea typeface="BIZ UDPゴシック" panose="020B0400000000000000" pitchFamily="50" charset="-128"/>
              </a:rPr>
              <a:t> </a:t>
            </a:r>
            <a:r>
              <a:rPr sz="3600" spc="253" dirty="0">
                <a:solidFill>
                  <a:schemeClr val="bg1"/>
                </a:solidFill>
                <a:latin typeface="BIZ UDPゴシック" panose="020B0400000000000000" pitchFamily="50" charset="-128"/>
                <a:ea typeface="BIZ UDPゴシック" panose="020B0400000000000000" pitchFamily="50" charset="-128"/>
              </a:rPr>
              <a:t>response</a:t>
            </a:r>
            <a:r>
              <a:rPr sz="3600" spc="373" dirty="0">
                <a:solidFill>
                  <a:schemeClr val="bg1"/>
                </a:solidFill>
                <a:latin typeface="BIZ UDPゴシック" panose="020B0400000000000000" pitchFamily="50" charset="-128"/>
                <a:ea typeface="BIZ UDPゴシック" panose="020B0400000000000000" pitchFamily="50" charset="-128"/>
              </a:rPr>
              <a:t> </a:t>
            </a:r>
            <a:r>
              <a:rPr sz="3600" spc="207" dirty="0">
                <a:solidFill>
                  <a:schemeClr val="bg1"/>
                </a:solidFill>
                <a:latin typeface="BIZ UDPゴシック" panose="020B0400000000000000" pitchFamily="50" charset="-128"/>
                <a:ea typeface="BIZ UDPゴシック" panose="020B0400000000000000" pitchFamily="50" charset="-128"/>
              </a:rPr>
              <a:t>to</a:t>
            </a:r>
            <a:r>
              <a:rPr sz="3600" spc="113" dirty="0">
                <a:solidFill>
                  <a:schemeClr val="bg1"/>
                </a:solidFill>
                <a:latin typeface="BIZ UDPゴシック" panose="020B0400000000000000" pitchFamily="50" charset="-128"/>
                <a:ea typeface="BIZ UDPゴシック" panose="020B0400000000000000" pitchFamily="50" charset="-128"/>
              </a:rPr>
              <a:t> </a:t>
            </a:r>
            <a:r>
              <a:rPr sz="3600" spc="253" dirty="0">
                <a:solidFill>
                  <a:schemeClr val="bg1"/>
                </a:solidFill>
                <a:latin typeface="BIZ UDPゴシック" panose="020B0400000000000000" pitchFamily="50" charset="-128"/>
                <a:ea typeface="BIZ UDPゴシック" panose="020B0400000000000000" pitchFamily="50" charset="-128"/>
              </a:rPr>
              <a:t>existing</a:t>
            </a:r>
            <a:r>
              <a:rPr sz="3600" spc="207" dirty="0">
                <a:solidFill>
                  <a:schemeClr val="bg1"/>
                </a:solidFill>
                <a:latin typeface="BIZ UDPゴシック" panose="020B0400000000000000" pitchFamily="50" charset="-128"/>
                <a:ea typeface="BIZ UDPゴシック" panose="020B0400000000000000" pitchFamily="50" charset="-128"/>
              </a:rPr>
              <a:t> </a:t>
            </a:r>
            <a:r>
              <a:rPr sz="3600" spc="287" dirty="0">
                <a:solidFill>
                  <a:schemeClr val="bg1"/>
                </a:solidFill>
                <a:latin typeface="BIZ UDPゴシック" panose="020B0400000000000000" pitchFamily="50" charset="-128"/>
                <a:ea typeface="BIZ UDPゴシック" panose="020B0400000000000000" pitchFamily="50" charset="-128"/>
              </a:rPr>
              <a:t>challenges</a:t>
            </a:r>
          </a:p>
        </p:txBody>
      </p:sp>
      <p:grpSp>
        <p:nvGrpSpPr>
          <p:cNvPr id="24" name="object 24"/>
          <p:cNvGrpSpPr/>
          <p:nvPr/>
        </p:nvGrpSpPr>
        <p:grpSpPr>
          <a:xfrm>
            <a:off x="1981200" y="1092201"/>
            <a:ext cx="2489200" cy="2298700"/>
            <a:chOff x="1485900" y="819150"/>
            <a:chExt cx="1866900" cy="1724025"/>
          </a:xfrm>
        </p:grpSpPr>
        <p:sp>
          <p:nvSpPr>
            <p:cNvPr id="25" name="object 25"/>
            <p:cNvSpPr/>
            <p:nvPr/>
          </p:nvSpPr>
          <p:spPr>
            <a:xfrm>
              <a:off x="1838325" y="1634616"/>
              <a:ext cx="431800" cy="50800"/>
            </a:xfrm>
            <a:custGeom>
              <a:avLst/>
              <a:gdLst/>
              <a:ahLst/>
              <a:cxnLst/>
              <a:rect l="l" t="t" r="r" b="b"/>
              <a:pathLst>
                <a:path w="431800" h="50800">
                  <a:moveTo>
                    <a:pt x="50673" y="0"/>
                  </a:moveTo>
                  <a:lnTo>
                    <a:pt x="0" y="25781"/>
                  </a:lnTo>
                  <a:lnTo>
                    <a:pt x="50926" y="50800"/>
                  </a:lnTo>
                  <a:lnTo>
                    <a:pt x="50848" y="35052"/>
                  </a:lnTo>
                  <a:lnTo>
                    <a:pt x="38226" y="35052"/>
                  </a:lnTo>
                  <a:lnTo>
                    <a:pt x="37973" y="16002"/>
                  </a:lnTo>
                  <a:lnTo>
                    <a:pt x="50753" y="16002"/>
                  </a:lnTo>
                  <a:lnTo>
                    <a:pt x="50673" y="0"/>
                  </a:lnTo>
                  <a:close/>
                </a:path>
                <a:path w="431800" h="50800">
                  <a:moveTo>
                    <a:pt x="50753" y="16002"/>
                  </a:moveTo>
                  <a:lnTo>
                    <a:pt x="37973" y="16002"/>
                  </a:lnTo>
                  <a:lnTo>
                    <a:pt x="38103" y="25781"/>
                  </a:lnTo>
                  <a:lnTo>
                    <a:pt x="38226" y="35052"/>
                  </a:lnTo>
                  <a:lnTo>
                    <a:pt x="50848" y="35052"/>
                  </a:lnTo>
                  <a:lnTo>
                    <a:pt x="50753" y="16002"/>
                  </a:lnTo>
                  <a:close/>
                </a:path>
                <a:path w="431800" h="50800">
                  <a:moveTo>
                    <a:pt x="57024" y="16002"/>
                  </a:moveTo>
                  <a:lnTo>
                    <a:pt x="50753" y="16002"/>
                  </a:lnTo>
                  <a:lnTo>
                    <a:pt x="50848" y="35052"/>
                  </a:lnTo>
                  <a:lnTo>
                    <a:pt x="57278" y="35052"/>
                  </a:lnTo>
                  <a:lnTo>
                    <a:pt x="57024" y="16002"/>
                  </a:lnTo>
                  <a:close/>
                </a:path>
                <a:path w="431800" h="50800">
                  <a:moveTo>
                    <a:pt x="133223" y="15240"/>
                  </a:moveTo>
                  <a:lnTo>
                    <a:pt x="114173" y="15494"/>
                  </a:lnTo>
                  <a:lnTo>
                    <a:pt x="114300" y="34544"/>
                  </a:lnTo>
                  <a:lnTo>
                    <a:pt x="133350" y="34290"/>
                  </a:lnTo>
                  <a:lnTo>
                    <a:pt x="133223" y="15240"/>
                  </a:lnTo>
                  <a:close/>
                </a:path>
                <a:path w="431800" h="50800">
                  <a:moveTo>
                    <a:pt x="209423" y="14859"/>
                  </a:moveTo>
                  <a:lnTo>
                    <a:pt x="190373" y="14859"/>
                  </a:lnTo>
                  <a:lnTo>
                    <a:pt x="190500" y="33909"/>
                  </a:lnTo>
                  <a:lnTo>
                    <a:pt x="209550" y="33909"/>
                  </a:lnTo>
                  <a:lnTo>
                    <a:pt x="209423" y="14859"/>
                  </a:lnTo>
                  <a:close/>
                </a:path>
                <a:path w="431800" h="50800">
                  <a:moveTo>
                    <a:pt x="285623" y="14350"/>
                  </a:moveTo>
                  <a:lnTo>
                    <a:pt x="266573" y="14350"/>
                  </a:lnTo>
                  <a:lnTo>
                    <a:pt x="266700" y="33400"/>
                  </a:lnTo>
                  <a:lnTo>
                    <a:pt x="285750" y="33400"/>
                  </a:lnTo>
                  <a:lnTo>
                    <a:pt x="285623" y="14350"/>
                  </a:lnTo>
                  <a:close/>
                </a:path>
                <a:path w="431800" h="50800">
                  <a:moveTo>
                    <a:pt x="361823" y="13843"/>
                  </a:moveTo>
                  <a:lnTo>
                    <a:pt x="342773" y="13843"/>
                  </a:lnTo>
                  <a:lnTo>
                    <a:pt x="342900" y="32893"/>
                  </a:lnTo>
                  <a:lnTo>
                    <a:pt x="361950" y="32893"/>
                  </a:lnTo>
                  <a:lnTo>
                    <a:pt x="361823" y="13843"/>
                  </a:lnTo>
                  <a:close/>
                </a:path>
                <a:path w="431800" h="50800">
                  <a:moveTo>
                    <a:pt x="431165" y="13335"/>
                  </a:moveTo>
                  <a:lnTo>
                    <a:pt x="418973" y="13335"/>
                  </a:lnTo>
                  <a:lnTo>
                    <a:pt x="419100" y="32385"/>
                  </a:lnTo>
                  <a:lnTo>
                    <a:pt x="431292" y="32385"/>
                  </a:lnTo>
                  <a:lnTo>
                    <a:pt x="431165" y="13335"/>
                  </a:lnTo>
                  <a:close/>
                </a:path>
              </a:pathLst>
            </a:custGeom>
            <a:solidFill>
              <a:srgbClr val="FFFFFF"/>
            </a:solidFill>
          </p:spPr>
          <p:txBody>
            <a:bodyPr wrap="square" lIns="0" tIns="0" rIns="0" bIns="0" rtlCol="0"/>
            <a:lstStyle/>
            <a:p>
              <a:endParaRPr sz="2400"/>
            </a:p>
          </p:txBody>
        </p:sp>
        <p:pic>
          <p:nvPicPr>
            <p:cNvPr id="26" name="object 26"/>
            <p:cNvPicPr/>
            <p:nvPr/>
          </p:nvPicPr>
          <p:blipFill>
            <a:blip r:embed="rId8" cstate="print"/>
            <a:stretch>
              <a:fillRect/>
            </a:stretch>
          </p:blipFill>
          <p:spPr>
            <a:xfrm>
              <a:off x="1485900" y="1466850"/>
              <a:ext cx="323850" cy="428625"/>
            </a:xfrm>
            <a:prstGeom prst="rect">
              <a:avLst/>
            </a:prstGeom>
          </p:spPr>
        </p:pic>
        <p:sp>
          <p:nvSpPr>
            <p:cNvPr id="27" name="object 27"/>
            <p:cNvSpPr/>
            <p:nvPr/>
          </p:nvSpPr>
          <p:spPr>
            <a:xfrm>
              <a:off x="2425379" y="1699289"/>
              <a:ext cx="20955" cy="20320"/>
            </a:xfrm>
            <a:custGeom>
              <a:avLst/>
              <a:gdLst/>
              <a:ahLst/>
              <a:cxnLst/>
              <a:rect l="l" t="t" r="r" b="b"/>
              <a:pathLst>
                <a:path w="20955" h="20319">
                  <a:moveTo>
                    <a:pt x="15439" y="0"/>
                  </a:moveTo>
                  <a:lnTo>
                    <a:pt x="13264" y="0"/>
                  </a:lnTo>
                  <a:lnTo>
                    <a:pt x="12190" y="265"/>
                  </a:lnTo>
                  <a:lnTo>
                    <a:pt x="0" y="10041"/>
                  </a:lnTo>
                  <a:lnTo>
                    <a:pt x="211" y="11541"/>
                  </a:lnTo>
                  <a:lnTo>
                    <a:pt x="6913" y="15871"/>
                  </a:lnTo>
                  <a:lnTo>
                    <a:pt x="8269" y="15434"/>
                  </a:lnTo>
                  <a:lnTo>
                    <a:pt x="8550" y="16763"/>
                  </a:lnTo>
                  <a:lnTo>
                    <a:pt x="9324" y="17950"/>
                  </a:lnTo>
                  <a:lnTo>
                    <a:pt x="11595" y="19651"/>
                  </a:lnTo>
                  <a:lnTo>
                    <a:pt x="13015" y="20100"/>
                  </a:lnTo>
                  <a:lnTo>
                    <a:pt x="14473" y="20077"/>
                  </a:lnTo>
                  <a:lnTo>
                    <a:pt x="20562" y="4743"/>
                  </a:lnTo>
                  <a:lnTo>
                    <a:pt x="20274" y="3750"/>
                  </a:lnTo>
                  <a:lnTo>
                    <a:pt x="19186" y="2002"/>
                  </a:lnTo>
                  <a:lnTo>
                    <a:pt x="18400" y="1275"/>
                  </a:lnTo>
                  <a:lnTo>
                    <a:pt x="16507" y="265"/>
                  </a:lnTo>
                  <a:lnTo>
                    <a:pt x="15439" y="0"/>
                  </a:lnTo>
                  <a:close/>
                </a:path>
              </a:pathLst>
            </a:custGeom>
            <a:solidFill>
              <a:srgbClr val="455A63"/>
            </a:solidFill>
          </p:spPr>
          <p:txBody>
            <a:bodyPr wrap="square" lIns="0" tIns="0" rIns="0" bIns="0" rtlCol="0"/>
            <a:lstStyle/>
            <a:p>
              <a:endParaRPr sz="2400"/>
            </a:p>
          </p:txBody>
        </p:sp>
        <p:sp>
          <p:nvSpPr>
            <p:cNvPr id="28" name="object 28"/>
            <p:cNvSpPr/>
            <p:nvPr/>
          </p:nvSpPr>
          <p:spPr>
            <a:xfrm>
              <a:off x="2248335" y="1505607"/>
              <a:ext cx="332740" cy="360680"/>
            </a:xfrm>
            <a:custGeom>
              <a:avLst/>
              <a:gdLst/>
              <a:ahLst/>
              <a:cxnLst/>
              <a:rect l="l" t="t" r="r" b="b"/>
              <a:pathLst>
                <a:path w="332739" h="360680">
                  <a:moveTo>
                    <a:pt x="193358" y="0"/>
                  </a:moveTo>
                  <a:lnTo>
                    <a:pt x="139462" y="17181"/>
                  </a:lnTo>
                  <a:lnTo>
                    <a:pt x="88816" y="54371"/>
                  </a:lnTo>
                  <a:lnTo>
                    <a:pt x="46404" y="104843"/>
                  </a:lnTo>
                  <a:lnTo>
                    <a:pt x="12523" y="172022"/>
                  </a:lnTo>
                  <a:lnTo>
                    <a:pt x="0" y="240232"/>
                  </a:lnTo>
                  <a:lnTo>
                    <a:pt x="2825" y="268662"/>
                  </a:lnTo>
                  <a:lnTo>
                    <a:pt x="23738" y="310612"/>
                  </a:lnTo>
                  <a:lnTo>
                    <a:pt x="92128" y="350699"/>
                  </a:lnTo>
                  <a:lnTo>
                    <a:pt x="137282" y="360475"/>
                  </a:lnTo>
                  <a:lnTo>
                    <a:pt x="164195" y="355364"/>
                  </a:lnTo>
                  <a:lnTo>
                    <a:pt x="230209" y="318099"/>
                  </a:lnTo>
                  <a:lnTo>
                    <a:pt x="263519" y="285374"/>
                  </a:lnTo>
                  <a:lnTo>
                    <a:pt x="291770" y="247088"/>
                  </a:lnTo>
                  <a:lnTo>
                    <a:pt x="313615" y="205369"/>
                  </a:lnTo>
                  <a:lnTo>
                    <a:pt x="327710" y="162344"/>
                  </a:lnTo>
                  <a:lnTo>
                    <a:pt x="332707" y="120142"/>
                  </a:lnTo>
                  <a:lnTo>
                    <a:pt x="329637" y="90623"/>
                  </a:lnTo>
                  <a:lnTo>
                    <a:pt x="306980" y="47826"/>
                  </a:lnTo>
                  <a:lnTo>
                    <a:pt x="238038" y="8244"/>
                  </a:lnTo>
                  <a:lnTo>
                    <a:pt x="193358" y="0"/>
                  </a:lnTo>
                  <a:close/>
                </a:path>
              </a:pathLst>
            </a:custGeom>
            <a:solidFill>
              <a:srgbClr val="37464F"/>
            </a:solidFill>
          </p:spPr>
          <p:txBody>
            <a:bodyPr wrap="square" lIns="0" tIns="0" rIns="0" bIns="0" rtlCol="0"/>
            <a:lstStyle/>
            <a:p>
              <a:endParaRPr sz="2400"/>
            </a:p>
          </p:txBody>
        </p:sp>
        <p:pic>
          <p:nvPicPr>
            <p:cNvPr id="29" name="object 29"/>
            <p:cNvPicPr/>
            <p:nvPr/>
          </p:nvPicPr>
          <p:blipFill>
            <a:blip r:embed="rId9" cstate="print"/>
            <a:stretch>
              <a:fillRect/>
            </a:stretch>
          </p:blipFill>
          <p:spPr>
            <a:xfrm>
              <a:off x="2248153" y="1505543"/>
              <a:ext cx="287793" cy="350355"/>
            </a:xfrm>
            <a:prstGeom prst="rect">
              <a:avLst/>
            </a:prstGeom>
          </p:spPr>
        </p:pic>
        <p:sp>
          <p:nvSpPr>
            <p:cNvPr id="30" name="object 30"/>
            <p:cNvSpPr/>
            <p:nvPr/>
          </p:nvSpPr>
          <p:spPr>
            <a:xfrm>
              <a:off x="1851914" y="1625091"/>
              <a:ext cx="1170305" cy="149225"/>
            </a:xfrm>
            <a:custGeom>
              <a:avLst/>
              <a:gdLst/>
              <a:ahLst/>
              <a:cxnLst/>
              <a:rect l="l" t="t" r="r" b="b"/>
              <a:pathLst>
                <a:path w="1170305" h="149225">
                  <a:moveTo>
                    <a:pt x="19304" y="109347"/>
                  </a:moveTo>
                  <a:lnTo>
                    <a:pt x="254" y="108966"/>
                  </a:lnTo>
                  <a:lnTo>
                    <a:pt x="0" y="128016"/>
                  </a:lnTo>
                  <a:lnTo>
                    <a:pt x="19050" y="128397"/>
                  </a:lnTo>
                  <a:lnTo>
                    <a:pt x="19304" y="109347"/>
                  </a:lnTo>
                  <a:close/>
                </a:path>
                <a:path w="1170305" h="149225">
                  <a:moveTo>
                    <a:pt x="95504" y="110617"/>
                  </a:moveTo>
                  <a:lnTo>
                    <a:pt x="76454" y="110236"/>
                  </a:lnTo>
                  <a:lnTo>
                    <a:pt x="76200" y="129286"/>
                  </a:lnTo>
                  <a:lnTo>
                    <a:pt x="95123" y="129667"/>
                  </a:lnTo>
                  <a:lnTo>
                    <a:pt x="95504" y="110617"/>
                  </a:lnTo>
                  <a:close/>
                </a:path>
                <a:path w="1170305" h="149225">
                  <a:moveTo>
                    <a:pt x="171704" y="111887"/>
                  </a:moveTo>
                  <a:lnTo>
                    <a:pt x="152654" y="111506"/>
                  </a:lnTo>
                  <a:lnTo>
                    <a:pt x="152273" y="130556"/>
                  </a:lnTo>
                  <a:lnTo>
                    <a:pt x="171323" y="130937"/>
                  </a:lnTo>
                  <a:lnTo>
                    <a:pt x="171704" y="111887"/>
                  </a:lnTo>
                  <a:close/>
                </a:path>
                <a:path w="1170305" h="149225">
                  <a:moveTo>
                    <a:pt x="247904" y="113030"/>
                  </a:moveTo>
                  <a:lnTo>
                    <a:pt x="228854" y="112776"/>
                  </a:lnTo>
                  <a:lnTo>
                    <a:pt x="228473" y="131826"/>
                  </a:lnTo>
                  <a:lnTo>
                    <a:pt x="247523" y="132080"/>
                  </a:lnTo>
                  <a:lnTo>
                    <a:pt x="247904" y="113030"/>
                  </a:lnTo>
                  <a:close/>
                </a:path>
                <a:path w="1170305" h="149225">
                  <a:moveTo>
                    <a:pt x="343471" y="133350"/>
                  </a:moveTo>
                  <a:lnTo>
                    <a:pt x="323723" y="133350"/>
                  </a:lnTo>
                  <a:lnTo>
                    <a:pt x="311035" y="133350"/>
                  </a:lnTo>
                  <a:lnTo>
                    <a:pt x="310769" y="149098"/>
                  </a:lnTo>
                  <a:lnTo>
                    <a:pt x="343471" y="133350"/>
                  </a:lnTo>
                  <a:close/>
                </a:path>
                <a:path w="1170305" h="149225">
                  <a:moveTo>
                    <a:pt x="361950" y="124460"/>
                  </a:moveTo>
                  <a:lnTo>
                    <a:pt x="311658" y="98298"/>
                  </a:lnTo>
                  <a:lnTo>
                    <a:pt x="311378" y="114134"/>
                  </a:lnTo>
                  <a:lnTo>
                    <a:pt x="305041" y="114134"/>
                  </a:lnTo>
                  <a:lnTo>
                    <a:pt x="304660" y="133184"/>
                  </a:lnTo>
                  <a:lnTo>
                    <a:pt x="311035" y="133184"/>
                  </a:lnTo>
                  <a:lnTo>
                    <a:pt x="323723" y="133184"/>
                  </a:lnTo>
                  <a:lnTo>
                    <a:pt x="343827" y="133184"/>
                  </a:lnTo>
                  <a:lnTo>
                    <a:pt x="361950" y="124460"/>
                  </a:lnTo>
                  <a:close/>
                </a:path>
                <a:path w="1170305" h="149225">
                  <a:moveTo>
                    <a:pt x="771779" y="99822"/>
                  </a:moveTo>
                  <a:lnTo>
                    <a:pt x="752729" y="99441"/>
                  </a:lnTo>
                  <a:lnTo>
                    <a:pt x="752475" y="118491"/>
                  </a:lnTo>
                  <a:lnTo>
                    <a:pt x="771525" y="118872"/>
                  </a:lnTo>
                  <a:lnTo>
                    <a:pt x="771779" y="99822"/>
                  </a:lnTo>
                  <a:close/>
                </a:path>
                <a:path w="1170305" h="149225">
                  <a:moveTo>
                    <a:pt x="796163" y="35052"/>
                  </a:moveTo>
                  <a:lnTo>
                    <a:pt x="795909" y="16002"/>
                  </a:lnTo>
                  <a:lnTo>
                    <a:pt x="789635" y="16002"/>
                  </a:lnTo>
                  <a:lnTo>
                    <a:pt x="789559" y="0"/>
                  </a:lnTo>
                  <a:lnTo>
                    <a:pt x="738886" y="25781"/>
                  </a:lnTo>
                  <a:lnTo>
                    <a:pt x="789813" y="50800"/>
                  </a:lnTo>
                  <a:lnTo>
                    <a:pt x="789724" y="35052"/>
                  </a:lnTo>
                  <a:lnTo>
                    <a:pt x="796163" y="35052"/>
                  </a:lnTo>
                  <a:close/>
                </a:path>
                <a:path w="1170305" h="149225">
                  <a:moveTo>
                    <a:pt x="847979" y="101092"/>
                  </a:moveTo>
                  <a:lnTo>
                    <a:pt x="828929" y="100711"/>
                  </a:lnTo>
                  <a:lnTo>
                    <a:pt x="828675" y="119761"/>
                  </a:lnTo>
                  <a:lnTo>
                    <a:pt x="847598" y="120142"/>
                  </a:lnTo>
                  <a:lnTo>
                    <a:pt x="847979" y="101092"/>
                  </a:lnTo>
                  <a:close/>
                </a:path>
                <a:path w="1170305" h="149225">
                  <a:moveTo>
                    <a:pt x="872236" y="34290"/>
                  </a:moveTo>
                  <a:lnTo>
                    <a:pt x="872109" y="15240"/>
                  </a:lnTo>
                  <a:lnTo>
                    <a:pt x="853059" y="15494"/>
                  </a:lnTo>
                  <a:lnTo>
                    <a:pt x="853186" y="34544"/>
                  </a:lnTo>
                  <a:lnTo>
                    <a:pt x="872236" y="34290"/>
                  </a:lnTo>
                  <a:close/>
                </a:path>
                <a:path w="1170305" h="149225">
                  <a:moveTo>
                    <a:pt x="924179" y="102362"/>
                  </a:moveTo>
                  <a:lnTo>
                    <a:pt x="905129" y="101981"/>
                  </a:lnTo>
                  <a:lnTo>
                    <a:pt x="904748" y="121031"/>
                  </a:lnTo>
                  <a:lnTo>
                    <a:pt x="923798" y="121412"/>
                  </a:lnTo>
                  <a:lnTo>
                    <a:pt x="924179" y="102362"/>
                  </a:lnTo>
                  <a:close/>
                </a:path>
                <a:path w="1170305" h="149225">
                  <a:moveTo>
                    <a:pt x="948436" y="33909"/>
                  </a:moveTo>
                  <a:lnTo>
                    <a:pt x="948309" y="14859"/>
                  </a:lnTo>
                  <a:lnTo>
                    <a:pt x="929259" y="14859"/>
                  </a:lnTo>
                  <a:lnTo>
                    <a:pt x="929386" y="33909"/>
                  </a:lnTo>
                  <a:lnTo>
                    <a:pt x="948436" y="33909"/>
                  </a:lnTo>
                  <a:close/>
                </a:path>
                <a:path w="1170305" h="149225">
                  <a:moveTo>
                    <a:pt x="1000379" y="103505"/>
                  </a:moveTo>
                  <a:lnTo>
                    <a:pt x="981329" y="103251"/>
                  </a:lnTo>
                  <a:lnTo>
                    <a:pt x="980948" y="122301"/>
                  </a:lnTo>
                  <a:lnTo>
                    <a:pt x="999998" y="122555"/>
                  </a:lnTo>
                  <a:lnTo>
                    <a:pt x="1000379" y="103505"/>
                  </a:lnTo>
                  <a:close/>
                </a:path>
                <a:path w="1170305" h="149225">
                  <a:moveTo>
                    <a:pt x="1024636" y="33401"/>
                  </a:moveTo>
                  <a:lnTo>
                    <a:pt x="1024509" y="14351"/>
                  </a:lnTo>
                  <a:lnTo>
                    <a:pt x="1005459" y="14351"/>
                  </a:lnTo>
                  <a:lnTo>
                    <a:pt x="1005586" y="33401"/>
                  </a:lnTo>
                  <a:lnTo>
                    <a:pt x="1024636" y="33401"/>
                  </a:lnTo>
                  <a:close/>
                </a:path>
                <a:path w="1170305" h="149225">
                  <a:moveTo>
                    <a:pt x="1095946" y="123825"/>
                  </a:moveTo>
                  <a:lnTo>
                    <a:pt x="1076198" y="123825"/>
                  </a:lnTo>
                  <a:lnTo>
                    <a:pt x="1063510" y="123825"/>
                  </a:lnTo>
                  <a:lnTo>
                    <a:pt x="1063244" y="139573"/>
                  </a:lnTo>
                  <a:lnTo>
                    <a:pt x="1095946" y="123825"/>
                  </a:lnTo>
                  <a:close/>
                </a:path>
                <a:path w="1170305" h="149225">
                  <a:moveTo>
                    <a:pt x="1100836" y="32893"/>
                  </a:moveTo>
                  <a:lnTo>
                    <a:pt x="1100709" y="13843"/>
                  </a:lnTo>
                  <a:lnTo>
                    <a:pt x="1081659" y="13843"/>
                  </a:lnTo>
                  <a:lnTo>
                    <a:pt x="1081786" y="32893"/>
                  </a:lnTo>
                  <a:lnTo>
                    <a:pt x="1100836" y="32893"/>
                  </a:lnTo>
                  <a:close/>
                </a:path>
                <a:path w="1170305" h="149225">
                  <a:moveTo>
                    <a:pt x="1114425" y="114935"/>
                  </a:moveTo>
                  <a:lnTo>
                    <a:pt x="1064133" y="88773"/>
                  </a:lnTo>
                  <a:lnTo>
                    <a:pt x="1063853" y="104609"/>
                  </a:lnTo>
                  <a:lnTo>
                    <a:pt x="1057516" y="104609"/>
                  </a:lnTo>
                  <a:lnTo>
                    <a:pt x="1057135" y="123659"/>
                  </a:lnTo>
                  <a:lnTo>
                    <a:pt x="1063510" y="123659"/>
                  </a:lnTo>
                  <a:lnTo>
                    <a:pt x="1076198" y="123659"/>
                  </a:lnTo>
                  <a:lnTo>
                    <a:pt x="1096302" y="123659"/>
                  </a:lnTo>
                  <a:lnTo>
                    <a:pt x="1114425" y="114935"/>
                  </a:lnTo>
                  <a:close/>
                </a:path>
                <a:path w="1170305" h="149225">
                  <a:moveTo>
                    <a:pt x="1170178" y="32385"/>
                  </a:moveTo>
                  <a:lnTo>
                    <a:pt x="1170051" y="13335"/>
                  </a:lnTo>
                  <a:lnTo>
                    <a:pt x="1157859" y="13335"/>
                  </a:lnTo>
                  <a:lnTo>
                    <a:pt x="1157986" y="32385"/>
                  </a:lnTo>
                  <a:lnTo>
                    <a:pt x="1170178" y="32385"/>
                  </a:lnTo>
                  <a:close/>
                </a:path>
              </a:pathLst>
            </a:custGeom>
            <a:solidFill>
              <a:srgbClr val="FFFFFF"/>
            </a:solidFill>
          </p:spPr>
          <p:txBody>
            <a:bodyPr wrap="square" lIns="0" tIns="0" rIns="0" bIns="0" rtlCol="0"/>
            <a:lstStyle/>
            <a:p>
              <a:endParaRPr sz="2400"/>
            </a:p>
          </p:txBody>
        </p:sp>
        <p:pic>
          <p:nvPicPr>
            <p:cNvPr id="31" name="object 31"/>
            <p:cNvPicPr/>
            <p:nvPr/>
          </p:nvPicPr>
          <p:blipFill>
            <a:blip r:embed="rId8" cstate="print"/>
            <a:stretch>
              <a:fillRect/>
            </a:stretch>
          </p:blipFill>
          <p:spPr>
            <a:xfrm>
              <a:off x="3028950" y="1466850"/>
              <a:ext cx="323850" cy="428625"/>
            </a:xfrm>
            <a:prstGeom prst="rect">
              <a:avLst/>
            </a:prstGeom>
          </p:spPr>
        </p:pic>
        <p:sp>
          <p:nvSpPr>
            <p:cNvPr id="32" name="object 32"/>
            <p:cNvSpPr/>
            <p:nvPr/>
          </p:nvSpPr>
          <p:spPr>
            <a:xfrm>
              <a:off x="2328037" y="1866899"/>
              <a:ext cx="145415" cy="323850"/>
            </a:xfrm>
            <a:custGeom>
              <a:avLst/>
              <a:gdLst/>
              <a:ahLst/>
              <a:cxnLst/>
              <a:rect l="l" t="t" r="r" b="b"/>
              <a:pathLst>
                <a:path w="145414" h="323850">
                  <a:moveTo>
                    <a:pt x="34163" y="38100"/>
                  </a:moveTo>
                  <a:lnTo>
                    <a:pt x="15113" y="38100"/>
                  </a:lnTo>
                  <a:lnTo>
                    <a:pt x="15113" y="56769"/>
                  </a:lnTo>
                  <a:lnTo>
                    <a:pt x="34163" y="56769"/>
                  </a:lnTo>
                  <a:lnTo>
                    <a:pt x="34163" y="38100"/>
                  </a:lnTo>
                  <a:close/>
                </a:path>
                <a:path w="145414" h="323850">
                  <a:moveTo>
                    <a:pt x="34417" y="113919"/>
                  </a:moveTo>
                  <a:lnTo>
                    <a:pt x="15367" y="113919"/>
                  </a:lnTo>
                  <a:lnTo>
                    <a:pt x="15367" y="132969"/>
                  </a:lnTo>
                  <a:lnTo>
                    <a:pt x="34417" y="132969"/>
                  </a:lnTo>
                  <a:lnTo>
                    <a:pt x="34417" y="113919"/>
                  </a:lnTo>
                  <a:close/>
                </a:path>
                <a:path w="145414" h="323850">
                  <a:moveTo>
                    <a:pt x="34671" y="190119"/>
                  </a:moveTo>
                  <a:lnTo>
                    <a:pt x="15621" y="190119"/>
                  </a:lnTo>
                  <a:lnTo>
                    <a:pt x="15621" y="209169"/>
                  </a:lnTo>
                  <a:lnTo>
                    <a:pt x="34671" y="209169"/>
                  </a:lnTo>
                  <a:lnTo>
                    <a:pt x="34671" y="190119"/>
                  </a:lnTo>
                  <a:close/>
                </a:path>
                <a:path w="145414" h="323850">
                  <a:moveTo>
                    <a:pt x="50736" y="272669"/>
                  </a:moveTo>
                  <a:lnTo>
                    <a:pt x="34836" y="272669"/>
                  </a:lnTo>
                  <a:lnTo>
                    <a:pt x="34798" y="266319"/>
                  </a:lnTo>
                  <a:lnTo>
                    <a:pt x="15748" y="266319"/>
                  </a:lnTo>
                  <a:lnTo>
                    <a:pt x="15786" y="272669"/>
                  </a:lnTo>
                  <a:lnTo>
                    <a:pt x="0" y="272669"/>
                  </a:lnTo>
                  <a:lnTo>
                    <a:pt x="25527" y="323342"/>
                  </a:lnTo>
                  <a:lnTo>
                    <a:pt x="44411" y="285369"/>
                  </a:lnTo>
                  <a:lnTo>
                    <a:pt x="50736" y="272669"/>
                  </a:lnTo>
                  <a:close/>
                </a:path>
                <a:path w="145414" h="323850">
                  <a:moveTo>
                    <a:pt x="121666" y="266827"/>
                  </a:moveTo>
                  <a:lnTo>
                    <a:pt x="102616" y="266192"/>
                  </a:lnTo>
                  <a:lnTo>
                    <a:pt x="101981" y="285242"/>
                  </a:lnTo>
                  <a:lnTo>
                    <a:pt x="121031" y="285877"/>
                  </a:lnTo>
                  <a:lnTo>
                    <a:pt x="121666" y="266827"/>
                  </a:lnTo>
                  <a:close/>
                </a:path>
                <a:path w="145414" h="323850">
                  <a:moveTo>
                    <a:pt x="124460" y="190754"/>
                  </a:moveTo>
                  <a:lnTo>
                    <a:pt x="105410" y="189992"/>
                  </a:lnTo>
                  <a:lnTo>
                    <a:pt x="104648" y="209042"/>
                  </a:lnTo>
                  <a:lnTo>
                    <a:pt x="123698" y="209804"/>
                  </a:lnTo>
                  <a:lnTo>
                    <a:pt x="124460" y="190754"/>
                  </a:lnTo>
                  <a:close/>
                </a:path>
                <a:path w="145414" h="323850">
                  <a:moveTo>
                    <a:pt x="127127" y="114554"/>
                  </a:moveTo>
                  <a:lnTo>
                    <a:pt x="108077" y="113919"/>
                  </a:lnTo>
                  <a:lnTo>
                    <a:pt x="107442" y="132969"/>
                  </a:lnTo>
                  <a:lnTo>
                    <a:pt x="126492" y="133604"/>
                  </a:lnTo>
                  <a:lnTo>
                    <a:pt x="127127" y="114554"/>
                  </a:lnTo>
                  <a:close/>
                </a:path>
                <a:path w="145414" h="323850">
                  <a:moveTo>
                    <a:pt x="145288" y="51689"/>
                  </a:moveTo>
                  <a:lnTo>
                    <a:pt x="138899" y="37719"/>
                  </a:lnTo>
                  <a:lnTo>
                    <a:pt x="121666" y="0"/>
                  </a:lnTo>
                  <a:lnTo>
                    <a:pt x="94488" y="49911"/>
                  </a:lnTo>
                  <a:lnTo>
                    <a:pt x="110350" y="50469"/>
                  </a:lnTo>
                  <a:lnTo>
                    <a:pt x="110832" y="38354"/>
                  </a:lnTo>
                  <a:lnTo>
                    <a:pt x="110375" y="49911"/>
                  </a:lnTo>
                  <a:lnTo>
                    <a:pt x="110350" y="50469"/>
                  </a:lnTo>
                  <a:lnTo>
                    <a:pt x="110109" y="56769"/>
                  </a:lnTo>
                  <a:lnTo>
                    <a:pt x="129159" y="57404"/>
                  </a:lnTo>
                  <a:lnTo>
                    <a:pt x="129349" y="51689"/>
                  </a:lnTo>
                  <a:lnTo>
                    <a:pt x="129362" y="51142"/>
                  </a:lnTo>
                  <a:lnTo>
                    <a:pt x="145288" y="51689"/>
                  </a:lnTo>
                  <a:close/>
                </a:path>
              </a:pathLst>
            </a:custGeom>
            <a:solidFill>
              <a:srgbClr val="FFFFFF"/>
            </a:solidFill>
          </p:spPr>
          <p:txBody>
            <a:bodyPr wrap="square" lIns="0" tIns="0" rIns="0" bIns="0" rtlCol="0"/>
            <a:lstStyle/>
            <a:p>
              <a:endParaRPr sz="2400"/>
            </a:p>
          </p:txBody>
        </p:sp>
        <p:pic>
          <p:nvPicPr>
            <p:cNvPr id="33" name="object 33"/>
            <p:cNvPicPr/>
            <p:nvPr/>
          </p:nvPicPr>
          <p:blipFill>
            <a:blip r:embed="rId10" cstate="print"/>
            <a:stretch>
              <a:fillRect/>
            </a:stretch>
          </p:blipFill>
          <p:spPr>
            <a:xfrm>
              <a:off x="2247900" y="2114550"/>
              <a:ext cx="333375" cy="428625"/>
            </a:xfrm>
            <a:prstGeom prst="rect">
              <a:avLst/>
            </a:prstGeom>
          </p:spPr>
        </p:pic>
        <p:sp>
          <p:nvSpPr>
            <p:cNvPr id="34" name="object 34"/>
            <p:cNvSpPr/>
            <p:nvPr/>
          </p:nvSpPr>
          <p:spPr>
            <a:xfrm>
              <a:off x="2375662" y="1181099"/>
              <a:ext cx="145415" cy="314325"/>
            </a:xfrm>
            <a:custGeom>
              <a:avLst/>
              <a:gdLst/>
              <a:ahLst/>
              <a:cxnLst/>
              <a:rect l="l" t="t" r="r" b="b"/>
              <a:pathLst>
                <a:path w="145414" h="314325">
                  <a:moveTo>
                    <a:pt x="34163" y="28575"/>
                  </a:moveTo>
                  <a:lnTo>
                    <a:pt x="15113" y="28575"/>
                  </a:lnTo>
                  <a:lnTo>
                    <a:pt x="15113" y="47244"/>
                  </a:lnTo>
                  <a:lnTo>
                    <a:pt x="34163" y="47117"/>
                  </a:lnTo>
                  <a:lnTo>
                    <a:pt x="34163" y="28575"/>
                  </a:lnTo>
                  <a:close/>
                </a:path>
                <a:path w="145414" h="314325">
                  <a:moveTo>
                    <a:pt x="34417" y="104267"/>
                  </a:moveTo>
                  <a:lnTo>
                    <a:pt x="15367" y="104394"/>
                  </a:lnTo>
                  <a:lnTo>
                    <a:pt x="15367" y="123444"/>
                  </a:lnTo>
                  <a:lnTo>
                    <a:pt x="34417" y="123317"/>
                  </a:lnTo>
                  <a:lnTo>
                    <a:pt x="34417" y="104267"/>
                  </a:lnTo>
                  <a:close/>
                </a:path>
                <a:path w="145414" h="314325">
                  <a:moveTo>
                    <a:pt x="34671" y="180467"/>
                  </a:moveTo>
                  <a:lnTo>
                    <a:pt x="15621" y="180594"/>
                  </a:lnTo>
                  <a:lnTo>
                    <a:pt x="15621" y="199644"/>
                  </a:lnTo>
                  <a:lnTo>
                    <a:pt x="34671" y="199517"/>
                  </a:lnTo>
                  <a:lnTo>
                    <a:pt x="34671" y="180467"/>
                  </a:lnTo>
                  <a:close/>
                </a:path>
                <a:path w="145414" h="314325">
                  <a:moveTo>
                    <a:pt x="50736" y="263144"/>
                  </a:moveTo>
                  <a:lnTo>
                    <a:pt x="34836" y="263144"/>
                  </a:lnTo>
                  <a:lnTo>
                    <a:pt x="34798" y="256667"/>
                  </a:lnTo>
                  <a:lnTo>
                    <a:pt x="15748" y="256794"/>
                  </a:lnTo>
                  <a:lnTo>
                    <a:pt x="15786" y="263144"/>
                  </a:lnTo>
                  <a:lnTo>
                    <a:pt x="0" y="263144"/>
                  </a:lnTo>
                  <a:lnTo>
                    <a:pt x="25527" y="313817"/>
                  </a:lnTo>
                  <a:lnTo>
                    <a:pt x="44411" y="275844"/>
                  </a:lnTo>
                  <a:lnTo>
                    <a:pt x="50736" y="263144"/>
                  </a:lnTo>
                  <a:close/>
                </a:path>
                <a:path w="145414" h="314325">
                  <a:moveTo>
                    <a:pt x="121666" y="266827"/>
                  </a:moveTo>
                  <a:lnTo>
                    <a:pt x="102616" y="266192"/>
                  </a:lnTo>
                  <a:lnTo>
                    <a:pt x="101981" y="285242"/>
                  </a:lnTo>
                  <a:lnTo>
                    <a:pt x="121031" y="285877"/>
                  </a:lnTo>
                  <a:lnTo>
                    <a:pt x="121666" y="266827"/>
                  </a:lnTo>
                  <a:close/>
                </a:path>
                <a:path w="145414" h="314325">
                  <a:moveTo>
                    <a:pt x="124460" y="190754"/>
                  </a:moveTo>
                  <a:lnTo>
                    <a:pt x="105410" y="189992"/>
                  </a:lnTo>
                  <a:lnTo>
                    <a:pt x="104648" y="209042"/>
                  </a:lnTo>
                  <a:lnTo>
                    <a:pt x="123698" y="209804"/>
                  </a:lnTo>
                  <a:lnTo>
                    <a:pt x="124460" y="190754"/>
                  </a:lnTo>
                  <a:close/>
                </a:path>
                <a:path w="145414" h="314325">
                  <a:moveTo>
                    <a:pt x="127127" y="114554"/>
                  </a:moveTo>
                  <a:lnTo>
                    <a:pt x="108077" y="113919"/>
                  </a:lnTo>
                  <a:lnTo>
                    <a:pt x="107442" y="132969"/>
                  </a:lnTo>
                  <a:lnTo>
                    <a:pt x="126492" y="133604"/>
                  </a:lnTo>
                  <a:lnTo>
                    <a:pt x="127127" y="114554"/>
                  </a:lnTo>
                  <a:close/>
                </a:path>
                <a:path w="145414" h="314325">
                  <a:moveTo>
                    <a:pt x="145288" y="51689"/>
                  </a:moveTo>
                  <a:lnTo>
                    <a:pt x="138899" y="37719"/>
                  </a:lnTo>
                  <a:lnTo>
                    <a:pt x="121666" y="0"/>
                  </a:lnTo>
                  <a:lnTo>
                    <a:pt x="94488" y="49911"/>
                  </a:lnTo>
                  <a:lnTo>
                    <a:pt x="110350" y="50469"/>
                  </a:lnTo>
                  <a:lnTo>
                    <a:pt x="110832" y="38354"/>
                  </a:lnTo>
                  <a:lnTo>
                    <a:pt x="110375" y="49911"/>
                  </a:lnTo>
                  <a:lnTo>
                    <a:pt x="110350" y="50469"/>
                  </a:lnTo>
                  <a:lnTo>
                    <a:pt x="110109" y="56769"/>
                  </a:lnTo>
                  <a:lnTo>
                    <a:pt x="129159" y="57404"/>
                  </a:lnTo>
                  <a:lnTo>
                    <a:pt x="129349" y="51689"/>
                  </a:lnTo>
                  <a:lnTo>
                    <a:pt x="129362" y="51142"/>
                  </a:lnTo>
                  <a:lnTo>
                    <a:pt x="145288" y="51689"/>
                  </a:lnTo>
                  <a:close/>
                </a:path>
              </a:pathLst>
            </a:custGeom>
            <a:solidFill>
              <a:srgbClr val="FFFFFF"/>
            </a:solidFill>
          </p:spPr>
          <p:txBody>
            <a:bodyPr wrap="square" lIns="0" tIns="0" rIns="0" bIns="0" rtlCol="0"/>
            <a:lstStyle/>
            <a:p>
              <a:endParaRPr sz="2400"/>
            </a:p>
          </p:txBody>
        </p:sp>
        <p:pic>
          <p:nvPicPr>
            <p:cNvPr id="35" name="object 35"/>
            <p:cNvPicPr/>
            <p:nvPr/>
          </p:nvPicPr>
          <p:blipFill>
            <a:blip r:embed="rId8" cstate="print"/>
            <a:stretch>
              <a:fillRect/>
            </a:stretch>
          </p:blipFill>
          <p:spPr>
            <a:xfrm>
              <a:off x="2257425" y="819150"/>
              <a:ext cx="323850" cy="428625"/>
            </a:xfrm>
            <a:prstGeom prst="rect">
              <a:avLst/>
            </a:prstGeom>
          </p:spPr>
        </p:pic>
      </p:grpSp>
      <p:sp>
        <p:nvSpPr>
          <p:cNvPr id="36" name="object 36"/>
          <p:cNvSpPr txBox="1"/>
          <p:nvPr/>
        </p:nvSpPr>
        <p:spPr>
          <a:xfrm>
            <a:off x="2139525" y="3679190"/>
            <a:ext cx="497840" cy="185586"/>
          </a:xfrm>
          <a:prstGeom prst="rect">
            <a:avLst/>
          </a:prstGeom>
        </p:spPr>
        <p:txBody>
          <a:bodyPr vert="horz" wrap="square" lIns="0" tIns="21167" rIns="0" bIns="0" rtlCol="0">
            <a:spAutoFit/>
          </a:bodyPr>
          <a:lstStyle/>
          <a:p>
            <a:pPr marL="16933">
              <a:spcBef>
                <a:spcPts val="167"/>
              </a:spcBef>
            </a:pPr>
            <a:r>
              <a:rPr sz="1067" spc="-13" dirty="0">
                <a:solidFill>
                  <a:srgbClr val="FFFFFF"/>
                </a:solidFill>
                <a:latin typeface="Century Gothic"/>
                <a:cs typeface="Century Gothic"/>
              </a:rPr>
              <a:t>Nodes</a:t>
            </a:r>
            <a:endParaRPr sz="1067">
              <a:latin typeface="Century Gothic"/>
              <a:cs typeface="Century Gothic"/>
            </a:endParaRPr>
          </a:p>
        </p:txBody>
      </p:sp>
      <p:pic>
        <p:nvPicPr>
          <p:cNvPr id="37" name="object 37"/>
          <p:cNvPicPr/>
          <p:nvPr/>
        </p:nvPicPr>
        <p:blipFill>
          <a:blip r:embed="rId11" cstate="print"/>
          <a:stretch>
            <a:fillRect/>
          </a:stretch>
        </p:blipFill>
        <p:spPr>
          <a:xfrm>
            <a:off x="1739901" y="3594100"/>
            <a:ext cx="292100" cy="381000"/>
          </a:xfrm>
          <a:prstGeom prst="rect">
            <a:avLst/>
          </a:prstGeom>
        </p:spPr>
      </p:pic>
      <p:sp>
        <p:nvSpPr>
          <p:cNvPr id="38" name="object 38"/>
          <p:cNvSpPr txBox="1"/>
          <p:nvPr/>
        </p:nvSpPr>
        <p:spPr>
          <a:xfrm>
            <a:off x="2474805" y="4299796"/>
            <a:ext cx="1518920" cy="201764"/>
          </a:xfrm>
          <a:prstGeom prst="rect">
            <a:avLst/>
          </a:prstGeom>
        </p:spPr>
        <p:txBody>
          <a:bodyPr vert="horz" wrap="square" lIns="0" tIns="16933" rIns="0" bIns="0" rtlCol="0">
            <a:spAutoFit/>
          </a:bodyPr>
          <a:lstStyle/>
          <a:p>
            <a:pPr marL="16933">
              <a:spcBef>
                <a:spcPts val="133"/>
              </a:spcBef>
            </a:pPr>
            <a:r>
              <a:rPr sz="1200" dirty="0">
                <a:solidFill>
                  <a:srgbClr val="FFFFFF"/>
                </a:solidFill>
                <a:latin typeface="Century Gothic"/>
                <a:cs typeface="Century Gothic"/>
              </a:rPr>
              <a:t>Centralized</a:t>
            </a:r>
            <a:r>
              <a:rPr sz="1200" spc="260" dirty="0">
                <a:solidFill>
                  <a:srgbClr val="FFFFFF"/>
                </a:solidFill>
                <a:latin typeface="Century Gothic"/>
                <a:cs typeface="Century Gothic"/>
              </a:rPr>
              <a:t> </a:t>
            </a:r>
            <a:r>
              <a:rPr sz="1200" spc="60" dirty="0">
                <a:solidFill>
                  <a:srgbClr val="FFFFFF"/>
                </a:solidFill>
                <a:latin typeface="Century Gothic"/>
                <a:cs typeface="Century Gothic"/>
              </a:rPr>
              <a:t>system</a:t>
            </a:r>
            <a:endParaRPr sz="1200">
              <a:latin typeface="Century Gothic"/>
              <a:cs typeface="Century Gothic"/>
            </a:endParaRPr>
          </a:p>
        </p:txBody>
      </p:sp>
      <p:sp>
        <p:nvSpPr>
          <p:cNvPr id="39" name="object 39"/>
          <p:cNvSpPr txBox="1"/>
          <p:nvPr/>
        </p:nvSpPr>
        <p:spPr>
          <a:xfrm>
            <a:off x="7466414" y="4299796"/>
            <a:ext cx="1330113" cy="201764"/>
          </a:xfrm>
          <a:prstGeom prst="rect">
            <a:avLst/>
          </a:prstGeom>
        </p:spPr>
        <p:txBody>
          <a:bodyPr vert="horz" wrap="square" lIns="0" tIns="16933" rIns="0" bIns="0" rtlCol="0">
            <a:spAutoFit/>
          </a:bodyPr>
          <a:lstStyle/>
          <a:p>
            <a:pPr marL="16933">
              <a:spcBef>
                <a:spcPts val="133"/>
              </a:spcBef>
            </a:pPr>
            <a:r>
              <a:rPr sz="1200" spc="27" dirty="0">
                <a:solidFill>
                  <a:srgbClr val="FFFFFF"/>
                </a:solidFill>
                <a:latin typeface="Century Gothic"/>
                <a:cs typeface="Century Gothic"/>
              </a:rPr>
              <a:t>Distributed</a:t>
            </a:r>
            <a:r>
              <a:rPr sz="1200" spc="373" dirty="0">
                <a:solidFill>
                  <a:srgbClr val="FFFFFF"/>
                </a:solidFill>
                <a:latin typeface="Century Gothic"/>
                <a:cs typeface="Century Gothic"/>
              </a:rPr>
              <a:t> </a:t>
            </a:r>
            <a:r>
              <a:rPr sz="1200" spc="-27" dirty="0">
                <a:solidFill>
                  <a:srgbClr val="FFFFFF"/>
                </a:solidFill>
                <a:latin typeface="Century Gothic"/>
                <a:cs typeface="Century Gothic"/>
              </a:rPr>
              <a:t>leger</a:t>
            </a:r>
            <a:endParaRPr sz="1200">
              <a:latin typeface="Century Gothic"/>
              <a:cs typeface="Century Gothic"/>
            </a:endParaRPr>
          </a:p>
        </p:txBody>
      </p:sp>
      <p:sp>
        <p:nvSpPr>
          <p:cNvPr id="40" name="object 40"/>
          <p:cNvSpPr txBox="1"/>
          <p:nvPr/>
        </p:nvSpPr>
        <p:spPr>
          <a:xfrm>
            <a:off x="5103369" y="3679190"/>
            <a:ext cx="984673" cy="185586"/>
          </a:xfrm>
          <a:prstGeom prst="rect">
            <a:avLst/>
          </a:prstGeom>
        </p:spPr>
        <p:txBody>
          <a:bodyPr vert="horz" wrap="square" lIns="0" tIns="21167" rIns="0" bIns="0" rtlCol="0">
            <a:spAutoFit/>
          </a:bodyPr>
          <a:lstStyle/>
          <a:p>
            <a:pPr marL="16933">
              <a:spcBef>
                <a:spcPts val="167"/>
              </a:spcBef>
            </a:pPr>
            <a:r>
              <a:rPr sz="1067" spc="27" dirty="0">
                <a:solidFill>
                  <a:srgbClr val="FFFFFF"/>
                </a:solidFill>
                <a:latin typeface="Century Gothic"/>
                <a:cs typeface="Century Gothic"/>
              </a:rPr>
              <a:t>Central </a:t>
            </a:r>
            <a:r>
              <a:rPr sz="1067" spc="-27" dirty="0">
                <a:solidFill>
                  <a:srgbClr val="FFFFFF"/>
                </a:solidFill>
                <a:latin typeface="Century Gothic"/>
                <a:cs typeface="Century Gothic"/>
              </a:rPr>
              <a:t>Node</a:t>
            </a:r>
            <a:endParaRPr sz="1067">
              <a:latin typeface="Century Gothic"/>
              <a:cs typeface="Century Gothic"/>
            </a:endParaRPr>
          </a:p>
        </p:txBody>
      </p:sp>
      <p:pic>
        <p:nvPicPr>
          <p:cNvPr id="41" name="object 41"/>
          <p:cNvPicPr/>
          <p:nvPr/>
        </p:nvPicPr>
        <p:blipFill>
          <a:blip r:embed="rId12" cstate="print"/>
          <a:stretch>
            <a:fillRect/>
          </a:stretch>
        </p:blipFill>
        <p:spPr>
          <a:xfrm>
            <a:off x="4635769" y="3582038"/>
            <a:ext cx="355088" cy="392172"/>
          </a:xfrm>
          <a:prstGeom prst="rect">
            <a:avLst/>
          </a:prstGeom>
        </p:spPr>
      </p:pic>
      <p:grpSp>
        <p:nvGrpSpPr>
          <p:cNvPr id="42" name="object 42"/>
          <p:cNvGrpSpPr/>
          <p:nvPr/>
        </p:nvGrpSpPr>
        <p:grpSpPr>
          <a:xfrm>
            <a:off x="6807201" y="1270001"/>
            <a:ext cx="2400300" cy="2222500"/>
            <a:chOff x="5105400" y="952500"/>
            <a:chExt cx="1800225" cy="1666875"/>
          </a:xfrm>
        </p:grpSpPr>
        <p:sp>
          <p:nvSpPr>
            <p:cNvPr id="43" name="object 43"/>
            <p:cNvSpPr/>
            <p:nvPr/>
          </p:nvSpPr>
          <p:spPr>
            <a:xfrm>
              <a:off x="5499988" y="1770380"/>
              <a:ext cx="1047750" cy="50800"/>
            </a:xfrm>
            <a:custGeom>
              <a:avLst/>
              <a:gdLst/>
              <a:ahLst/>
              <a:cxnLst/>
              <a:rect l="l" t="t" r="r" b="b"/>
              <a:pathLst>
                <a:path w="1047750" h="50800">
                  <a:moveTo>
                    <a:pt x="997331" y="0"/>
                  </a:moveTo>
                  <a:lnTo>
                    <a:pt x="997133" y="15831"/>
                  </a:lnTo>
                  <a:lnTo>
                    <a:pt x="1009904" y="16002"/>
                  </a:lnTo>
                  <a:lnTo>
                    <a:pt x="1009526" y="34883"/>
                  </a:lnTo>
                  <a:lnTo>
                    <a:pt x="1009522" y="35052"/>
                  </a:lnTo>
                  <a:lnTo>
                    <a:pt x="996892" y="35052"/>
                  </a:lnTo>
                  <a:lnTo>
                    <a:pt x="996696" y="50800"/>
                  </a:lnTo>
                  <a:lnTo>
                    <a:pt x="1029328" y="35052"/>
                  </a:lnTo>
                  <a:lnTo>
                    <a:pt x="1009522" y="35052"/>
                  </a:lnTo>
                  <a:lnTo>
                    <a:pt x="996894" y="34883"/>
                  </a:lnTo>
                  <a:lnTo>
                    <a:pt x="1029677" y="34883"/>
                  </a:lnTo>
                  <a:lnTo>
                    <a:pt x="1047750" y="26162"/>
                  </a:lnTo>
                  <a:lnTo>
                    <a:pt x="997331" y="0"/>
                  </a:lnTo>
                  <a:close/>
                </a:path>
                <a:path w="1047750" h="50800">
                  <a:moveTo>
                    <a:pt x="997133" y="15831"/>
                  </a:moveTo>
                  <a:lnTo>
                    <a:pt x="997130" y="16002"/>
                  </a:lnTo>
                  <a:lnTo>
                    <a:pt x="997003" y="26162"/>
                  </a:lnTo>
                  <a:lnTo>
                    <a:pt x="996894" y="34883"/>
                  </a:lnTo>
                  <a:lnTo>
                    <a:pt x="1009522" y="35052"/>
                  </a:lnTo>
                  <a:lnTo>
                    <a:pt x="1009904" y="16002"/>
                  </a:lnTo>
                  <a:lnTo>
                    <a:pt x="997133" y="15831"/>
                  </a:lnTo>
                  <a:close/>
                </a:path>
                <a:path w="1047750" h="50800">
                  <a:moveTo>
                    <a:pt x="997133" y="15831"/>
                  </a:moveTo>
                  <a:lnTo>
                    <a:pt x="990852" y="15831"/>
                  </a:lnTo>
                  <a:lnTo>
                    <a:pt x="990471" y="34883"/>
                  </a:lnTo>
                  <a:lnTo>
                    <a:pt x="996894" y="34883"/>
                  </a:lnTo>
                  <a:lnTo>
                    <a:pt x="997003" y="26162"/>
                  </a:lnTo>
                  <a:lnTo>
                    <a:pt x="997130" y="16002"/>
                  </a:lnTo>
                  <a:lnTo>
                    <a:pt x="997133" y="15831"/>
                  </a:lnTo>
                  <a:close/>
                </a:path>
                <a:path w="1047750" h="50800">
                  <a:moveTo>
                    <a:pt x="914653" y="14732"/>
                  </a:moveTo>
                  <a:lnTo>
                    <a:pt x="914273" y="33782"/>
                  </a:lnTo>
                  <a:lnTo>
                    <a:pt x="933323" y="34036"/>
                  </a:lnTo>
                  <a:lnTo>
                    <a:pt x="933703" y="14986"/>
                  </a:lnTo>
                  <a:lnTo>
                    <a:pt x="914653" y="14732"/>
                  </a:lnTo>
                  <a:close/>
                </a:path>
                <a:path w="1047750" h="50800">
                  <a:moveTo>
                    <a:pt x="838453" y="13589"/>
                  </a:moveTo>
                  <a:lnTo>
                    <a:pt x="838200" y="32639"/>
                  </a:lnTo>
                  <a:lnTo>
                    <a:pt x="857250" y="32893"/>
                  </a:lnTo>
                  <a:lnTo>
                    <a:pt x="857503" y="13843"/>
                  </a:lnTo>
                  <a:lnTo>
                    <a:pt x="838453" y="13589"/>
                  </a:lnTo>
                  <a:close/>
                </a:path>
                <a:path w="1047750" h="50800">
                  <a:moveTo>
                    <a:pt x="762253" y="12573"/>
                  </a:moveTo>
                  <a:lnTo>
                    <a:pt x="762000" y="31623"/>
                  </a:lnTo>
                  <a:lnTo>
                    <a:pt x="781050" y="31877"/>
                  </a:lnTo>
                  <a:lnTo>
                    <a:pt x="781303" y="12827"/>
                  </a:lnTo>
                  <a:lnTo>
                    <a:pt x="762253" y="12573"/>
                  </a:lnTo>
                  <a:close/>
                </a:path>
                <a:path w="1047750" h="50800">
                  <a:moveTo>
                    <a:pt x="686053" y="11430"/>
                  </a:moveTo>
                  <a:lnTo>
                    <a:pt x="685800" y="30480"/>
                  </a:lnTo>
                  <a:lnTo>
                    <a:pt x="704850" y="30734"/>
                  </a:lnTo>
                  <a:lnTo>
                    <a:pt x="705103" y="11684"/>
                  </a:lnTo>
                  <a:lnTo>
                    <a:pt x="686053" y="11430"/>
                  </a:lnTo>
                  <a:close/>
                </a:path>
                <a:path w="1047750" h="50800">
                  <a:moveTo>
                    <a:pt x="609853" y="10414"/>
                  </a:moveTo>
                  <a:lnTo>
                    <a:pt x="609600" y="29464"/>
                  </a:lnTo>
                  <a:lnTo>
                    <a:pt x="628650" y="29718"/>
                  </a:lnTo>
                  <a:lnTo>
                    <a:pt x="628903" y="10668"/>
                  </a:lnTo>
                  <a:lnTo>
                    <a:pt x="609853" y="10414"/>
                  </a:lnTo>
                  <a:close/>
                </a:path>
                <a:path w="1047750" h="50800">
                  <a:moveTo>
                    <a:pt x="533653" y="9271"/>
                  </a:moveTo>
                  <a:lnTo>
                    <a:pt x="533400" y="28321"/>
                  </a:lnTo>
                  <a:lnTo>
                    <a:pt x="552450" y="28575"/>
                  </a:lnTo>
                  <a:lnTo>
                    <a:pt x="552703" y="9525"/>
                  </a:lnTo>
                  <a:lnTo>
                    <a:pt x="533653" y="9271"/>
                  </a:lnTo>
                  <a:close/>
                </a:path>
                <a:path w="1047750" h="50800">
                  <a:moveTo>
                    <a:pt x="457453" y="8255"/>
                  </a:moveTo>
                  <a:lnTo>
                    <a:pt x="457200" y="27305"/>
                  </a:lnTo>
                  <a:lnTo>
                    <a:pt x="476250" y="27559"/>
                  </a:lnTo>
                  <a:lnTo>
                    <a:pt x="476503" y="8509"/>
                  </a:lnTo>
                  <a:lnTo>
                    <a:pt x="457453" y="8255"/>
                  </a:lnTo>
                  <a:close/>
                </a:path>
                <a:path w="1047750" h="50800">
                  <a:moveTo>
                    <a:pt x="381253" y="7112"/>
                  </a:moveTo>
                  <a:lnTo>
                    <a:pt x="381000" y="26162"/>
                  </a:lnTo>
                  <a:lnTo>
                    <a:pt x="400050" y="26416"/>
                  </a:lnTo>
                  <a:lnTo>
                    <a:pt x="400303" y="7366"/>
                  </a:lnTo>
                  <a:lnTo>
                    <a:pt x="381253" y="7112"/>
                  </a:lnTo>
                  <a:close/>
                </a:path>
                <a:path w="1047750" h="50800">
                  <a:moveTo>
                    <a:pt x="305053" y="6096"/>
                  </a:moveTo>
                  <a:lnTo>
                    <a:pt x="304800" y="25146"/>
                  </a:lnTo>
                  <a:lnTo>
                    <a:pt x="323850" y="25400"/>
                  </a:lnTo>
                  <a:lnTo>
                    <a:pt x="324103" y="6350"/>
                  </a:lnTo>
                  <a:lnTo>
                    <a:pt x="305053" y="6096"/>
                  </a:lnTo>
                  <a:close/>
                </a:path>
                <a:path w="1047750" h="50800">
                  <a:moveTo>
                    <a:pt x="228853" y="4953"/>
                  </a:moveTo>
                  <a:lnTo>
                    <a:pt x="228600" y="24003"/>
                  </a:lnTo>
                  <a:lnTo>
                    <a:pt x="247650" y="24257"/>
                  </a:lnTo>
                  <a:lnTo>
                    <a:pt x="247903" y="5207"/>
                  </a:lnTo>
                  <a:lnTo>
                    <a:pt x="228853" y="4953"/>
                  </a:lnTo>
                  <a:close/>
                </a:path>
                <a:path w="1047750" h="50800">
                  <a:moveTo>
                    <a:pt x="152653" y="3937"/>
                  </a:moveTo>
                  <a:lnTo>
                    <a:pt x="152400" y="22987"/>
                  </a:lnTo>
                  <a:lnTo>
                    <a:pt x="171450" y="23241"/>
                  </a:lnTo>
                  <a:lnTo>
                    <a:pt x="171703" y="4191"/>
                  </a:lnTo>
                  <a:lnTo>
                    <a:pt x="152653" y="3937"/>
                  </a:lnTo>
                  <a:close/>
                </a:path>
                <a:path w="1047750" h="50800">
                  <a:moveTo>
                    <a:pt x="76453" y="2794"/>
                  </a:moveTo>
                  <a:lnTo>
                    <a:pt x="76200" y="21844"/>
                  </a:lnTo>
                  <a:lnTo>
                    <a:pt x="95250" y="22098"/>
                  </a:lnTo>
                  <a:lnTo>
                    <a:pt x="95503" y="3048"/>
                  </a:lnTo>
                  <a:lnTo>
                    <a:pt x="76453" y="2794"/>
                  </a:lnTo>
                  <a:close/>
                </a:path>
                <a:path w="1047750" h="50800">
                  <a:moveTo>
                    <a:pt x="253" y="1778"/>
                  </a:moveTo>
                  <a:lnTo>
                    <a:pt x="0" y="20828"/>
                  </a:lnTo>
                  <a:lnTo>
                    <a:pt x="19050" y="21082"/>
                  </a:lnTo>
                  <a:lnTo>
                    <a:pt x="19303" y="2032"/>
                  </a:lnTo>
                  <a:lnTo>
                    <a:pt x="253" y="1778"/>
                  </a:lnTo>
                  <a:close/>
                </a:path>
              </a:pathLst>
            </a:custGeom>
            <a:solidFill>
              <a:srgbClr val="FFFFFF"/>
            </a:solidFill>
          </p:spPr>
          <p:txBody>
            <a:bodyPr wrap="square" lIns="0" tIns="0" rIns="0" bIns="0" rtlCol="0"/>
            <a:lstStyle/>
            <a:p>
              <a:endParaRPr sz="2400"/>
            </a:p>
          </p:txBody>
        </p:sp>
        <p:pic>
          <p:nvPicPr>
            <p:cNvPr id="44" name="object 44"/>
            <p:cNvPicPr/>
            <p:nvPr/>
          </p:nvPicPr>
          <p:blipFill>
            <a:blip r:embed="rId8" cstate="print"/>
            <a:stretch>
              <a:fillRect/>
            </a:stretch>
          </p:blipFill>
          <p:spPr>
            <a:xfrm>
              <a:off x="6219825" y="952500"/>
              <a:ext cx="323850" cy="428625"/>
            </a:xfrm>
            <a:prstGeom prst="rect">
              <a:avLst/>
            </a:prstGeom>
          </p:spPr>
        </p:pic>
        <p:pic>
          <p:nvPicPr>
            <p:cNvPr id="45" name="object 45"/>
            <p:cNvPicPr/>
            <p:nvPr/>
          </p:nvPicPr>
          <p:blipFill>
            <a:blip r:embed="rId8" cstate="print"/>
            <a:stretch>
              <a:fillRect/>
            </a:stretch>
          </p:blipFill>
          <p:spPr>
            <a:xfrm>
              <a:off x="5524500" y="962025"/>
              <a:ext cx="323850" cy="428625"/>
            </a:xfrm>
            <a:prstGeom prst="rect">
              <a:avLst/>
            </a:prstGeom>
          </p:spPr>
        </p:pic>
        <p:pic>
          <p:nvPicPr>
            <p:cNvPr id="46" name="object 46"/>
            <p:cNvPicPr/>
            <p:nvPr/>
          </p:nvPicPr>
          <p:blipFill>
            <a:blip r:embed="rId8" cstate="print"/>
            <a:stretch>
              <a:fillRect/>
            </a:stretch>
          </p:blipFill>
          <p:spPr>
            <a:xfrm>
              <a:off x="5876925" y="2190750"/>
              <a:ext cx="323850" cy="428625"/>
            </a:xfrm>
            <a:prstGeom prst="rect">
              <a:avLst/>
            </a:prstGeom>
          </p:spPr>
        </p:pic>
        <p:pic>
          <p:nvPicPr>
            <p:cNvPr id="47" name="object 47"/>
            <p:cNvPicPr/>
            <p:nvPr/>
          </p:nvPicPr>
          <p:blipFill>
            <a:blip r:embed="rId13" cstate="print"/>
            <a:stretch>
              <a:fillRect/>
            </a:stretch>
          </p:blipFill>
          <p:spPr>
            <a:xfrm>
              <a:off x="5380100" y="1381125"/>
              <a:ext cx="175640" cy="236854"/>
            </a:xfrm>
            <a:prstGeom prst="rect">
              <a:avLst/>
            </a:prstGeom>
          </p:spPr>
        </p:pic>
        <p:pic>
          <p:nvPicPr>
            <p:cNvPr id="48" name="object 48"/>
            <p:cNvPicPr/>
            <p:nvPr/>
          </p:nvPicPr>
          <p:blipFill>
            <a:blip r:embed="rId14" cstate="print"/>
            <a:stretch>
              <a:fillRect/>
            </a:stretch>
          </p:blipFill>
          <p:spPr>
            <a:xfrm>
              <a:off x="6454394" y="1395983"/>
              <a:ext cx="181355" cy="232663"/>
            </a:xfrm>
            <a:prstGeom prst="rect">
              <a:avLst/>
            </a:prstGeom>
          </p:spPr>
        </p:pic>
        <p:sp>
          <p:nvSpPr>
            <p:cNvPr id="49" name="object 49"/>
            <p:cNvSpPr/>
            <p:nvPr/>
          </p:nvSpPr>
          <p:spPr>
            <a:xfrm>
              <a:off x="5282311" y="1339976"/>
              <a:ext cx="1383665" cy="908050"/>
            </a:xfrm>
            <a:custGeom>
              <a:avLst/>
              <a:gdLst/>
              <a:ahLst/>
              <a:cxnLst/>
              <a:rect l="l" t="t" r="r" b="b"/>
              <a:pathLst>
                <a:path w="1383665" h="908050">
                  <a:moveTo>
                    <a:pt x="9779" y="585724"/>
                  </a:moveTo>
                  <a:lnTo>
                    <a:pt x="8128" y="584962"/>
                  </a:lnTo>
                  <a:lnTo>
                    <a:pt x="0" y="602234"/>
                  </a:lnTo>
                  <a:lnTo>
                    <a:pt x="1778" y="602996"/>
                  </a:lnTo>
                  <a:lnTo>
                    <a:pt x="9779" y="585724"/>
                  </a:lnTo>
                  <a:close/>
                </a:path>
                <a:path w="1383665" h="908050">
                  <a:moveTo>
                    <a:pt x="78994" y="617855"/>
                  </a:moveTo>
                  <a:lnTo>
                    <a:pt x="61595" y="609854"/>
                  </a:lnTo>
                  <a:lnTo>
                    <a:pt x="53594" y="627126"/>
                  </a:lnTo>
                  <a:lnTo>
                    <a:pt x="70866" y="635127"/>
                  </a:lnTo>
                  <a:lnTo>
                    <a:pt x="78994" y="617855"/>
                  </a:lnTo>
                  <a:close/>
                </a:path>
                <a:path w="1383665" h="908050">
                  <a:moveTo>
                    <a:pt x="148082" y="649859"/>
                  </a:moveTo>
                  <a:lnTo>
                    <a:pt x="130810" y="641858"/>
                  </a:lnTo>
                  <a:lnTo>
                    <a:pt x="122809" y="659130"/>
                  </a:lnTo>
                  <a:lnTo>
                    <a:pt x="140081" y="667131"/>
                  </a:lnTo>
                  <a:lnTo>
                    <a:pt x="148082" y="649859"/>
                  </a:lnTo>
                  <a:close/>
                </a:path>
                <a:path w="1383665" h="908050">
                  <a:moveTo>
                    <a:pt x="213106" y="364617"/>
                  </a:moveTo>
                  <a:lnTo>
                    <a:pt x="208978" y="354965"/>
                  </a:lnTo>
                  <a:lnTo>
                    <a:pt x="206857" y="349986"/>
                  </a:lnTo>
                  <a:lnTo>
                    <a:pt x="212725" y="347472"/>
                  </a:lnTo>
                  <a:lnTo>
                    <a:pt x="205232" y="329946"/>
                  </a:lnTo>
                  <a:lnTo>
                    <a:pt x="199377" y="332447"/>
                  </a:lnTo>
                  <a:lnTo>
                    <a:pt x="193167" y="317881"/>
                  </a:lnTo>
                  <a:lnTo>
                    <a:pt x="156464" y="361188"/>
                  </a:lnTo>
                  <a:lnTo>
                    <a:pt x="213106" y="364617"/>
                  </a:lnTo>
                  <a:close/>
                </a:path>
                <a:path w="1383665" h="908050">
                  <a:moveTo>
                    <a:pt x="217170" y="681990"/>
                  </a:moveTo>
                  <a:lnTo>
                    <a:pt x="199898" y="673989"/>
                  </a:lnTo>
                  <a:lnTo>
                    <a:pt x="191897" y="691261"/>
                  </a:lnTo>
                  <a:lnTo>
                    <a:pt x="209169" y="699262"/>
                  </a:lnTo>
                  <a:lnTo>
                    <a:pt x="217170" y="681990"/>
                  </a:lnTo>
                  <a:close/>
                </a:path>
                <a:path w="1383665" h="908050">
                  <a:moveTo>
                    <a:pt x="282829" y="317500"/>
                  </a:moveTo>
                  <a:lnTo>
                    <a:pt x="275336" y="299974"/>
                  </a:lnTo>
                  <a:lnTo>
                    <a:pt x="257810" y="307467"/>
                  </a:lnTo>
                  <a:lnTo>
                    <a:pt x="265303" y="324993"/>
                  </a:lnTo>
                  <a:lnTo>
                    <a:pt x="282829" y="317500"/>
                  </a:lnTo>
                  <a:close/>
                </a:path>
                <a:path w="1383665" h="908050">
                  <a:moveTo>
                    <a:pt x="286258" y="713994"/>
                  </a:moveTo>
                  <a:lnTo>
                    <a:pt x="268986" y="705993"/>
                  </a:lnTo>
                  <a:lnTo>
                    <a:pt x="260985" y="723265"/>
                  </a:lnTo>
                  <a:lnTo>
                    <a:pt x="278257" y="731266"/>
                  </a:lnTo>
                  <a:lnTo>
                    <a:pt x="286258" y="713994"/>
                  </a:lnTo>
                  <a:close/>
                </a:path>
                <a:path w="1383665" h="908050">
                  <a:moveTo>
                    <a:pt x="352806" y="287528"/>
                  </a:moveTo>
                  <a:lnTo>
                    <a:pt x="345313" y="270002"/>
                  </a:lnTo>
                  <a:lnTo>
                    <a:pt x="327787" y="277495"/>
                  </a:lnTo>
                  <a:lnTo>
                    <a:pt x="335280" y="295021"/>
                  </a:lnTo>
                  <a:lnTo>
                    <a:pt x="352806" y="287528"/>
                  </a:lnTo>
                  <a:close/>
                </a:path>
                <a:path w="1383665" h="908050">
                  <a:moveTo>
                    <a:pt x="355473" y="746125"/>
                  </a:moveTo>
                  <a:lnTo>
                    <a:pt x="338201" y="738124"/>
                  </a:lnTo>
                  <a:lnTo>
                    <a:pt x="330073" y="755396"/>
                  </a:lnTo>
                  <a:lnTo>
                    <a:pt x="347472" y="763397"/>
                  </a:lnTo>
                  <a:lnTo>
                    <a:pt x="355473" y="746125"/>
                  </a:lnTo>
                  <a:close/>
                </a:path>
                <a:path w="1383665" h="908050">
                  <a:moveTo>
                    <a:pt x="422910" y="257556"/>
                  </a:moveTo>
                  <a:lnTo>
                    <a:pt x="415417" y="240030"/>
                  </a:lnTo>
                  <a:lnTo>
                    <a:pt x="397891" y="247523"/>
                  </a:lnTo>
                  <a:lnTo>
                    <a:pt x="405384" y="265049"/>
                  </a:lnTo>
                  <a:lnTo>
                    <a:pt x="422910" y="257556"/>
                  </a:lnTo>
                  <a:close/>
                </a:path>
                <a:path w="1383665" h="908050">
                  <a:moveTo>
                    <a:pt x="424561" y="778129"/>
                  </a:moveTo>
                  <a:lnTo>
                    <a:pt x="407289" y="770128"/>
                  </a:lnTo>
                  <a:lnTo>
                    <a:pt x="399288" y="787400"/>
                  </a:lnTo>
                  <a:lnTo>
                    <a:pt x="416560" y="795401"/>
                  </a:lnTo>
                  <a:lnTo>
                    <a:pt x="424561" y="778129"/>
                  </a:lnTo>
                  <a:close/>
                </a:path>
                <a:path w="1383665" h="908050">
                  <a:moveTo>
                    <a:pt x="492887" y="227457"/>
                  </a:moveTo>
                  <a:lnTo>
                    <a:pt x="485394" y="209931"/>
                  </a:lnTo>
                  <a:lnTo>
                    <a:pt x="467868" y="217424"/>
                  </a:lnTo>
                  <a:lnTo>
                    <a:pt x="475361" y="234950"/>
                  </a:lnTo>
                  <a:lnTo>
                    <a:pt x="492887" y="227457"/>
                  </a:lnTo>
                  <a:close/>
                </a:path>
                <a:path w="1383665" h="908050">
                  <a:moveTo>
                    <a:pt x="493649" y="810260"/>
                  </a:moveTo>
                  <a:lnTo>
                    <a:pt x="476377" y="802259"/>
                  </a:lnTo>
                  <a:lnTo>
                    <a:pt x="468376" y="819531"/>
                  </a:lnTo>
                  <a:lnTo>
                    <a:pt x="485648" y="827532"/>
                  </a:lnTo>
                  <a:lnTo>
                    <a:pt x="493649" y="810260"/>
                  </a:lnTo>
                  <a:close/>
                </a:path>
                <a:path w="1383665" h="908050">
                  <a:moveTo>
                    <a:pt x="518033" y="1143"/>
                  </a:moveTo>
                  <a:lnTo>
                    <a:pt x="461264" y="3048"/>
                  </a:lnTo>
                  <a:lnTo>
                    <a:pt x="496824" y="47371"/>
                  </a:lnTo>
                  <a:lnTo>
                    <a:pt x="503428" y="32969"/>
                  </a:lnTo>
                  <a:lnTo>
                    <a:pt x="509143" y="35560"/>
                  </a:lnTo>
                  <a:lnTo>
                    <a:pt x="517144" y="18288"/>
                  </a:lnTo>
                  <a:lnTo>
                    <a:pt x="511378" y="15633"/>
                  </a:lnTo>
                  <a:lnTo>
                    <a:pt x="513829" y="10287"/>
                  </a:lnTo>
                  <a:lnTo>
                    <a:pt x="518033" y="1143"/>
                  </a:lnTo>
                  <a:close/>
                </a:path>
                <a:path w="1383665" h="908050">
                  <a:moveTo>
                    <a:pt x="562864" y="842264"/>
                  </a:moveTo>
                  <a:lnTo>
                    <a:pt x="545465" y="834263"/>
                  </a:lnTo>
                  <a:lnTo>
                    <a:pt x="537464" y="851535"/>
                  </a:lnTo>
                  <a:lnTo>
                    <a:pt x="554736" y="859536"/>
                  </a:lnTo>
                  <a:lnTo>
                    <a:pt x="562864" y="842264"/>
                  </a:lnTo>
                  <a:close/>
                </a:path>
                <a:path w="1383665" h="908050">
                  <a:moveTo>
                    <a:pt x="562991" y="197485"/>
                  </a:moveTo>
                  <a:lnTo>
                    <a:pt x="555498" y="179959"/>
                  </a:lnTo>
                  <a:lnTo>
                    <a:pt x="537972" y="187452"/>
                  </a:lnTo>
                  <a:lnTo>
                    <a:pt x="545465" y="204978"/>
                  </a:lnTo>
                  <a:lnTo>
                    <a:pt x="562991" y="197485"/>
                  </a:lnTo>
                  <a:close/>
                </a:path>
                <a:path w="1383665" h="908050">
                  <a:moveTo>
                    <a:pt x="586359" y="50165"/>
                  </a:moveTo>
                  <a:lnTo>
                    <a:pt x="569087" y="42164"/>
                  </a:lnTo>
                  <a:lnTo>
                    <a:pt x="561086" y="59436"/>
                  </a:lnTo>
                  <a:lnTo>
                    <a:pt x="578485" y="67437"/>
                  </a:lnTo>
                  <a:lnTo>
                    <a:pt x="586359" y="50165"/>
                  </a:lnTo>
                  <a:close/>
                </a:path>
                <a:path w="1383665" h="908050">
                  <a:moveTo>
                    <a:pt x="632968" y="167513"/>
                  </a:moveTo>
                  <a:lnTo>
                    <a:pt x="625475" y="149987"/>
                  </a:lnTo>
                  <a:lnTo>
                    <a:pt x="607949" y="157480"/>
                  </a:lnTo>
                  <a:lnTo>
                    <a:pt x="615442" y="175006"/>
                  </a:lnTo>
                  <a:lnTo>
                    <a:pt x="632968" y="167513"/>
                  </a:lnTo>
                  <a:close/>
                </a:path>
                <a:path w="1383665" h="908050">
                  <a:moveTo>
                    <a:pt x="655574" y="81915"/>
                  </a:moveTo>
                  <a:lnTo>
                    <a:pt x="638302" y="74041"/>
                  </a:lnTo>
                  <a:lnTo>
                    <a:pt x="630301" y="91313"/>
                  </a:lnTo>
                  <a:lnTo>
                    <a:pt x="647700" y="99314"/>
                  </a:lnTo>
                  <a:lnTo>
                    <a:pt x="655574" y="81915"/>
                  </a:lnTo>
                  <a:close/>
                </a:path>
                <a:path w="1383665" h="908050">
                  <a:moveTo>
                    <a:pt x="662432" y="899033"/>
                  </a:moveTo>
                  <a:lnTo>
                    <a:pt x="656577" y="891667"/>
                  </a:lnTo>
                  <a:lnTo>
                    <a:pt x="627126" y="854583"/>
                  </a:lnTo>
                  <a:lnTo>
                    <a:pt x="620382" y="869048"/>
                  </a:lnTo>
                  <a:lnTo>
                    <a:pt x="614680" y="866394"/>
                  </a:lnTo>
                  <a:lnTo>
                    <a:pt x="606679" y="883666"/>
                  </a:lnTo>
                  <a:lnTo>
                    <a:pt x="612355" y="886307"/>
                  </a:lnTo>
                  <a:lnTo>
                    <a:pt x="605663" y="900684"/>
                  </a:lnTo>
                  <a:lnTo>
                    <a:pt x="662432" y="899033"/>
                  </a:lnTo>
                  <a:close/>
                </a:path>
                <a:path w="1383665" h="908050">
                  <a:moveTo>
                    <a:pt x="703072" y="137541"/>
                  </a:moveTo>
                  <a:lnTo>
                    <a:pt x="695579" y="120015"/>
                  </a:lnTo>
                  <a:lnTo>
                    <a:pt x="678053" y="127508"/>
                  </a:lnTo>
                  <a:lnTo>
                    <a:pt x="685546" y="145034"/>
                  </a:lnTo>
                  <a:lnTo>
                    <a:pt x="703072" y="137541"/>
                  </a:lnTo>
                  <a:close/>
                </a:path>
                <a:path w="1383665" h="908050">
                  <a:moveTo>
                    <a:pt x="724789" y="113792"/>
                  </a:moveTo>
                  <a:lnTo>
                    <a:pt x="707517" y="105918"/>
                  </a:lnTo>
                  <a:lnTo>
                    <a:pt x="699516" y="123190"/>
                  </a:lnTo>
                  <a:lnTo>
                    <a:pt x="716915" y="131191"/>
                  </a:lnTo>
                  <a:lnTo>
                    <a:pt x="724789" y="113792"/>
                  </a:lnTo>
                  <a:close/>
                </a:path>
                <a:path w="1383665" h="908050">
                  <a:moveTo>
                    <a:pt x="773049" y="107442"/>
                  </a:moveTo>
                  <a:lnTo>
                    <a:pt x="765556" y="89916"/>
                  </a:lnTo>
                  <a:lnTo>
                    <a:pt x="748030" y="97536"/>
                  </a:lnTo>
                  <a:lnTo>
                    <a:pt x="755650" y="114935"/>
                  </a:lnTo>
                  <a:lnTo>
                    <a:pt x="773049" y="107442"/>
                  </a:lnTo>
                  <a:close/>
                </a:path>
                <a:path w="1383665" h="908050">
                  <a:moveTo>
                    <a:pt x="794004" y="145669"/>
                  </a:moveTo>
                  <a:lnTo>
                    <a:pt x="776732" y="137668"/>
                  </a:lnTo>
                  <a:lnTo>
                    <a:pt x="768731" y="155067"/>
                  </a:lnTo>
                  <a:lnTo>
                    <a:pt x="786130" y="162941"/>
                  </a:lnTo>
                  <a:lnTo>
                    <a:pt x="794004" y="145669"/>
                  </a:lnTo>
                  <a:close/>
                </a:path>
                <a:path w="1383665" h="908050">
                  <a:moveTo>
                    <a:pt x="843153" y="77470"/>
                  </a:moveTo>
                  <a:lnTo>
                    <a:pt x="835660" y="59944"/>
                  </a:lnTo>
                  <a:lnTo>
                    <a:pt x="818134" y="67437"/>
                  </a:lnTo>
                  <a:lnTo>
                    <a:pt x="825627" y="84963"/>
                  </a:lnTo>
                  <a:lnTo>
                    <a:pt x="843153" y="77470"/>
                  </a:lnTo>
                  <a:close/>
                </a:path>
                <a:path w="1383665" h="908050">
                  <a:moveTo>
                    <a:pt x="863346" y="177546"/>
                  </a:moveTo>
                  <a:lnTo>
                    <a:pt x="845947" y="169545"/>
                  </a:lnTo>
                  <a:lnTo>
                    <a:pt x="838073" y="186817"/>
                  </a:lnTo>
                  <a:lnTo>
                    <a:pt x="855345" y="194818"/>
                  </a:lnTo>
                  <a:lnTo>
                    <a:pt x="863346" y="177546"/>
                  </a:lnTo>
                  <a:close/>
                </a:path>
                <a:path w="1383665" h="908050">
                  <a:moveTo>
                    <a:pt x="913257" y="47498"/>
                  </a:moveTo>
                  <a:lnTo>
                    <a:pt x="905637" y="29972"/>
                  </a:lnTo>
                  <a:lnTo>
                    <a:pt x="888238" y="37465"/>
                  </a:lnTo>
                  <a:lnTo>
                    <a:pt x="895731" y="54991"/>
                  </a:lnTo>
                  <a:lnTo>
                    <a:pt x="913257" y="47498"/>
                  </a:lnTo>
                  <a:close/>
                </a:path>
                <a:path w="1383665" h="908050">
                  <a:moveTo>
                    <a:pt x="932561" y="209423"/>
                  </a:moveTo>
                  <a:lnTo>
                    <a:pt x="915162" y="201422"/>
                  </a:lnTo>
                  <a:lnTo>
                    <a:pt x="907288" y="218694"/>
                  </a:lnTo>
                  <a:lnTo>
                    <a:pt x="924560" y="226695"/>
                  </a:lnTo>
                  <a:lnTo>
                    <a:pt x="932561" y="209423"/>
                  </a:lnTo>
                  <a:close/>
                </a:path>
                <a:path w="1383665" h="908050">
                  <a:moveTo>
                    <a:pt x="983234" y="17526"/>
                  </a:moveTo>
                  <a:lnTo>
                    <a:pt x="975741" y="0"/>
                  </a:lnTo>
                  <a:lnTo>
                    <a:pt x="958215" y="7493"/>
                  </a:lnTo>
                  <a:lnTo>
                    <a:pt x="965708" y="25019"/>
                  </a:lnTo>
                  <a:lnTo>
                    <a:pt x="983234" y="17526"/>
                  </a:lnTo>
                  <a:close/>
                </a:path>
                <a:path w="1383665" h="908050">
                  <a:moveTo>
                    <a:pt x="1001776" y="241173"/>
                  </a:moveTo>
                  <a:lnTo>
                    <a:pt x="984377" y="233299"/>
                  </a:lnTo>
                  <a:lnTo>
                    <a:pt x="976503" y="250571"/>
                  </a:lnTo>
                  <a:lnTo>
                    <a:pt x="993775" y="258572"/>
                  </a:lnTo>
                  <a:lnTo>
                    <a:pt x="1001776" y="241173"/>
                  </a:lnTo>
                  <a:close/>
                </a:path>
                <a:path w="1383665" h="908050">
                  <a:moveTo>
                    <a:pt x="1021969" y="897636"/>
                  </a:moveTo>
                  <a:lnTo>
                    <a:pt x="1018146" y="892556"/>
                  </a:lnTo>
                  <a:lnTo>
                    <a:pt x="1012444" y="884936"/>
                  </a:lnTo>
                  <a:lnTo>
                    <a:pt x="1017524" y="881126"/>
                  </a:lnTo>
                  <a:lnTo>
                    <a:pt x="1006094" y="865886"/>
                  </a:lnTo>
                  <a:lnTo>
                    <a:pt x="1001014" y="869696"/>
                  </a:lnTo>
                  <a:lnTo>
                    <a:pt x="991489" y="856996"/>
                  </a:lnTo>
                  <a:lnTo>
                    <a:pt x="966089" y="907796"/>
                  </a:lnTo>
                  <a:lnTo>
                    <a:pt x="1021969" y="897636"/>
                  </a:lnTo>
                  <a:close/>
                </a:path>
                <a:path w="1383665" h="908050">
                  <a:moveTo>
                    <a:pt x="1070991" y="273050"/>
                  </a:moveTo>
                  <a:lnTo>
                    <a:pt x="1053719" y="265049"/>
                  </a:lnTo>
                  <a:lnTo>
                    <a:pt x="1045718" y="282448"/>
                  </a:lnTo>
                  <a:lnTo>
                    <a:pt x="1062990" y="290322"/>
                  </a:lnTo>
                  <a:lnTo>
                    <a:pt x="1070991" y="273050"/>
                  </a:lnTo>
                  <a:close/>
                </a:path>
                <a:path w="1383665" h="908050">
                  <a:moveTo>
                    <a:pt x="1078484" y="835406"/>
                  </a:moveTo>
                  <a:lnTo>
                    <a:pt x="1067054" y="820166"/>
                  </a:lnTo>
                  <a:lnTo>
                    <a:pt x="1051814" y="831596"/>
                  </a:lnTo>
                  <a:lnTo>
                    <a:pt x="1063244" y="846836"/>
                  </a:lnTo>
                  <a:lnTo>
                    <a:pt x="1078484" y="835406"/>
                  </a:lnTo>
                  <a:close/>
                </a:path>
                <a:path w="1383665" h="908050">
                  <a:moveTo>
                    <a:pt x="1139444" y="789686"/>
                  </a:moveTo>
                  <a:lnTo>
                    <a:pt x="1128014" y="774446"/>
                  </a:lnTo>
                  <a:lnTo>
                    <a:pt x="1112774" y="785876"/>
                  </a:lnTo>
                  <a:lnTo>
                    <a:pt x="1124204" y="801116"/>
                  </a:lnTo>
                  <a:lnTo>
                    <a:pt x="1139444" y="789686"/>
                  </a:lnTo>
                  <a:close/>
                </a:path>
                <a:path w="1383665" h="908050">
                  <a:moveTo>
                    <a:pt x="1140206" y="304927"/>
                  </a:moveTo>
                  <a:lnTo>
                    <a:pt x="1122934" y="296926"/>
                  </a:lnTo>
                  <a:lnTo>
                    <a:pt x="1114933" y="314198"/>
                  </a:lnTo>
                  <a:lnTo>
                    <a:pt x="1132205" y="322199"/>
                  </a:lnTo>
                  <a:lnTo>
                    <a:pt x="1140206" y="304927"/>
                  </a:lnTo>
                  <a:close/>
                </a:path>
                <a:path w="1383665" h="908050">
                  <a:moveTo>
                    <a:pt x="1200277" y="743966"/>
                  </a:moveTo>
                  <a:lnTo>
                    <a:pt x="1188847" y="728726"/>
                  </a:lnTo>
                  <a:lnTo>
                    <a:pt x="1173607" y="740156"/>
                  </a:lnTo>
                  <a:lnTo>
                    <a:pt x="1185164" y="755396"/>
                  </a:lnTo>
                  <a:lnTo>
                    <a:pt x="1200277" y="743966"/>
                  </a:lnTo>
                  <a:close/>
                </a:path>
                <a:path w="1383665" h="908050">
                  <a:moveTo>
                    <a:pt x="1209421" y="336804"/>
                  </a:moveTo>
                  <a:lnTo>
                    <a:pt x="1192149" y="328803"/>
                  </a:lnTo>
                  <a:lnTo>
                    <a:pt x="1184148" y="346075"/>
                  </a:lnTo>
                  <a:lnTo>
                    <a:pt x="1201420" y="354076"/>
                  </a:lnTo>
                  <a:lnTo>
                    <a:pt x="1209421" y="336804"/>
                  </a:lnTo>
                  <a:close/>
                </a:path>
                <a:path w="1383665" h="908050">
                  <a:moveTo>
                    <a:pt x="1261237" y="698119"/>
                  </a:moveTo>
                  <a:lnTo>
                    <a:pt x="1249807" y="682879"/>
                  </a:lnTo>
                  <a:lnTo>
                    <a:pt x="1234567" y="694436"/>
                  </a:lnTo>
                  <a:lnTo>
                    <a:pt x="1245984" y="709549"/>
                  </a:lnTo>
                  <a:lnTo>
                    <a:pt x="1261237" y="698119"/>
                  </a:lnTo>
                  <a:close/>
                </a:path>
                <a:path w="1383665" h="908050">
                  <a:moveTo>
                    <a:pt x="1278636" y="368554"/>
                  </a:moveTo>
                  <a:lnTo>
                    <a:pt x="1261364" y="360680"/>
                  </a:lnTo>
                  <a:lnTo>
                    <a:pt x="1253363" y="377952"/>
                  </a:lnTo>
                  <a:lnTo>
                    <a:pt x="1270635" y="385953"/>
                  </a:lnTo>
                  <a:lnTo>
                    <a:pt x="1278636" y="368554"/>
                  </a:lnTo>
                  <a:close/>
                </a:path>
                <a:path w="1383665" h="908050">
                  <a:moveTo>
                    <a:pt x="1322184" y="652399"/>
                  </a:moveTo>
                  <a:lnTo>
                    <a:pt x="1310767" y="637159"/>
                  </a:lnTo>
                  <a:lnTo>
                    <a:pt x="1295527" y="648589"/>
                  </a:lnTo>
                  <a:lnTo>
                    <a:pt x="1306957" y="663829"/>
                  </a:lnTo>
                  <a:lnTo>
                    <a:pt x="1322184" y="652399"/>
                  </a:lnTo>
                  <a:close/>
                </a:path>
                <a:path w="1383665" h="908050">
                  <a:moveTo>
                    <a:pt x="1383157" y="606679"/>
                  </a:moveTo>
                  <a:lnTo>
                    <a:pt x="1371727" y="591439"/>
                  </a:lnTo>
                  <a:lnTo>
                    <a:pt x="1356487" y="602869"/>
                  </a:lnTo>
                  <a:lnTo>
                    <a:pt x="1367917" y="618109"/>
                  </a:lnTo>
                  <a:lnTo>
                    <a:pt x="1383157" y="606679"/>
                  </a:lnTo>
                  <a:close/>
                </a:path>
              </a:pathLst>
            </a:custGeom>
            <a:solidFill>
              <a:srgbClr val="FFFFFF"/>
            </a:solidFill>
          </p:spPr>
          <p:txBody>
            <a:bodyPr wrap="square" lIns="0" tIns="0" rIns="0" bIns="0" rtlCol="0"/>
            <a:lstStyle/>
            <a:p>
              <a:endParaRPr sz="2400"/>
            </a:p>
          </p:txBody>
        </p:sp>
        <p:pic>
          <p:nvPicPr>
            <p:cNvPr id="50" name="object 50"/>
            <p:cNvPicPr/>
            <p:nvPr/>
          </p:nvPicPr>
          <p:blipFill>
            <a:blip r:embed="rId8" cstate="print"/>
            <a:stretch>
              <a:fillRect/>
            </a:stretch>
          </p:blipFill>
          <p:spPr>
            <a:xfrm>
              <a:off x="6581775" y="1600200"/>
              <a:ext cx="323850" cy="428625"/>
            </a:xfrm>
            <a:prstGeom prst="rect">
              <a:avLst/>
            </a:prstGeom>
          </p:spPr>
        </p:pic>
        <p:pic>
          <p:nvPicPr>
            <p:cNvPr id="51" name="object 51"/>
            <p:cNvPicPr/>
            <p:nvPr/>
          </p:nvPicPr>
          <p:blipFill>
            <a:blip r:embed="rId10" cstate="print"/>
            <a:stretch>
              <a:fillRect/>
            </a:stretch>
          </p:blipFill>
          <p:spPr>
            <a:xfrm>
              <a:off x="5105400" y="1600200"/>
              <a:ext cx="333375" cy="428625"/>
            </a:xfrm>
            <a:prstGeom prst="rect">
              <a:avLst/>
            </a:prstGeom>
          </p:spPr>
        </p:pic>
      </p:grpSp>
      <p:sp>
        <p:nvSpPr>
          <p:cNvPr id="52" name="object 52"/>
          <p:cNvSpPr txBox="1"/>
          <p:nvPr/>
        </p:nvSpPr>
        <p:spPr>
          <a:xfrm>
            <a:off x="8998373" y="3679190"/>
            <a:ext cx="980440" cy="185586"/>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Century Gothic"/>
                <a:cs typeface="Century Gothic"/>
              </a:rPr>
              <a:t>Data</a:t>
            </a:r>
            <a:r>
              <a:rPr sz="1067" spc="33" dirty="0">
                <a:solidFill>
                  <a:srgbClr val="FFFFFF"/>
                </a:solidFill>
                <a:latin typeface="Century Gothic"/>
                <a:cs typeface="Century Gothic"/>
              </a:rPr>
              <a:t> </a:t>
            </a:r>
            <a:r>
              <a:rPr sz="1067" spc="53" dirty="0">
                <a:solidFill>
                  <a:srgbClr val="FFFFFF"/>
                </a:solidFill>
                <a:latin typeface="Century Gothic"/>
                <a:cs typeface="Century Gothic"/>
              </a:rPr>
              <a:t>transfer</a:t>
            </a:r>
            <a:endParaRPr sz="1067" dirty="0">
              <a:latin typeface="Century Gothic"/>
              <a:cs typeface="Century Gothic"/>
            </a:endParaRPr>
          </a:p>
        </p:txBody>
      </p:sp>
      <p:sp>
        <p:nvSpPr>
          <p:cNvPr id="53" name="object 53"/>
          <p:cNvSpPr/>
          <p:nvPr/>
        </p:nvSpPr>
        <p:spPr>
          <a:xfrm>
            <a:off x="8267700" y="3690788"/>
            <a:ext cx="575733" cy="186267"/>
          </a:xfrm>
          <a:custGeom>
            <a:avLst/>
            <a:gdLst/>
            <a:ahLst/>
            <a:cxnLst/>
            <a:rect l="l" t="t" r="r" b="b"/>
            <a:pathLst>
              <a:path w="431800" h="139700">
                <a:moveTo>
                  <a:pt x="32893" y="99822"/>
                </a:moveTo>
                <a:lnTo>
                  <a:pt x="13843" y="99441"/>
                </a:lnTo>
                <a:lnTo>
                  <a:pt x="13589" y="118491"/>
                </a:lnTo>
                <a:lnTo>
                  <a:pt x="32639" y="118872"/>
                </a:lnTo>
                <a:lnTo>
                  <a:pt x="32893" y="99822"/>
                </a:lnTo>
                <a:close/>
              </a:path>
              <a:path w="431800" h="139700">
                <a:moveTo>
                  <a:pt x="57150" y="35052"/>
                </a:moveTo>
                <a:lnTo>
                  <a:pt x="57023" y="16002"/>
                </a:lnTo>
                <a:lnTo>
                  <a:pt x="50749" y="16002"/>
                </a:lnTo>
                <a:lnTo>
                  <a:pt x="50673" y="0"/>
                </a:lnTo>
                <a:lnTo>
                  <a:pt x="0" y="25781"/>
                </a:lnTo>
                <a:lnTo>
                  <a:pt x="50927" y="50800"/>
                </a:lnTo>
                <a:lnTo>
                  <a:pt x="50838" y="35052"/>
                </a:lnTo>
                <a:lnTo>
                  <a:pt x="57150" y="35052"/>
                </a:lnTo>
                <a:close/>
              </a:path>
              <a:path w="431800" h="139700">
                <a:moveTo>
                  <a:pt x="109093" y="101092"/>
                </a:moveTo>
                <a:lnTo>
                  <a:pt x="90043" y="100711"/>
                </a:lnTo>
                <a:lnTo>
                  <a:pt x="89789" y="119761"/>
                </a:lnTo>
                <a:lnTo>
                  <a:pt x="108712" y="120142"/>
                </a:lnTo>
                <a:lnTo>
                  <a:pt x="109093" y="101092"/>
                </a:lnTo>
                <a:close/>
              </a:path>
              <a:path w="431800" h="139700">
                <a:moveTo>
                  <a:pt x="133350" y="34290"/>
                </a:moveTo>
                <a:lnTo>
                  <a:pt x="133223" y="15240"/>
                </a:lnTo>
                <a:lnTo>
                  <a:pt x="114173" y="15494"/>
                </a:lnTo>
                <a:lnTo>
                  <a:pt x="114300" y="34544"/>
                </a:lnTo>
                <a:lnTo>
                  <a:pt x="133350" y="34290"/>
                </a:lnTo>
                <a:close/>
              </a:path>
              <a:path w="431800" h="139700">
                <a:moveTo>
                  <a:pt x="185293" y="102362"/>
                </a:moveTo>
                <a:lnTo>
                  <a:pt x="166243" y="101981"/>
                </a:lnTo>
                <a:lnTo>
                  <a:pt x="165862" y="121031"/>
                </a:lnTo>
                <a:lnTo>
                  <a:pt x="184912" y="121412"/>
                </a:lnTo>
                <a:lnTo>
                  <a:pt x="185293" y="102362"/>
                </a:lnTo>
                <a:close/>
              </a:path>
              <a:path w="431800" h="139700">
                <a:moveTo>
                  <a:pt x="209550" y="33909"/>
                </a:moveTo>
                <a:lnTo>
                  <a:pt x="209423" y="14859"/>
                </a:lnTo>
                <a:lnTo>
                  <a:pt x="190373" y="14859"/>
                </a:lnTo>
                <a:lnTo>
                  <a:pt x="190500" y="33909"/>
                </a:lnTo>
                <a:lnTo>
                  <a:pt x="209550" y="33909"/>
                </a:lnTo>
                <a:close/>
              </a:path>
              <a:path w="431800" h="139700">
                <a:moveTo>
                  <a:pt x="261493" y="103505"/>
                </a:moveTo>
                <a:lnTo>
                  <a:pt x="242443" y="103251"/>
                </a:lnTo>
                <a:lnTo>
                  <a:pt x="242062" y="122301"/>
                </a:lnTo>
                <a:lnTo>
                  <a:pt x="261112" y="122555"/>
                </a:lnTo>
                <a:lnTo>
                  <a:pt x="261493" y="103505"/>
                </a:lnTo>
                <a:close/>
              </a:path>
              <a:path w="431800" h="139700">
                <a:moveTo>
                  <a:pt x="285750" y="33401"/>
                </a:moveTo>
                <a:lnTo>
                  <a:pt x="285623" y="14351"/>
                </a:lnTo>
                <a:lnTo>
                  <a:pt x="266573" y="14351"/>
                </a:lnTo>
                <a:lnTo>
                  <a:pt x="266700" y="33401"/>
                </a:lnTo>
                <a:lnTo>
                  <a:pt x="285750" y="33401"/>
                </a:lnTo>
                <a:close/>
              </a:path>
              <a:path w="431800" h="139700">
                <a:moveTo>
                  <a:pt x="357060" y="123825"/>
                </a:moveTo>
                <a:lnTo>
                  <a:pt x="337299" y="123825"/>
                </a:lnTo>
                <a:lnTo>
                  <a:pt x="324624" y="123825"/>
                </a:lnTo>
                <a:lnTo>
                  <a:pt x="324345" y="139573"/>
                </a:lnTo>
                <a:lnTo>
                  <a:pt x="357060" y="123825"/>
                </a:lnTo>
                <a:close/>
              </a:path>
              <a:path w="431800" h="139700">
                <a:moveTo>
                  <a:pt x="361950" y="32766"/>
                </a:moveTo>
                <a:lnTo>
                  <a:pt x="361823" y="13716"/>
                </a:lnTo>
                <a:lnTo>
                  <a:pt x="342773" y="13843"/>
                </a:lnTo>
                <a:lnTo>
                  <a:pt x="342900" y="32893"/>
                </a:lnTo>
                <a:lnTo>
                  <a:pt x="361950" y="32766"/>
                </a:lnTo>
                <a:close/>
              </a:path>
              <a:path w="431800" h="139700">
                <a:moveTo>
                  <a:pt x="375539" y="114935"/>
                </a:moveTo>
                <a:lnTo>
                  <a:pt x="325247" y="88773"/>
                </a:lnTo>
                <a:lnTo>
                  <a:pt x="324967" y="104609"/>
                </a:lnTo>
                <a:lnTo>
                  <a:pt x="318630" y="104609"/>
                </a:lnTo>
                <a:lnTo>
                  <a:pt x="318249" y="123659"/>
                </a:lnTo>
                <a:lnTo>
                  <a:pt x="324624" y="123659"/>
                </a:lnTo>
                <a:lnTo>
                  <a:pt x="337299" y="123659"/>
                </a:lnTo>
                <a:lnTo>
                  <a:pt x="337693" y="104775"/>
                </a:lnTo>
                <a:lnTo>
                  <a:pt x="337312" y="123659"/>
                </a:lnTo>
                <a:lnTo>
                  <a:pt x="357416" y="123659"/>
                </a:lnTo>
                <a:lnTo>
                  <a:pt x="375539" y="114935"/>
                </a:lnTo>
                <a:close/>
              </a:path>
              <a:path w="431800" h="139700">
                <a:moveTo>
                  <a:pt x="431292" y="32385"/>
                </a:moveTo>
                <a:lnTo>
                  <a:pt x="431165" y="13335"/>
                </a:lnTo>
                <a:lnTo>
                  <a:pt x="418973" y="13335"/>
                </a:lnTo>
                <a:lnTo>
                  <a:pt x="419100" y="32385"/>
                </a:lnTo>
                <a:lnTo>
                  <a:pt x="431292" y="32385"/>
                </a:lnTo>
                <a:close/>
              </a:path>
            </a:pathLst>
          </a:custGeom>
          <a:solidFill>
            <a:srgbClr val="FFFFFF"/>
          </a:solidFill>
        </p:spPr>
        <p:txBody>
          <a:bodyPr wrap="square" lIns="0" tIns="0" rIns="0" bIns="0" rtlCol="0"/>
          <a:lstStyle/>
          <a:p>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2">
            <a:extLst>
              <a:ext uri="{FF2B5EF4-FFF2-40B4-BE49-F238E27FC236}">
                <a16:creationId xmlns:a16="http://schemas.microsoft.com/office/drawing/2014/main" id="{EFE26375-0449-52CB-D39E-7059842E7851}"/>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1A1A1D"/>
          </a:solidFill>
        </p:spPr>
        <p:txBody>
          <a:bodyPr wrap="square" lIns="0" tIns="0" rIns="0" bIns="0" rtlCol="0"/>
          <a:lstStyle/>
          <a:p>
            <a:endParaRPr sz="2400"/>
          </a:p>
        </p:txBody>
      </p:sp>
      <p:pic>
        <p:nvPicPr>
          <p:cNvPr id="2" name="object 2"/>
          <p:cNvPicPr/>
          <p:nvPr/>
        </p:nvPicPr>
        <p:blipFill>
          <a:blip r:embed="rId2" cstate="print"/>
          <a:stretch>
            <a:fillRect/>
          </a:stretch>
        </p:blipFill>
        <p:spPr>
          <a:xfrm>
            <a:off x="2844801" y="1498600"/>
            <a:ext cx="6235700" cy="4927600"/>
          </a:xfrm>
          <a:prstGeom prst="rect">
            <a:avLst/>
          </a:prstGeom>
        </p:spPr>
      </p:pic>
      <p:sp>
        <p:nvSpPr>
          <p:cNvPr id="3" name="object 3"/>
          <p:cNvSpPr txBox="1">
            <a:spLocks noGrp="1"/>
          </p:cNvSpPr>
          <p:nvPr>
            <p:ph type="title"/>
          </p:nvPr>
        </p:nvSpPr>
        <p:spPr>
          <a:xfrm>
            <a:off x="698501" y="417155"/>
            <a:ext cx="11074400" cy="567420"/>
          </a:xfrm>
          <a:prstGeom prst="rect">
            <a:avLst/>
          </a:prstGeom>
        </p:spPr>
        <p:txBody>
          <a:bodyPr vert="horz" wrap="square" lIns="0" tIns="135212" rIns="0" bIns="0" rtlCol="0" anchor="ctr">
            <a:spAutoFit/>
          </a:bodyPr>
          <a:lstStyle/>
          <a:p>
            <a:pPr marL="16933">
              <a:lnSpc>
                <a:spcPct val="100000"/>
              </a:lnSpc>
              <a:spcBef>
                <a:spcPts val="133"/>
              </a:spcBef>
            </a:pPr>
            <a:r>
              <a:rPr sz="2800" spc="360" dirty="0">
                <a:solidFill>
                  <a:schemeClr val="bg1"/>
                </a:solidFill>
                <a:latin typeface="BIZ UDPゴシック" panose="020B0400000000000000" pitchFamily="50" charset="-128"/>
                <a:ea typeface="BIZ UDPゴシック" panose="020B0400000000000000" pitchFamily="50" charset="-128"/>
              </a:rPr>
              <a:t>DCMS</a:t>
            </a:r>
            <a:r>
              <a:rPr sz="2800" spc="173" dirty="0">
                <a:solidFill>
                  <a:schemeClr val="bg1"/>
                </a:solidFill>
                <a:latin typeface="BIZ UDPゴシック" panose="020B0400000000000000" pitchFamily="50" charset="-128"/>
                <a:ea typeface="BIZ UDPゴシック" panose="020B0400000000000000" pitchFamily="50" charset="-128"/>
              </a:rPr>
              <a:t> </a:t>
            </a:r>
            <a:r>
              <a:rPr sz="2800" spc="200" dirty="0">
                <a:solidFill>
                  <a:schemeClr val="bg1"/>
                </a:solidFill>
                <a:latin typeface="BIZ UDPゴシック" panose="020B0400000000000000" pitchFamily="50" charset="-128"/>
                <a:ea typeface="BIZ UDPゴシック" panose="020B0400000000000000" pitchFamily="50" charset="-128"/>
              </a:rPr>
              <a:t>is</a:t>
            </a:r>
            <a:r>
              <a:rPr sz="2800" spc="140" dirty="0">
                <a:solidFill>
                  <a:schemeClr val="bg1"/>
                </a:solidFill>
                <a:latin typeface="BIZ UDPゴシック" panose="020B0400000000000000" pitchFamily="50" charset="-128"/>
                <a:ea typeface="BIZ UDPゴシック" panose="020B0400000000000000" pitchFamily="50" charset="-128"/>
              </a:rPr>
              <a:t> </a:t>
            </a:r>
            <a:r>
              <a:rPr sz="2800" spc="260" dirty="0">
                <a:solidFill>
                  <a:schemeClr val="bg1"/>
                </a:solidFill>
                <a:latin typeface="BIZ UDPゴシック" panose="020B0400000000000000" pitchFamily="50" charset="-128"/>
                <a:ea typeface="BIZ UDPゴシック" panose="020B0400000000000000" pitchFamily="50" charset="-128"/>
              </a:rPr>
              <a:t>fundamentally</a:t>
            </a:r>
            <a:r>
              <a:rPr sz="2800" spc="300" dirty="0">
                <a:solidFill>
                  <a:schemeClr val="bg1"/>
                </a:solidFill>
                <a:latin typeface="BIZ UDPゴシック" panose="020B0400000000000000" pitchFamily="50" charset="-128"/>
                <a:ea typeface="BIZ UDPゴシック" panose="020B0400000000000000" pitchFamily="50" charset="-128"/>
              </a:rPr>
              <a:t> </a:t>
            </a:r>
            <a:r>
              <a:rPr sz="2800" spc="207" dirty="0">
                <a:solidFill>
                  <a:schemeClr val="bg1"/>
                </a:solidFill>
                <a:latin typeface="BIZ UDPゴシック" panose="020B0400000000000000" pitchFamily="50" charset="-128"/>
                <a:ea typeface="BIZ UDPゴシック" panose="020B0400000000000000" pitchFamily="50" charset="-128"/>
              </a:rPr>
              <a:t>different</a:t>
            </a:r>
            <a:r>
              <a:rPr sz="2800" spc="173" dirty="0">
                <a:solidFill>
                  <a:schemeClr val="bg1"/>
                </a:solidFill>
                <a:latin typeface="BIZ UDPゴシック" panose="020B0400000000000000" pitchFamily="50" charset="-128"/>
                <a:ea typeface="BIZ UDPゴシック" panose="020B0400000000000000" pitchFamily="50" charset="-128"/>
              </a:rPr>
              <a:t> </a:t>
            </a:r>
            <a:r>
              <a:rPr sz="2800" spc="253" dirty="0">
                <a:solidFill>
                  <a:schemeClr val="bg1"/>
                </a:solidFill>
                <a:latin typeface="BIZ UDPゴシック" panose="020B0400000000000000" pitchFamily="50" charset="-128"/>
                <a:ea typeface="BIZ UDPゴシック" panose="020B0400000000000000" pitchFamily="50" charset="-128"/>
              </a:rPr>
              <a:t>from</a:t>
            </a:r>
            <a:r>
              <a:rPr sz="2800" spc="267" dirty="0">
                <a:solidFill>
                  <a:schemeClr val="bg1"/>
                </a:solidFill>
                <a:latin typeface="BIZ UDPゴシック" panose="020B0400000000000000" pitchFamily="50" charset="-128"/>
                <a:ea typeface="BIZ UDPゴシック" panose="020B0400000000000000" pitchFamily="50" charset="-128"/>
              </a:rPr>
              <a:t> </a:t>
            </a:r>
            <a:r>
              <a:rPr sz="2800" spc="320" dirty="0">
                <a:solidFill>
                  <a:schemeClr val="bg1"/>
                </a:solidFill>
                <a:latin typeface="BIZ UDPゴシック" panose="020B0400000000000000" pitchFamily="50" charset="-128"/>
                <a:ea typeface="BIZ UDPゴシック" panose="020B0400000000000000" pitchFamily="50" charset="-128"/>
              </a:rPr>
              <a:t>SWIFT</a:t>
            </a:r>
          </a:p>
        </p:txBody>
      </p:sp>
      <p:sp>
        <p:nvSpPr>
          <p:cNvPr id="4" name="object 4"/>
          <p:cNvSpPr txBox="1"/>
          <p:nvPr/>
        </p:nvSpPr>
        <p:spPr>
          <a:xfrm>
            <a:off x="603674" y="1451018"/>
            <a:ext cx="4306993" cy="650477"/>
          </a:xfrm>
          <a:prstGeom prst="rect">
            <a:avLst/>
          </a:prstGeom>
        </p:spPr>
        <p:txBody>
          <a:bodyPr vert="horz" wrap="square" lIns="0" tIns="16933" rIns="0" bIns="0" rtlCol="0">
            <a:spAutoFit/>
          </a:bodyPr>
          <a:lstStyle/>
          <a:p>
            <a:pPr marL="16933" marR="6773">
              <a:lnSpc>
                <a:spcPct val="118300"/>
              </a:lnSpc>
              <a:spcBef>
                <a:spcPts val="133"/>
              </a:spcBef>
            </a:pPr>
            <a:r>
              <a:rPr sz="1200" dirty="0">
                <a:solidFill>
                  <a:srgbClr val="FFFFFF"/>
                </a:solidFill>
                <a:latin typeface="Century Gothic"/>
                <a:cs typeface="Century Gothic"/>
              </a:rPr>
              <a:t>The</a:t>
            </a:r>
            <a:r>
              <a:rPr sz="1200" spc="152" dirty="0">
                <a:solidFill>
                  <a:srgbClr val="FFFFFF"/>
                </a:solidFill>
                <a:latin typeface="Century Gothic"/>
                <a:cs typeface="Century Gothic"/>
              </a:rPr>
              <a:t> </a:t>
            </a:r>
            <a:r>
              <a:rPr sz="1200" spc="67" dirty="0">
                <a:solidFill>
                  <a:srgbClr val="FFFFFF"/>
                </a:solidFill>
                <a:latin typeface="Century Gothic"/>
                <a:cs typeface="Century Gothic"/>
              </a:rPr>
              <a:t>system</a:t>
            </a:r>
            <a:r>
              <a:rPr sz="1200" spc="-20" dirty="0">
                <a:solidFill>
                  <a:srgbClr val="FFFFFF"/>
                </a:solidFill>
                <a:latin typeface="Century Gothic"/>
                <a:cs typeface="Century Gothic"/>
              </a:rPr>
              <a:t> </a:t>
            </a:r>
            <a:r>
              <a:rPr sz="1200" dirty="0">
                <a:solidFill>
                  <a:srgbClr val="FFFFFF"/>
                </a:solidFill>
                <a:latin typeface="Century Gothic"/>
                <a:cs typeface="Century Gothic"/>
              </a:rPr>
              <a:t>uses</a:t>
            </a:r>
            <a:r>
              <a:rPr sz="1200" spc="200" dirty="0">
                <a:solidFill>
                  <a:srgbClr val="FFFFFF"/>
                </a:solidFill>
                <a:latin typeface="Century Gothic"/>
                <a:cs typeface="Century Gothic"/>
              </a:rPr>
              <a:t> </a:t>
            </a:r>
            <a:r>
              <a:rPr sz="1200" spc="-113" dirty="0">
                <a:solidFill>
                  <a:srgbClr val="FFFFFF"/>
                </a:solidFill>
                <a:latin typeface="Century Gothic"/>
                <a:cs typeface="Century Gothic"/>
              </a:rPr>
              <a:t>a</a:t>
            </a:r>
            <a:r>
              <a:rPr sz="1200" spc="40" dirty="0">
                <a:solidFill>
                  <a:srgbClr val="FFFFFF"/>
                </a:solidFill>
                <a:latin typeface="Century Gothic"/>
                <a:cs typeface="Century Gothic"/>
              </a:rPr>
              <a:t> </a:t>
            </a:r>
            <a:r>
              <a:rPr sz="1200" dirty="0">
                <a:solidFill>
                  <a:srgbClr val="FFFFFF"/>
                </a:solidFill>
                <a:latin typeface="Century Gothic"/>
                <a:cs typeface="Century Gothic"/>
              </a:rPr>
              <a:t>completely</a:t>
            </a:r>
            <a:r>
              <a:rPr sz="1200" spc="227" dirty="0">
                <a:solidFill>
                  <a:srgbClr val="FFFFFF"/>
                </a:solidFill>
                <a:latin typeface="Century Gothic"/>
                <a:cs typeface="Century Gothic"/>
              </a:rPr>
              <a:t> </a:t>
            </a:r>
            <a:r>
              <a:rPr sz="1200" dirty="0">
                <a:solidFill>
                  <a:srgbClr val="FFFFFF"/>
                </a:solidFill>
                <a:latin typeface="Century Gothic"/>
                <a:cs typeface="Century Gothic"/>
              </a:rPr>
              <a:t>different</a:t>
            </a:r>
            <a:r>
              <a:rPr sz="1200" spc="339" dirty="0">
                <a:solidFill>
                  <a:srgbClr val="FFFFFF"/>
                </a:solidFill>
                <a:latin typeface="Century Gothic"/>
                <a:cs typeface="Century Gothic"/>
              </a:rPr>
              <a:t> </a:t>
            </a:r>
            <a:r>
              <a:rPr sz="1200" spc="-13" dirty="0">
                <a:solidFill>
                  <a:srgbClr val="FFFFFF"/>
                </a:solidFill>
                <a:latin typeface="Century Gothic"/>
                <a:cs typeface="Century Gothic"/>
              </a:rPr>
              <a:t>architecture, </a:t>
            </a:r>
            <a:r>
              <a:rPr sz="1200" dirty="0">
                <a:solidFill>
                  <a:srgbClr val="FFFFFF"/>
                </a:solidFill>
                <a:latin typeface="Century Gothic"/>
                <a:cs typeface="Century Gothic"/>
              </a:rPr>
              <a:t>differing,</a:t>
            </a:r>
            <a:r>
              <a:rPr sz="1200" spc="427" dirty="0">
                <a:solidFill>
                  <a:srgbClr val="FFFFFF"/>
                </a:solidFill>
                <a:latin typeface="Century Gothic"/>
                <a:cs typeface="Century Gothic"/>
              </a:rPr>
              <a:t> </a:t>
            </a:r>
            <a:r>
              <a:rPr sz="1200" dirty="0">
                <a:solidFill>
                  <a:srgbClr val="FFFFFF"/>
                </a:solidFill>
                <a:latin typeface="Century Gothic"/>
                <a:cs typeface="Century Gothic"/>
              </a:rPr>
              <a:t>among</a:t>
            </a:r>
            <a:r>
              <a:rPr sz="1200" spc="67" dirty="0">
                <a:solidFill>
                  <a:srgbClr val="FFFFFF"/>
                </a:solidFill>
                <a:latin typeface="Century Gothic"/>
                <a:cs typeface="Century Gothic"/>
              </a:rPr>
              <a:t> </a:t>
            </a:r>
            <a:r>
              <a:rPr sz="1200" dirty="0">
                <a:solidFill>
                  <a:srgbClr val="FFFFFF"/>
                </a:solidFill>
                <a:latin typeface="Century Gothic"/>
                <a:cs typeface="Century Gothic"/>
              </a:rPr>
              <a:t>other</a:t>
            </a:r>
            <a:r>
              <a:rPr sz="1200" spc="120" dirty="0">
                <a:solidFill>
                  <a:srgbClr val="FFFFFF"/>
                </a:solidFill>
                <a:latin typeface="Century Gothic"/>
                <a:cs typeface="Century Gothic"/>
              </a:rPr>
              <a:t> </a:t>
            </a:r>
            <a:r>
              <a:rPr sz="1200" dirty="0">
                <a:solidFill>
                  <a:srgbClr val="FFFFFF"/>
                </a:solidFill>
                <a:latin typeface="Century Gothic"/>
                <a:cs typeface="Century Gothic"/>
              </a:rPr>
              <a:t>things,</a:t>
            </a:r>
            <a:r>
              <a:rPr sz="1200" spc="293" dirty="0">
                <a:solidFill>
                  <a:srgbClr val="FFFFFF"/>
                </a:solidFill>
                <a:latin typeface="Century Gothic"/>
                <a:cs typeface="Century Gothic"/>
              </a:rPr>
              <a:t> </a:t>
            </a:r>
            <a:r>
              <a:rPr sz="1200" spc="67" dirty="0">
                <a:solidFill>
                  <a:srgbClr val="FFFFFF"/>
                </a:solidFill>
                <a:latin typeface="Century Gothic"/>
                <a:cs typeface="Century Gothic"/>
              </a:rPr>
              <a:t>from</a:t>
            </a:r>
            <a:r>
              <a:rPr sz="1200" spc="147" dirty="0">
                <a:solidFill>
                  <a:srgbClr val="FFFFFF"/>
                </a:solidFill>
                <a:latin typeface="Century Gothic"/>
                <a:cs typeface="Century Gothic"/>
              </a:rPr>
              <a:t> </a:t>
            </a:r>
            <a:r>
              <a:rPr sz="1200" dirty="0">
                <a:solidFill>
                  <a:srgbClr val="FFFFFF"/>
                </a:solidFill>
                <a:latin typeface="Century Gothic"/>
                <a:cs typeface="Century Gothic"/>
              </a:rPr>
              <a:t>other</a:t>
            </a:r>
            <a:r>
              <a:rPr sz="1200" spc="127" dirty="0">
                <a:solidFill>
                  <a:srgbClr val="FFFFFF"/>
                </a:solidFill>
                <a:latin typeface="Century Gothic"/>
                <a:cs typeface="Century Gothic"/>
              </a:rPr>
              <a:t> </a:t>
            </a:r>
            <a:r>
              <a:rPr sz="1200" spc="-13" dirty="0">
                <a:solidFill>
                  <a:srgbClr val="FFFFFF"/>
                </a:solidFill>
                <a:latin typeface="Century Gothic"/>
                <a:cs typeface="Century Gothic"/>
              </a:rPr>
              <a:t>decentralized services</a:t>
            </a:r>
            <a:endParaRPr sz="1200" dirty="0">
              <a:latin typeface="Century Gothic"/>
              <a:cs typeface="Century Gothic"/>
            </a:endParaRPr>
          </a:p>
        </p:txBody>
      </p:sp>
      <p:sp>
        <p:nvSpPr>
          <p:cNvPr id="5" name="object 5"/>
          <p:cNvSpPr/>
          <p:nvPr/>
        </p:nvSpPr>
        <p:spPr>
          <a:xfrm>
            <a:off x="501649" y="1543134"/>
            <a:ext cx="0" cy="570653"/>
          </a:xfrm>
          <a:custGeom>
            <a:avLst/>
            <a:gdLst/>
            <a:ahLst/>
            <a:cxnLst/>
            <a:rect l="l" t="t" r="r" b="b"/>
            <a:pathLst>
              <a:path h="427990">
                <a:moveTo>
                  <a:pt x="0" y="0"/>
                </a:moveTo>
                <a:lnTo>
                  <a:pt x="0" y="427736"/>
                </a:lnTo>
              </a:path>
            </a:pathLst>
          </a:custGeom>
          <a:ln w="28575">
            <a:solidFill>
              <a:srgbClr val="00C8FF"/>
            </a:solidFill>
          </a:ln>
        </p:spPr>
        <p:txBody>
          <a:bodyPr wrap="square" lIns="0" tIns="0" rIns="0" bIns="0" rtlCol="0"/>
          <a:lstStyle/>
          <a:p>
            <a:endParaRPr sz="2400"/>
          </a:p>
        </p:txBody>
      </p:sp>
      <p:grpSp>
        <p:nvGrpSpPr>
          <p:cNvPr id="6" name="object 6"/>
          <p:cNvGrpSpPr/>
          <p:nvPr/>
        </p:nvGrpSpPr>
        <p:grpSpPr>
          <a:xfrm>
            <a:off x="2679785" y="2832184"/>
            <a:ext cx="3289300" cy="812800"/>
            <a:chOff x="2009838" y="2124138"/>
            <a:chExt cx="2466975" cy="609600"/>
          </a:xfrm>
        </p:grpSpPr>
        <p:pic>
          <p:nvPicPr>
            <p:cNvPr id="7" name="object 7"/>
            <p:cNvPicPr/>
            <p:nvPr/>
          </p:nvPicPr>
          <p:blipFill>
            <a:blip r:embed="rId3" cstate="print"/>
            <a:stretch>
              <a:fillRect/>
            </a:stretch>
          </p:blipFill>
          <p:spPr>
            <a:xfrm>
              <a:off x="2014601" y="2128901"/>
              <a:ext cx="2457450" cy="600075"/>
            </a:xfrm>
            <a:prstGeom prst="rect">
              <a:avLst/>
            </a:prstGeom>
          </p:spPr>
        </p:pic>
        <p:sp>
          <p:nvSpPr>
            <p:cNvPr id="8" name="object 8"/>
            <p:cNvSpPr/>
            <p:nvPr/>
          </p:nvSpPr>
          <p:spPr>
            <a:xfrm>
              <a:off x="2014601" y="2128901"/>
              <a:ext cx="2457450" cy="600075"/>
            </a:xfrm>
            <a:custGeom>
              <a:avLst/>
              <a:gdLst/>
              <a:ahLst/>
              <a:cxnLst/>
              <a:rect l="l" t="t" r="r" b="b"/>
              <a:pathLst>
                <a:path w="2457450" h="600075">
                  <a:moveTo>
                    <a:pt x="0" y="99949"/>
                  </a:moveTo>
                  <a:lnTo>
                    <a:pt x="7848" y="61025"/>
                  </a:lnTo>
                  <a:lnTo>
                    <a:pt x="29257" y="29257"/>
                  </a:lnTo>
                  <a:lnTo>
                    <a:pt x="61025" y="7848"/>
                  </a:lnTo>
                  <a:lnTo>
                    <a:pt x="99949" y="0"/>
                  </a:lnTo>
                  <a:lnTo>
                    <a:pt x="2357374" y="0"/>
                  </a:lnTo>
                  <a:lnTo>
                    <a:pt x="2396317" y="7848"/>
                  </a:lnTo>
                  <a:lnTo>
                    <a:pt x="2428128" y="29257"/>
                  </a:lnTo>
                  <a:lnTo>
                    <a:pt x="2449581" y="61025"/>
                  </a:lnTo>
                  <a:lnTo>
                    <a:pt x="2457450" y="99949"/>
                  </a:lnTo>
                  <a:lnTo>
                    <a:pt x="2457450" y="499999"/>
                  </a:lnTo>
                  <a:lnTo>
                    <a:pt x="2449581" y="538942"/>
                  </a:lnTo>
                  <a:lnTo>
                    <a:pt x="2428128" y="570753"/>
                  </a:lnTo>
                  <a:lnTo>
                    <a:pt x="2396317" y="592206"/>
                  </a:lnTo>
                  <a:lnTo>
                    <a:pt x="2357374" y="600075"/>
                  </a:lnTo>
                  <a:lnTo>
                    <a:pt x="99949" y="600075"/>
                  </a:lnTo>
                  <a:lnTo>
                    <a:pt x="61025" y="592206"/>
                  </a:lnTo>
                  <a:lnTo>
                    <a:pt x="29257" y="570753"/>
                  </a:lnTo>
                  <a:lnTo>
                    <a:pt x="7848" y="538942"/>
                  </a:lnTo>
                  <a:lnTo>
                    <a:pt x="0" y="499999"/>
                  </a:lnTo>
                  <a:lnTo>
                    <a:pt x="0" y="99949"/>
                  </a:lnTo>
                  <a:close/>
                </a:path>
              </a:pathLst>
            </a:custGeom>
            <a:ln w="9525">
              <a:solidFill>
                <a:srgbClr val="00C8FF"/>
              </a:solidFill>
            </a:ln>
          </p:spPr>
          <p:txBody>
            <a:bodyPr wrap="square" lIns="0" tIns="0" rIns="0" bIns="0" rtlCol="0"/>
            <a:lstStyle/>
            <a:p>
              <a:endParaRPr sz="2400"/>
            </a:p>
          </p:txBody>
        </p:sp>
      </p:grpSp>
      <p:sp>
        <p:nvSpPr>
          <p:cNvPr id="9" name="object 9"/>
          <p:cNvSpPr txBox="1"/>
          <p:nvPr/>
        </p:nvSpPr>
        <p:spPr>
          <a:xfrm>
            <a:off x="3294381" y="3008122"/>
            <a:ext cx="2236047" cy="379698"/>
          </a:xfrm>
          <a:prstGeom prst="rect">
            <a:avLst/>
          </a:prstGeom>
        </p:spPr>
        <p:txBody>
          <a:bodyPr vert="horz" wrap="square" lIns="0" tIns="9313" rIns="0" bIns="0" rtlCol="0">
            <a:spAutoFit/>
          </a:bodyPr>
          <a:lstStyle/>
          <a:p>
            <a:pPr marL="16933" marR="6773">
              <a:lnSpc>
                <a:spcPct val="104400"/>
              </a:lnSpc>
              <a:spcBef>
                <a:spcPts val="73"/>
              </a:spcBef>
            </a:pPr>
            <a:r>
              <a:rPr sz="1200" dirty="0">
                <a:solidFill>
                  <a:srgbClr val="FFFFFF"/>
                </a:solidFill>
                <a:latin typeface="Century Gothic"/>
                <a:cs typeface="Century Gothic"/>
              </a:rPr>
              <a:t>There </a:t>
            </a:r>
            <a:r>
              <a:rPr sz="1200" spc="-27" dirty="0">
                <a:solidFill>
                  <a:srgbClr val="FFFFFF"/>
                </a:solidFill>
                <a:latin typeface="Century Gothic"/>
                <a:cs typeface="Century Gothic"/>
              </a:rPr>
              <a:t>are</a:t>
            </a:r>
            <a:r>
              <a:rPr sz="1200" dirty="0">
                <a:solidFill>
                  <a:srgbClr val="FFFFFF"/>
                </a:solidFill>
                <a:latin typeface="Century Gothic"/>
                <a:cs typeface="Century Gothic"/>
              </a:rPr>
              <a:t> no</a:t>
            </a:r>
            <a:r>
              <a:rPr sz="1200" spc="87" dirty="0">
                <a:solidFill>
                  <a:srgbClr val="FFFFFF"/>
                </a:solidFill>
                <a:latin typeface="Century Gothic"/>
                <a:cs typeface="Century Gothic"/>
              </a:rPr>
              <a:t> </a:t>
            </a:r>
            <a:r>
              <a:rPr sz="1200" dirty="0">
                <a:solidFill>
                  <a:srgbClr val="FFFFFF"/>
                </a:solidFill>
                <a:latin typeface="Century Gothic"/>
                <a:cs typeface="Century Gothic"/>
              </a:rPr>
              <a:t>fees</a:t>
            </a:r>
            <a:r>
              <a:rPr sz="1200" spc="167" dirty="0">
                <a:solidFill>
                  <a:srgbClr val="FFFFFF"/>
                </a:solidFill>
                <a:latin typeface="Century Gothic"/>
                <a:cs typeface="Century Gothic"/>
              </a:rPr>
              <a:t> </a:t>
            </a:r>
            <a:r>
              <a:rPr sz="1200" dirty="0">
                <a:solidFill>
                  <a:srgbClr val="FFFFFF"/>
                </a:solidFill>
                <a:latin typeface="Century Gothic"/>
                <a:cs typeface="Century Gothic"/>
              </a:rPr>
              <a:t>for</a:t>
            </a:r>
            <a:r>
              <a:rPr sz="1200" spc="-67" dirty="0">
                <a:solidFill>
                  <a:srgbClr val="FFFFFF"/>
                </a:solidFill>
                <a:latin typeface="Century Gothic"/>
                <a:cs typeface="Century Gothic"/>
              </a:rPr>
              <a:t> </a:t>
            </a:r>
            <a:r>
              <a:rPr sz="1200" spc="-13" dirty="0">
                <a:solidFill>
                  <a:srgbClr val="FFFFFF"/>
                </a:solidFill>
                <a:latin typeface="Century Gothic"/>
                <a:cs typeface="Century Gothic"/>
              </a:rPr>
              <a:t>sending </a:t>
            </a:r>
            <a:r>
              <a:rPr sz="1200" dirty="0">
                <a:solidFill>
                  <a:srgbClr val="FFFFFF"/>
                </a:solidFill>
                <a:latin typeface="Century Gothic"/>
                <a:cs typeface="Century Gothic"/>
              </a:rPr>
              <a:t>financial</a:t>
            </a:r>
            <a:r>
              <a:rPr sz="1200" spc="40" dirty="0">
                <a:solidFill>
                  <a:srgbClr val="FFFFFF"/>
                </a:solidFill>
                <a:latin typeface="Century Gothic"/>
                <a:cs typeface="Century Gothic"/>
              </a:rPr>
              <a:t> </a:t>
            </a:r>
            <a:r>
              <a:rPr sz="1200" spc="-13" dirty="0">
                <a:solidFill>
                  <a:srgbClr val="FFFFFF"/>
                </a:solidFill>
                <a:latin typeface="Century Gothic"/>
                <a:cs typeface="Century Gothic"/>
              </a:rPr>
              <a:t>messages</a:t>
            </a:r>
            <a:endParaRPr sz="1200">
              <a:latin typeface="Century Gothic"/>
              <a:cs typeface="Century Gothic"/>
            </a:endParaRPr>
          </a:p>
        </p:txBody>
      </p:sp>
      <p:grpSp>
        <p:nvGrpSpPr>
          <p:cNvPr id="10" name="object 10"/>
          <p:cNvGrpSpPr/>
          <p:nvPr/>
        </p:nvGrpSpPr>
        <p:grpSpPr>
          <a:xfrm>
            <a:off x="2794001" y="2984500"/>
            <a:ext cx="7570047" cy="1613747"/>
            <a:chOff x="2095500" y="2238375"/>
            <a:chExt cx="5677535" cy="1210310"/>
          </a:xfrm>
        </p:grpSpPr>
        <p:pic>
          <p:nvPicPr>
            <p:cNvPr id="11" name="object 11"/>
            <p:cNvPicPr/>
            <p:nvPr/>
          </p:nvPicPr>
          <p:blipFill>
            <a:blip r:embed="rId4" cstate="print"/>
            <a:stretch>
              <a:fillRect/>
            </a:stretch>
          </p:blipFill>
          <p:spPr>
            <a:xfrm>
              <a:off x="2095500" y="2238375"/>
              <a:ext cx="295275" cy="352425"/>
            </a:xfrm>
            <a:prstGeom prst="rect">
              <a:avLst/>
            </a:prstGeom>
          </p:spPr>
        </p:pic>
        <p:pic>
          <p:nvPicPr>
            <p:cNvPr id="12" name="object 12"/>
            <p:cNvPicPr/>
            <p:nvPr/>
          </p:nvPicPr>
          <p:blipFill>
            <a:blip r:embed="rId5" cstate="print"/>
            <a:stretch>
              <a:fillRect/>
            </a:stretch>
          </p:blipFill>
          <p:spPr>
            <a:xfrm>
              <a:off x="4243451" y="2843276"/>
              <a:ext cx="3524250" cy="600075"/>
            </a:xfrm>
            <a:prstGeom prst="rect">
              <a:avLst/>
            </a:prstGeom>
          </p:spPr>
        </p:pic>
        <p:sp>
          <p:nvSpPr>
            <p:cNvPr id="13" name="object 13"/>
            <p:cNvSpPr/>
            <p:nvPr/>
          </p:nvSpPr>
          <p:spPr>
            <a:xfrm>
              <a:off x="4243451" y="2843276"/>
              <a:ext cx="3524250" cy="600075"/>
            </a:xfrm>
            <a:custGeom>
              <a:avLst/>
              <a:gdLst/>
              <a:ahLst/>
              <a:cxnLst/>
              <a:rect l="l" t="t" r="r" b="b"/>
              <a:pathLst>
                <a:path w="3524250" h="600075">
                  <a:moveTo>
                    <a:pt x="0" y="99949"/>
                  </a:moveTo>
                  <a:lnTo>
                    <a:pt x="7848" y="61025"/>
                  </a:lnTo>
                  <a:lnTo>
                    <a:pt x="29257" y="29257"/>
                  </a:lnTo>
                  <a:lnTo>
                    <a:pt x="61025" y="7848"/>
                  </a:lnTo>
                  <a:lnTo>
                    <a:pt x="99949" y="0"/>
                  </a:lnTo>
                  <a:lnTo>
                    <a:pt x="3424174" y="0"/>
                  </a:lnTo>
                  <a:lnTo>
                    <a:pt x="3463117" y="7848"/>
                  </a:lnTo>
                  <a:lnTo>
                    <a:pt x="3494928" y="29257"/>
                  </a:lnTo>
                  <a:lnTo>
                    <a:pt x="3516381" y="61025"/>
                  </a:lnTo>
                  <a:lnTo>
                    <a:pt x="3524250" y="99949"/>
                  </a:lnTo>
                  <a:lnTo>
                    <a:pt x="3524250" y="499999"/>
                  </a:lnTo>
                  <a:lnTo>
                    <a:pt x="3516381" y="538942"/>
                  </a:lnTo>
                  <a:lnTo>
                    <a:pt x="3494928" y="570753"/>
                  </a:lnTo>
                  <a:lnTo>
                    <a:pt x="3463117" y="592206"/>
                  </a:lnTo>
                  <a:lnTo>
                    <a:pt x="3424174" y="600075"/>
                  </a:lnTo>
                  <a:lnTo>
                    <a:pt x="99949" y="600075"/>
                  </a:lnTo>
                  <a:lnTo>
                    <a:pt x="61025" y="592206"/>
                  </a:lnTo>
                  <a:lnTo>
                    <a:pt x="29257" y="570753"/>
                  </a:lnTo>
                  <a:lnTo>
                    <a:pt x="7848" y="538942"/>
                  </a:lnTo>
                  <a:lnTo>
                    <a:pt x="0" y="499999"/>
                  </a:lnTo>
                  <a:lnTo>
                    <a:pt x="0" y="99949"/>
                  </a:lnTo>
                  <a:close/>
                </a:path>
              </a:pathLst>
            </a:custGeom>
            <a:ln w="9525">
              <a:solidFill>
                <a:srgbClr val="00C8FF"/>
              </a:solidFill>
            </a:ln>
          </p:spPr>
          <p:txBody>
            <a:bodyPr wrap="square" lIns="0" tIns="0" rIns="0" bIns="0" rtlCol="0"/>
            <a:lstStyle/>
            <a:p>
              <a:endParaRPr sz="2400"/>
            </a:p>
          </p:txBody>
        </p:sp>
      </p:grpSp>
      <p:sp>
        <p:nvSpPr>
          <p:cNvPr id="14" name="object 14"/>
          <p:cNvSpPr txBox="1"/>
          <p:nvPr/>
        </p:nvSpPr>
        <p:spPr>
          <a:xfrm>
            <a:off x="6301739" y="3988223"/>
            <a:ext cx="3608493" cy="379698"/>
          </a:xfrm>
          <a:prstGeom prst="rect">
            <a:avLst/>
          </a:prstGeom>
        </p:spPr>
        <p:txBody>
          <a:bodyPr vert="horz" wrap="square" lIns="0" tIns="9313" rIns="0" bIns="0" rtlCol="0">
            <a:spAutoFit/>
          </a:bodyPr>
          <a:lstStyle/>
          <a:p>
            <a:pPr marL="16933" marR="6773">
              <a:lnSpc>
                <a:spcPct val="104400"/>
              </a:lnSpc>
              <a:spcBef>
                <a:spcPts val="73"/>
              </a:spcBef>
            </a:pPr>
            <a:r>
              <a:rPr sz="1200" spc="27" dirty="0">
                <a:solidFill>
                  <a:srgbClr val="FFFFFF"/>
                </a:solidFill>
                <a:latin typeface="Century Gothic"/>
                <a:cs typeface="Century Gothic"/>
              </a:rPr>
              <a:t>DCMS</a:t>
            </a:r>
            <a:r>
              <a:rPr sz="1200" spc="-87" dirty="0">
                <a:solidFill>
                  <a:srgbClr val="FFFFFF"/>
                </a:solidFill>
                <a:latin typeface="Century Gothic"/>
                <a:cs typeface="Century Gothic"/>
              </a:rPr>
              <a:t> </a:t>
            </a:r>
            <a:r>
              <a:rPr sz="1200" spc="67" dirty="0">
                <a:solidFill>
                  <a:srgbClr val="FFFFFF"/>
                </a:solidFill>
                <a:latin typeface="Century Gothic"/>
                <a:cs typeface="Century Gothic"/>
              </a:rPr>
              <a:t>users</a:t>
            </a:r>
            <a:r>
              <a:rPr sz="1200" spc="-47" dirty="0">
                <a:solidFill>
                  <a:srgbClr val="FFFFFF"/>
                </a:solidFill>
                <a:latin typeface="Century Gothic"/>
                <a:cs typeface="Century Gothic"/>
              </a:rPr>
              <a:t> </a:t>
            </a:r>
            <a:r>
              <a:rPr sz="1200" spc="13" dirty="0">
                <a:solidFill>
                  <a:srgbClr val="FFFFFF"/>
                </a:solidFill>
                <a:latin typeface="Century Gothic"/>
                <a:cs typeface="Century Gothic"/>
              </a:rPr>
              <a:t>and</a:t>
            </a:r>
            <a:r>
              <a:rPr sz="1200" spc="33" dirty="0">
                <a:solidFill>
                  <a:srgbClr val="FFFFFF"/>
                </a:solidFill>
                <a:latin typeface="Century Gothic"/>
                <a:cs typeface="Century Gothic"/>
              </a:rPr>
              <a:t> </a:t>
            </a:r>
            <a:r>
              <a:rPr sz="1200" spc="27" dirty="0">
                <a:solidFill>
                  <a:srgbClr val="FFFFFF"/>
                </a:solidFill>
                <a:latin typeface="Century Gothic"/>
                <a:cs typeface="Century Gothic"/>
              </a:rPr>
              <a:t>transactions</a:t>
            </a:r>
            <a:r>
              <a:rPr sz="1200" spc="-113" dirty="0">
                <a:solidFill>
                  <a:srgbClr val="FFFFFF"/>
                </a:solidFill>
                <a:latin typeface="Century Gothic"/>
                <a:cs typeface="Century Gothic"/>
              </a:rPr>
              <a:t> </a:t>
            </a:r>
            <a:r>
              <a:rPr sz="1200" spc="27" dirty="0">
                <a:solidFill>
                  <a:srgbClr val="FFFFFF"/>
                </a:solidFill>
                <a:latin typeface="Century Gothic"/>
                <a:cs typeface="Century Gothic"/>
              </a:rPr>
              <a:t>blocking</a:t>
            </a:r>
            <a:r>
              <a:rPr sz="1200" spc="-67" dirty="0">
                <a:solidFill>
                  <a:srgbClr val="FFFFFF"/>
                </a:solidFill>
                <a:latin typeface="Century Gothic"/>
                <a:cs typeface="Century Gothic"/>
              </a:rPr>
              <a:t> </a:t>
            </a:r>
            <a:r>
              <a:rPr sz="1200" spc="27" dirty="0">
                <a:solidFill>
                  <a:srgbClr val="FFFFFF"/>
                </a:solidFill>
                <a:latin typeface="Century Gothic"/>
                <a:cs typeface="Century Gothic"/>
              </a:rPr>
              <a:t>by</a:t>
            </a:r>
            <a:r>
              <a:rPr sz="1200" dirty="0">
                <a:solidFill>
                  <a:srgbClr val="FFFFFF"/>
                </a:solidFill>
                <a:latin typeface="Century Gothic"/>
                <a:cs typeface="Century Gothic"/>
              </a:rPr>
              <a:t> </a:t>
            </a:r>
            <a:r>
              <a:rPr sz="1200" spc="40" dirty="0">
                <a:solidFill>
                  <a:srgbClr val="FFFFFF"/>
                </a:solidFill>
                <a:latin typeface="Century Gothic"/>
                <a:cs typeface="Century Gothic"/>
              </a:rPr>
              <a:t>third </a:t>
            </a:r>
            <a:r>
              <a:rPr sz="1200" spc="27" dirty="0">
                <a:solidFill>
                  <a:srgbClr val="FFFFFF"/>
                </a:solidFill>
                <a:latin typeface="Century Gothic"/>
                <a:cs typeface="Century Gothic"/>
              </a:rPr>
              <a:t>parties</a:t>
            </a:r>
            <a:r>
              <a:rPr sz="1200" spc="33" dirty="0">
                <a:solidFill>
                  <a:srgbClr val="FFFFFF"/>
                </a:solidFill>
                <a:latin typeface="Century Gothic"/>
                <a:cs typeface="Century Gothic"/>
              </a:rPr>
              <a:t> </a:t>
            </a:r>
            <a:r>
              <a:rPr sz="1200" spc="87" dirty="0">
                <a:solidFill>
                  <a:srgbClr val="FFFFFF"/>
                </a:solidFill>
                <a:latin typeface="Century Gothic"/>
                <a:cs typeface="Century Gothic"/>
              </a:rPr>
              <a:t>is</a:t>
            </a:r>
            <a:r>
              <a:rPr sz="1200" spc="27" dirty="0">
                <a:solidFill>
                  <a:srgbClr val="FFFFFF"/>
                </a:solidFill>
                <a:latin typeface="Century Gothic"/>
                <a:cs typeface="Century Gothic"/>
              </a:rPr>
              <a:t> almost</a:t>
            </a:r>
            <a:r>
              <a:rPr sz="1200" spc="-87" dirty="0">
                <a:solidFill>
                  <a:srgbClr val="FFFFFF"/>
                </a:solidFill>
                <a:latin typeface="Century Gothic"/>
                <a:cs typeface="Century Gothic"/>
              </a:rPr>
              <a:t> </a:t>
            </a:r>
            <a:r>
              <a:rPr sz="1200" spc="-13" dirty="0">
                <a:solidFill>
                  <a:srgbClr val="FFFFFF"/>
                </a:solidFill>
                <a:latin typeface="Century Gothic"/>
                <a:cs typeface="Century Gothic"/>
              </a:rPr>
              <a:t>impossible</a:t>
            </a:r>
            <a:endParaRPr sz="1200">
              <a:latin typeface="Century Gothic"/>
              <a:cs typeface="Century Gothic"/>
            </a:endParaRPr>
          </a:p>
        </p:txBody>
      </p:sp>
      <p:grpSp>
        <p:nvGrpSpPr>
          <p:cNvPr id="15" name="object 15"/>
          <p:cNvGrpSpPr/>
          <p:nvPr/>
        </p:nvGrpSpPr>
        <p:grpSpPr>
          <a:xfrm>
            <a:off x="5791201" y="2832185"/>
            <a:ext cx="3760047" cy="1587500"/>
            <a:chOff x="4343400" y="2124138"/>
            <a:chExt cx="2820035" cy="1190625"/>
          </a:xfrm>
        </p:grpSpPr>
        <p:pic>
          <p:nvPicPr>
            <p:cNvPr id="16" name="object 16"/>
            <p:cNvPicPr/>
            <p:nvPr/>
          </p:nvPicPr>
          <p:blipFill>
            <a:blip r:embed="rId6" cstate="print"/>
            <a:stretch>
              <a:fillRect/>
            </a:stretch>
          </p:blipFill>
          <p:spPr>
            <a:xfrm>
              <a:off x="4343400" y="2971800"/>
              <a:ext cx="295275" cy="342900"/>
            </a:xfrm>
            <a:prstGeom prst="rect">
              <a:avLst/>
            </a:prstGeom>
          </p:spPr>
        </p:pic>
        <p:pic>
          <p:nvPicPr>
            <p:cNvPr id="17" name="object 17"/>
            <p:cNvPicPr/>
            <p:nvPr/>
          </p:nvPicPr>
          <p:blipFill>
            <a:blip r:embed="rId7" cstate="print"/>
            <a:stretch>
              <a:fillRect/>
            </a:stretch>
          </p:blipFill>
          <p:spPr>
            <a:xfrm>
              <a:off x="4576825" y="2128901"/>
              <a:ext cx="2581275" cy="600075"/>
            </a:xfrm>
            <a:prstGeom prst="rect">
              <a:avLst/>
            </a:prstGeom>
          </p:spPr>
        </p:pic>
        <p:sp>
          <p:nvSpPr>
            <p:cNvPr id="18" name="object 18"/>
            <p:cNvSpPr/>
            <p:nvPr/>
          </p:nvSpPr>
          <p:spPr>
            <a:xfrm>
              <a:off x="4576825" y="2128901"/>
              <a:ext cx="2581275" cy="600075"/>
            </a:xfrm>
            <a:custGeom>
              <a:avLst/>
              <a:gdLst/>
              <a:ahLst/>
              <a:cxnLst/>
              <a:rect l="l" t="t" r="r" b="b"/>
              <a:pathLst>
                <a:path w="2581275" h="600075">
                  <a:moveTo>
                    <a:pt x="0" y="99949"/>
                  </a:moveTo>
                  <a:lnTo>
                    <a:pt x="7848" y="61025"/>
                  </a:lnTo>
                  <a:lnTo>
                    <a:pt x="29257" y="29257"/>
                  </a:lnTo>
                  <a:lnTo>
                    <a:pt x="61025" y="7848"/>
                  </a:lnTo>
                  <a:lnTo>
                    <a:pt x="99949" y="0"/>
                  </a:lnTo>
                  <a:lnTo>
                    <a:pt x="2481199" y="0"/>
                  </a:lnTo>
                  <a:lnTo>
                    <a:pt x="2520142" y="7848"/>
                  </a:lnTo>
                  <a:lnTo>
                    <a:pt x="2551953" y="29257"/>
                  </a:lnTo>
                  <a:lnTo>
                    <a:pt x="2573406" y="61025"/>
                  </a:lnTo>
                  <a:lnTo>
                    <a:pt x="2581275" y="99949"/>
                  </a:lnTo>
                  <a:lnTo>
                    <a:pt x="2581275" y="499999"/>
                  </a:lnTo>
                  <a:lnTo>
                    <a:pt x="2573406" y="538942"/>
                  </a:lnTo>
                  <a:lnTo>
                    <a:pt x="2551953" y="570753"/>
                  </a:lnTo>
                  <a:lnTo>
                    <a:pt x="2520142" y="592206"/>
                  </a:lnTo>
                  <a:lnTo>
                    <a:pt x="2481199" y="600075"/>
                  </a:lnTo>
                  <a:lnTo>
                    <a:pt x="99949" y="600075"/>
                  </a:lnTo>
                  <a:lnTo>
                    <a:pt x="61025" y="592206"/>
                  </a:lnTo>
                  <a:lnTo>
                    <a:pt x="29257" y="570753"/>
                  </a:lnTo>
                  <a:lnTo>
                    <a:pt x="7848" y="538942"/>
                  </a:lnTo>
                  <a:lnTo>
                    <a:pt x="0" y="499999"/>
                  </a:lnTo>
                  <a:lnTo>
                    <a:pt x="0" y="99949"/>
                  </a:lnTo>
                  <a:close/>
                </a:path>
              </a:pathLst>
            </a:custGeom>
            <a:ln w="9525">
              <a:solidFill>
                <a:srgbClr val="00C8FF"/>
              </a:solidFill>
            </a:ln>
          </p:spPr>
          <p:txBody>
            <a:bodyPr wrap="square" lIns="0" tIns="0" rIns="0" bIns="0" rtlCol="0"/>
            <a:lstStyle/>
            <a:p>
              <a:endParaRPr sz="2400"/>
            </a:p>
          </p:txBody>
        </p:sp>
      </p:grpSp>
      <p:sp>
        <p:nvSpPr>
          <p:cNvPr id="19" name="object 19"/>
          <p:cNvSpPr txBox="1"/>
          <p:nvPr/>
        </p:nvSpPr>
        <p:spPr>
          <a:xfrm>
            <a:off x="6708139" y="3008122"/>
            <a:ext cx="2472267" cy="573661"/>
          </a:xfrm>
          <a:prstGeom prst="rect">
            <a:avLst/>
          </a:prstGeom>
        </p:spPr>
        <p:txBody>
          <a:bodyPr vert="horz" wrap="square" lIns="0" tIns="16933" rIns="0" bIns="0" rtlCol="0">
            <a:spAutoFit/>
          </a:bodyPr>
          <a:lstStyle/>
          <a:p>
            <a:pPr marL="16933">
              <a:spcBef>
                <a:spcPts val="133"/>
              </a:spcBef>
            </a:pPr>
            <a:r>
              <a:rPr sz="1200" spc="13" dirty="0">
                <a:solidFill>
                  <a:srgbClr val="FFFFFF"/>
                </a:solidFill>
                <a:latin typeface="Century Gothic"/>
                <a:cs typeface="Century Gothic"/>
              </a:rPr>
              <a:t>Automatic</a:t>
            </a:r>
            <a:r>
              <a:rPr sz="1200" spc="-27" dirty="0">
                <a:solidFill>
                  <a:srgbClr val="FFFFFF"/>
                </a:solidFill>
                <a:latin typeface="Century Gothic"/>
                <a:cs typeface="Century Gothic"/>
              </a:rPr>
              <a:t> </a:t>
            </a:r>
            <a:r>
              <a:rPr sz="1200" spc="13" dirty="0">
                <a:solidFill>
                  <a:srgbClr val="FFFFFF"/>
                </a:solidFill>
                <a:latin typeface="Century Gothic"/>
                <a:cs typeface="Century Gothic"/>
              </a:rPr>
              <a:t>message</a:t>
            </a:r>
            <a:r>
              <a:rPr sz="1200" spc="33" dirty="0">
                <a:solidFill>
                  <a:srgbClr val="FFFFFF"/>
                </a:solidFill>
                <a:latin typeface="Century Gothic"/>
                <a:cs typeface="Century Gothic"/>
              </a:rPr>
              <a:t> </a:t>
            </a:r>
            <a:r>
              <a:rPr sz="1200" spc="47" dirty="0">
                <a:solidFill>
                  <a:srgbClr val="FFFFFF"/>
                </a:solidFill>
                <a:latin typeface="Century Gothic"/>
                <a:cs typeface="Century Gothic"/>
              </a:rPr>
              <a:t>routing</a:t>
            </a:r>
            <a:endParaRPr sz="1200">
              <a:latin typeface="Century Gothic"/>
              <a:cs typeface="Century Gothic"/>
            </a:endParaRPr>
          </a:p>
          <a:p>
            <a:pPr marL="16933" marR="6773">
              <a:lnSpc>
                <a:spcPts val="1400"/>
              </a:lnSpc>
              <a:spcBef>
                <a:spcPts val="147"/>
              </a:spcBef>
            </a:pPr>
            <a:r>
              <a:rPr sz="1200" spc="13" dirty="0">
                <a:solidFill>
                  <a:srgbClr val="FFFFFF"/>
                </a:solidFill>
                <a:latin typeface="Century Gothic"/>
                <a:cs typeface="Century Gothic"/>
              </a:rPr>
              <a:t>for</a:t>
            </a:r>
            <a:r>
              <a:rPr sz="1200" spc="460" dirty="0">
                <a:solidFill>
                  <a:srgbClr val="FFFFFF"/>
                </a:solidFill>
                <a:latin typeface="Century Gothic"/>
                <a:cs typeface="Century Gothic"/>
              </a:rPr>
              <a:t> </a:t>
            </a:r>
            <a:r>
              <a:rPr sz="1200" spc="13" dirty="0">
                <a:solidFill>
                  <a:srgbClr val="FFFFFF"/>
                </a:solidFill>
                <a:latin typeface="Century Gothic"/>
                <a:cs typeface="Century Gothic"/>
              </a:rPr>
              <a:t>correspondent</a:t>
            </a:r>
            <a:r>
              <a:rPr sz="1200" spc="-80" dirty="0">
                <a:solidFill>
                  <a:srgbClr val="FFFFFF"/>
                </a:solidFill>
                <a:latin typeface="Century Gothic"/>
                <a:cs typeface="Century Gothic"/>
              </a:rPr>
              <a:t> </a:t>
            </a:r>
            <a:r>
              <a:rPr sz="1200" spc="-13" dirty="0">
                <a:solidFill>
                  <a:srgbClr val="FFFFFF"/>
                </a:solidFill>
                <a:latin typeface="Century Gothic"/>
                <a:cs typeface="Century Gothic"/>
              </a:rPr>
              <a:t>relationships chains</a:t>
            </a:r>
            <a:endParaRPr sz="1200">
              <a:latin typeface="Century Gothic"/>
              <a:cs typeface="Century Gothic"/>
            </a:endParaRPr>
          </a:p>
        </p:txBody>
      </p:sp>
      <p:grpSp>
        <p:nvGrpSpPr>
          <p:cNvPr id="20" name="object 20"/>
          <p:cNvGrpSpPr/>
          <p:nvPr/>
        </p:nvGrpSpPr>
        <p:grpSpPr>
          <a:xfrm>
            <a:off x="3479885" y="3009901"/>
            <a:ext cx="4889500" cy="2578100"/>
            <a:chOff x="2609913" y="2257425"/>
            <a:chExt cx="3667125" cy="1933575"/>
          </a:xfrm>
        </p:grpSpPr>
        <p:pic>
          <p:nvPicPr>
            <p:cNvPr id="21" name="object 21"/>
            <p:cNvPicPr/>
            <p:nvPr/>
          </p:nvPicPr>
          <p:blipFill>
            <a:blip r:embed="rId8" cstate="print"/>
            <a:stretch>
              <a:fillRect/>
            </a:stretch>
          </p:blipFill>
          <p:spPr>
            <a:xfrm>
              <a:off x="4676775" y="2257425"/>
              <a:ext cx="285750" cy="323850"/>
            </a:xfrm>
            <a:prstGeom prst="rect">
              <a:avLst/>
            </a:prstGeom>
          </p:spPr>
        </p:pic>
        <p:pic>
          <p:nvPicPr>
            <p:cNvPr id="22" name="object 22"/>
            <p:cNvPicPr/>
            <p:nvPr/>
          </p:nvPicPr>
          <p:blipFill>
            <a:blip r:embed="rId9" cstate="print"/>
            <a:stretch>
              <a:fillRect/>
            </a:stretch>
          </p:blipFill>
          <p:spPr>
            <a:xfrm>
              <a:off x="2614676" y="3586225"/>
              <a:ext cx="3657600" cy="600011"/>
            </a:xfrm>
            <a:prstGeom prst="rect">
              <a:avLst/>
            </a:prstGeom>
          </p:spPr>
        </p:pic>
        <p:sp>
          <p:nvSpPr>
            <p:cNvPr id="23" name="object 23"/>
            <p:cNvSpPr/>
            <p:nvPr/>
          </p:nvSpPr>
          <p:spPr>
            <a:xfrm>
              <a:off x="2614676" y="3586225"/>
              <a:ext cx="3657600" cy="600075"/>
            </a:xfrm>
            <a:custGeom>
              <a:avLst/>
              <a:gdLst/>
              <a:ahLst/>
              <a:cxnLst/>
              <a:rect l="l" t="t" r="r" b="b"/>
              <a:pathLst>
                <a:path w="3657600" h="600075">
                  <a:moveTo>
                    <a:pt x="0" y="99949"/>
                  </a:moveTo>
                  <a:lnTo>
                    <a:pt x="7848" y="61025"/>
                  </a:lnTo>
                  <a:lnTo>
                    <a:pt x="29257" y="29257"/>
                  </a:lnTo>
                  <a:lnTo>
                    <a:pt x="61025" y="7848"/>
                  </a:lnTo>
                  <a:lnTo>
                    <a:pt x="99949" y="0"/>
                  </a:lnTo>
                  <a:lnTo>
                    <a:pt x="3557524" y="0"/>
                  </a:lnTo>
                  <a:lnTo>
                    <a:pt x="3596467" y="7848"/>
                  </a:lnTo>
                  <a:lnTo>
                    <a:pt x="3628278" y="29257"/>
                  </a:lnTo>
                  <a:lnTo>
                    <a:pt x="3649731" y="61025"/>
                  </a:lnTo>
                  <a:lnTo>
                    <a:pt x="3657600" y="99949"/>
                  </a:lnTo>
                  <a:lnTo>
                    <a:pt x="3657600" y="499999"/>
                  </a:lnTo>
                  <a:lnTo>
                    <a:pt x="3649731" y="538927"/>
                  </a:lnTo>
                  <a:lnTo>
                    <a:pt x="3628278" y="570717"/>
                  </a:lnTo>
                  <a:lnTo>
                    <a:pt x="3596467" y="592151"/>
                  </a:lnTo>
                  <a:lnTo>
                    <a:pt x="3557524" y="600011"/>
                  </a:lnTo>
                  <a:lnTo>
                    <a:pt x="99949" y="600011"/>
                  </a:lnTo>
                  <a:lnTo>
                    <a:pt x="61025" y="592151"/>
                  </a:lnTo>
                  <a:lnTo>
                    <a:pt x="29257" y="570717"/>
                  </a:lnTo>
                  <a:lnTo>
                    <a:pt x="7848" y="538927"/>
                  </a:lnTo>
                  <a:lnTo>
                    <a:pt x="0" y="499999"/>
                  </a:lnTo>
                  <a:lnTo>
                    <a:pt x="0" y="99949"/>
                  </a:lnTo>
                  <a:close/>
                </a:path>
              </a:pathLst>
            </a:custGeom>
            <a:ln w="9525">
              <a:solidFill>
                <a:srgbClr val="00C8FF"/>
              </a:solidFill>
            </a:ln>
          </p:spPr>
          <p:txBody>
            <a:bodyPr wrap="square" lIns="0" tIns="0" rIns="0" bIns="0" rtlCol="0"/>
            <a:lstStyle/>
            <a:p>
              <a:endParaRPr sz="2400"/>
            </a:p>
          </p:txBody>
        </p:sp>
      </p:grpSp>
      <p:sp>
        <p:nvSpPr>
          <p:cNvPr id="24" name="object 24"/>
          <p:cNvSpPr txBox="1"/>
          <p:nvPr/>
        </p:nvSpPr>
        <p:spPr>
          <a:xfrm>
            <a:off x="4092278" y="4953931"/>
            <a:ext cx="3729567" cy="379698"/>
          </a:xfrm>
          <a:prstGeom prst="rect">
            <a:avLst/>
          </a:prstGeom>
        </p:spPr>
        <p:txBody>
          <a:bodyPr vert="horz" wrap="square" lIns="0" tIns="9313" rIns="0" bIns="0" rtlCol="0">
            <a:spAutoFit/>
          </a:bodyPr>
          <a:lstStyle/>
          <a:p>
            <a:pPr marL="16933" marR="6773">
              <a:lnSpc>
                <a:spcPct val="104400"/>
              </a:lnSpc>
              <a:spcBef>
                <a:spcPts val="73"/>
              </a:spcBef>
            </a:pPr>
            <a:r>
              <a:rPr sz="1200" spc="13" dirty="0">
                <a:solidFill>
                  <a:srgbClr val="FFFFFF"/>
                </a:solidFill>
                <a:latin typeface="Century Gothic"/>
                <a:cs typeface="Century Gothic"/>
              </a:rPr>
              <a:t>Recommendation</a:t>
            </a:r>
            <a:r>
              <a:rPr sz="1200" spc="-53" dirty="0">
                <a:solidFill>
                  <a:srgbClr val="FFFFFF"/>
                </a:solidFill>
                <a:latin typeface="Century Gothic"/>
                <a:cs typeface="Century Gothic"/>
              </a:rPr>
              <a:t> </a:t>
            </a:r>
            <a:r>
              <a:rPr sz="1200" spc="73" dirty="0">
                <a:solidFill>
                  <a:srgbClr val="FFFFFF"/>
                </a:solidFill>
                <a:latin typeface="Century Gothic"/>
                <a:cs typeface="Century Gothic"/>
              </a:rPr>
              <a:t>system</a:t>
            </a:r>
            <a:r>
              <a:rPr sz="1200" spc="-7" dirty="0">
                <a:solidFill>
                  <a:srgbClr val="FFFFFF"/>
                </a:solidFill>
                <a:latin typeface="Century Gothic"/>
                <a:cs typeface="Century Gothic"/>
              </a:rPr>
              <a:t> </a:t>
            </a:r>
            <a:r>
              <a:rPr sz="1200" spc="13" dirty="0">
                <a:solidFill>
                  <a:srgbClr val="FFFFFF"/>
                </a:solidFill>
                <a:latin typeface="Century Gothic"/>
                <a:cs typeface="Century Gothic"/>
              </a:rPr>
              <a:t>for</a:t>
            </a:r>
            <a:r>
              <a:rPr sz="1200" spc="-20" dirty="0">
                <a:solidFill>
                  <a:srgbClr val="FFFFFF"/>
                </a:solidFill>
                <a:latin typeface="Century Gothic"/>
                <a:cs typeface="Century Gothic"/>
              </a:rPr>
              <a:t> </a:t>
            </a:r>
            <a:r>
              <a:rPr sz="1200" spc="13" dirty="0">
                <a:solidFill>
                  <a:srgbClr val="FFFFFF"/>
                </a:solidFill>
                <a:latin typeface="Century Gothic"/>
                <a:cs typeface="Century Gothic"/>
              </a:rPr>
              <a:t>routing,</a:t>
            </a:r>
            <a:r>
              <a:rPr sz="1200" spc="147" dirty="0">
                <a:solidFill>
                  <a:srgbClr val="FFFFFF"/>
                </a:solidFill>
                <a:latin typeface="Century Gothic"/>
                <a:cs typeface="Century Gothic"/>
              </a:rPr>
              <a:t> </a:t>
            </a:r>
            <a:r>
              <a:rPr sz="1200" spc="13" dirty="0">
                <a:solidFill>
                  <a:srgbClr val="FFFFFF"/>
                </a:solidFill>
                <a:latin typeface="Century Gothic"/>
                <a:cs typeface="Century Gothic"/>
              </a:rPr>
              <a:t>helping</a:t>
            </a:r>
            <a:r>
              <a:rPr sz="1200" spc="193" dirty="0">
                <a:solidFill>
                  <a:srgbClr val="FFFFFF"/>
                </a:solidFill>
                <a:latin typeface="Century Gothic"/>
                <a:cs typeface="Century Gothic"/>
              </a:rPr>
              <a:t> </a:t>
            </a:r>
            <a:r>
              <a:rPr sz="1200" spc="-33" dirty="0">
                <a:solidFill>
                  <a:srgbClr val="FFFFFF"/>
                </a:solidFill>
                <a:latin typeface="Century Gothic"/>
                <a:cs typeface="Century Gothic"/>
              </a:rPr>
              <a:t>to </a:t>
            </a:r>
            <a:r>
              <a:rPr sz="1200" spc="-13" dirty="0">
                <a:solidFill>
                  <a:srgbClr val="FFFFFF"/>
                </a:solidFill>
                <a:latin typeface="Century Gothic"/>
                <a:cs typeface="Century Gothic"/>
              </a:rPr>
              <a:t>reduce</a:t>
            </a:r>
            <a:r>
              <a:rPr sz="1200" spc="127" dirty="0">
                <a:solidFill>
                  <a:srgbClr val="FFFFFF"/>
                </a:solidFill>
                <a:latin typeface="Century Gothic"/>
                <a:cs typeface="Century Gothic"/>
              </a:rPr>
              <a:t> </a:t>
            </a:r>
            <a:r>
              <a:rPr sz="1200" dirty="0">
                <a:solidFill>
                  <a:srgbClr val="FFFFFF"/>
                </a:solidFill>
                <a:latin typeface="Century Gothic"/>
                <a:cs typeface="Century Gothic"/>
              </a:rPr>
              <a:t>settlement</a:t>
            </a:r>
            <a:r>
              <a:rPr sz="1200" spc="207" dirty="0">
                <a:solidFill>
                  <a:srgbClr val="FFFFFF"/>
                </a:solidFill>
                <a:latin typeface="Century Gothic"/>
                <a:cs typeface="Century Gothic"/>
              </a:rPr>
              <a:t> </a:t>
            </a:r>
            <a:r>
              <a:rPr sz="1200" spc="-13" dirty="0">
                <a:solidFill>
                  <a:srgbClr val="FFFFFF"/>
                </a:solidFill>
                <a:latin typeface="Century Gothic"/>
                <a:cs typeface="Century Gothic"/>
              </a:rPr>
              <a:t>balance</a:t>
            </a:r>
            <a:endParaRPr sz="1200">
              <a:latin typeface="Century Gothic"/>
              <a:cs typeface="Century Gothic"/>
            </a:endParaRPr>
          </a:p>
        </p:txBody>
      </p:sp>
      <p:grpSp>
        <p:nvGrpSpPr>
          <p:cNvPr id="25" name="object 25"/>
          <p:cNvGrpSpPr/>
          <p:nvPr/>
        </p:nvGrpSpPr>
        <p:grpSpPr>
          <a:xfrm>
            <a:off x="1663700" y="3797384"/>
            <a:ext cx="3848947" cy="1600200"/>
            <a:chOff x="1247775" y="2848038"/>
            <a:chExt cx="2886710" cy="1200150"/>
          </a:xfrm>
        </p:grpSpPr>
        <p:pic>
          <p:nvPicPr>
            <p:cNvPr id="26" name="object 26"/>
            <p:cNvPicPr/>
            <p:nvPr/>
          </p:nvPicPr>
          <p:blipFill>
            <a:blip r:embed="rId10" cstate="print"/>
            <a:stretch>
              <a:fillRect/>
            </a:stretch>
          </p:blipFill>
          <p:spPr>
            <a:xfrm>
              <a:off x="2705100" y="3695700"/>
              <a:ext cx="304800" cy="352425"/>
            </a:xfrm>
            <a:prstGeom prst="rect">
              <a:avLst/>
            </a:prstGeom>
          </p:spPr>
        </p:pic>
        <p:pic>
          <p:nvPicPr>
            <p:cNvPr id="27" name="object 27"/>
            <p:cNvPicPr/>
            <p:nvPr/>
          </p:nvPicPr>
          <p:blipFill>
            <a:blip r:embed="rId11" cstate="print"/>
            <a:stretch>
              <a:fillRect/>
            </a:stretch>
          </p:blipFill>
          <p:spPr>
            <a:xfrm>
              <a:off x="1252537" y="2852801"/>
              <a:ext cx="2876613" cy="600075"/>
            </a:xfrm>
            <a:prstGeom prst="rect">
              <a:avLst/>
            </a:prstGeom>
          </p:spPr>
        </p:pic>
        <p:sp>
          <p:nvSpPr>
            <p:cNvPr id="28" name="object 28"/>
            <p:cNvSpPr/>
            <p:nvPr/>
          </p:nvSpPr>
          <p:spPr>
            <a:xfrm>
              <a:off x="1252537" y="2852801"/>
              <a:ext cx="2877185" cy="600075"/>
            </a:xfrm>
            <a:custGeom>
              <a:avLst/>
              <a:gdLst/>
              <a:ahLst/>
              <a:cxnLst/>
              <a:rect l="l" t="t" r="r" b="b"/>
              <a:pathLst>
                <a:path w="2877185" h="600075">
                  <a:moveTo>
                    <a:pt x="0" y="99949"/>
                  </a:moveTo>
                  <a:lnTo>
                    <a:pt x="7858" y="61025"/>
                  </a:lnTo>
                  <a:lnTo>
                    <a:pt x="29289" y="29257"/>
                  </a:lnTo>
                  <a:lnTo>
                    <a:pt x="61079" y="7848"/>
                  </a:lnTo>
                  <a:lnTo>
                    <a:pt x="100012" y="0"/>
                  </a:lnTo>
                  <a:lnTo>
                    <a:pt x="2776537" y="0"/>
                  </a:lnTo>
                  <a:lnTo>
                    <a:pt x="2815480" y="7848"/>
                  </a:lnTo>
                  <a:lnTo>
                    <a:pt x="2847292" y="29257"/>
                  </a:lnTo>
                  <a:lnTo>
                    <a:pt x="2868745" y="61025"/>
                  </a:lnTo>
                  <a:lnTo>
                    <a:pt x="2876613" y="99949"/>
                  </a:lnTo>
                  <a:lnTo>
                    <a:pt x="2876613" y="499999"/>
                  </a:lnTo>
                  <a:lnTo>
                    <a:pt x="2868745" y="538942"/>
                  </a:lnTo>
                  <a:lnTo>
                    <a:pt x="2847292" y="570753"/>
                  </a:lnTo>
                  <a:lnTo>
                    <a:pt x="2815480" y="592206"/>
                  </a:lnTo>
                  <a:lnTo>
                    <a:pt x="2776537" y="600075"/>
                  </a:lnTo>
                  <a:lnTo>
                    <a:pt x="100012" y="600075"/>
                  </a:lnTo>
                  <a:lnTo>
                    <a:pt x="61079" y="592206"/>
                  </a:lnTo>
                  <a:lnTo>
                    <a:pt x="29289" y="570753"/>
                  </a:lnTo>
                  <a:lnTo>
                    <a:pt x="7858" y="538942"/>
                  </a:lnTo>
                  <a:lnTo>
                    <a:pt x="0" y="499999"/>
                  </a:lnTo>
                  <a:lnTo>
                    <a:pt x="0" y="99949"/>
                  </a:lnTo>
                  <a:close/>
                </a:path>
              </a:pathLst>
            </a:custGeom>
            <a:ln w="9525">
              <a:solidFill>
                <a:srgbClr val="00C8FF"/>
              </a:solidFill>
            </a:ln>
          </p:spPr>
          <p:txBody>
            <a:bodyPr wrap="square" lIns="0" tIns="0" rIns="0" bIns="0" rtlCol="0"/>
            <a:lstStyle/>
            <a:p>
              <a:endParaRPr sz="2400"/>
            </a:p>
          </p:txBody>
        </p:sp>
      </p:grpSp>
      <p:sp>
        <p:nvSpPr>
          <p:cNvPr id="29" name="object 29"/>
          <p:cNvSpPr txBox="1"/>
          <p:nvPr/>
        </p:nvSpPr>
        <p:spPr>
          <a:xfrm>
            <a:off x="2272792" y="3980942"/>
            <a:ext cx="3083560" cy="379698"/>
          </a:xfrm>
          <a:prstGeom prst="rect">
            <a:avLst/>
          </a:prstGeom>
        </p:spPr>
        <p:txBody>
          <a:bodyPr vert="horz" wrap="square" lIns="0" tIns="9313" rIns="0" bIns="0" rtlCol="0">
            <a:spAutoFit/>
          </a:bodyPr>
          <a:lstStyle/>
          <a:p>
            <a:pPr marL="16933" marR="6773">
              <a:lnSpc>
                <a:spcPct val="104400"/>
              </a:lnSpc>
              <a:spcBef>
                <a:spcPts val="73"/>
              </a:spcBef>
            </a:pPr>
            <a:r>
              <a:rPr sz="1200" spc="67" dirty="0">
                <a:solidFill>
                  <a:srgbClr val="FFFFFF"/>
                </a:solidFill>
                <a:latin typeface="Century Gothic"/>
                <a:cs typeface="Century Gothic"/>
              </a:rPr>
              <a:t>Possibility</a:t>
            </a:r>
            <a:r>
              <a:rPr sz="1200" spc="-60" dirty="0">
                <a:solidFill>
                  <a:srgbClr val="FFFFFF"/>
                </a:solidFill>
                <a:latin typeface="Century Gothic"/>
                <a:cs typeface="Century Gothic"/>
              </a:rPr>
              <a:t> </a:t>
            </a:r>
            <a:r>
              <a:rPr sz="1200" dirty="0">
                <a:solidFill>
                  <a:srgbClr val="FFFFFF"/>
                </a:solidFill>
                <a:latin typeface="Century Gothic"/>
                <a:cs typeface="Century Gothic"/>
              </a:rPr>
              <a:t>of</a:t>
            </a:r>
            <a:r>
              <a:rPr sz="1200" spc="7" dirty="0">
                <a:solidFill>
                  <a:srgbClr val="FFFFFF"/>
                </a:solidFill>
                <a:latin typeface="Century Gothic"/>
                <a:cs typeface="Century Gothic"/>
              </a:rPr>
              <a:t> </a:t>
            </a:r>
            <a:r>
              <a:rPr sz="1200" dirty="0">
                <a:solidFill>
                  <a:srgbClr val="FFFFFF"/>
                </a:solidFill>
                <a:latin typeface="Century Gothic"/>
                <a:cs typeface="Century Gothic"/>
              </a:rPr>
              <a:t>receiving</a:t>
            </a:r>
            <a:r>
              <a:rPr sz="1200" spc="-7" dirty="0">
                <a:solidFill>
                  <a:srgbClr val="FFFFFF"/>
                </a:solidFill>
                <a:latin typeface="Century Gothic"/>
                <a:cs typeface="Century Gothic"/>
              </a:rPr>
              <a:t> </a:t>
            </a:r>
            <a:r>
              <a:rPr sz="1200" spc="-127" dirty="0">
                <a:solidFill>
                  <a:srgbClr val="FFFFFF"/>
                </a:solidFill>
                <a:latin typeface="Century Gothic"/>
                <a:cs typeface="Century Gothic"/>
              </a:rPr>
              <a:t>a</a:t>
            </a:r>
            <a:r>
              <a:rPr sz="1200" dirty="0">
                <a:solidFill>
                  <a:srgbClr val="FFFFFF"/>
                </a:solidFill>
                <a:latin typeface="Century Gothic"/>
                <a:cs typeface="Century Gothic"/>
              </a:rPr>
              <a:t> </a:t>
            </a:r>
            <a:r>
              <a:rPr sz="1200" spc="67" dirty="0">
                <a:solidFill>
                  <a:srgbClr val="FFFFFF"/>
                </a:solidFill>
                <a:latin typeface="Century Gothic"/>
                <a:cs typeface="Century Gothic"/>
              </a:rPr>
              <a:t>commission</a:t>
            </a:r>
            <a:r>
              <a:rPr sz="1200" spc="-100" dirty="0">
                <a:solidFill>
                  <a:srgbClr val="FFFFFF"/>
                </a:solidFill>
                <a:latin typeface="Century Gothic"/>
                <a:cs typeface="Century Gothic"/>
              </a:rPr>
              <a:t> </a:t>
            </a:r>
            <a:r>
              <a:rPr sz="1200" spc="-33" dirty="0">
                <a:solidFill>
                  <a:srgbClr val="FFFFFF"/>
                </a:solidFill>
                <a:latin typeface="Century Gothic"/>
                <a:cs typeface="Century Gothic"/>
              </a:rPr>
              <a:t>for </a:t>
            </a:r>
            <a:r>
              <a:rPr sz="1200" dirty="0">
                <a:solidFill>
                  <a:srgbClr val="FFFFFF"/>
                </a:solidFill>
                <a:latin typeface="Century Gothic"/>
                <a:cs typeface="Century Gothic"/>
              </a:rPr>
              <a:t>mediation</a:t>
            </a:r>
            <a:r>
              <a:rPr sz="1200" spc="87" dirty="0">
                <a:solidFill>
                  <a:srgbClr val="FFFFFF"/>
                </a:solidFill>
                <a:latin typeface="Century Gothic"/>
                <a:cs typeface="Century Gothic"/>
              </a:rPr>
              <a:t> </a:t>
            </a:r>
            <a:r>
              <a:rPr sz="1200" spc="-13" dirty="0">
                <a:solidFill>
                  <a:srgbClr val="FFFFFF"/>
                </a:solidFill>
                <a:latin typeface="Century Gothic"/>
                <a:cs typeface="Century Gothic"/>
              </a:rPr>
              <a:t>between</a:t>
            </a:r>
            <a:r>
              <a:rPr sz="1200" spc="93" dirty="0">
                <a:solidFill>
                  <a:srgbClr val="FFFFFF"/>
                </a:solidFill>
                <a:latin typeface="Century Gothic"/>
                <a:cs typeface="Century Gothic"/>
              </a:rPr>
              <a:t> </a:t>
            </a:r>
            <a:r>
              <a:rPr sz="1200" spc="-13" dirty="0">
                <a:solidFill>
                  <a:srgbClr val="FFFFFF"/>
                </a:solidFill>
                <a:latin typeface="Century Gothic"/>
                <a:cs typeface="Century Gothic"/>
              </a:rPr>
              <a:t>participants</a:t>
            </a:r>
            <a:endParaRPr sz="1200">
              <a:latin typeface="Century Gothic"/>
              <a:cs typeface="Century Gothic"/>
            </a:endParaRPr>
          </a:p>
        </p:txBody>
      </p:sp>
      <p:pic>
        <p:nvPicPr>
          <p:cNvPr id="30" name="object 30"/>
          <p:cNvPicPr/>
          <p:nvPr/>
        </p:nvPicPr>
        <p:blipFill>
          <a:blip r:embed="rId12" cstate="print"/>
          <a:stretch>
            <a:fillRect/>
          </a:stretch>
        </p:blipFill>
        <p:spPr>
          <a:xfrm>
            <a:off x="1790701" y="3962400"/>
            <a:ext cx="393700" cy="45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874D03A-13C9-5188-21F4-3F530206719C}"/>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1A1A1D"/>
          </a:solidFill>
        </p:spPr>
        <p:txBody>
          <a:bodyPr wrap="square" lIns="0" tIns="0" rIns="0" bIns="0" rtlCol="0"/>
          <a:lstStyle/>
          <a:p>
            <a:endParaRPr sz="2400"/>
          </a:p>
        </p:txBody>
      </p:sp>
      <p:sp>
        <p:nvSpPr>
          <p:cNvPr id="2" name="object 2"/>
          <p:cNvSpPr txBox="1"/>
          <p:nvPr/>
        </p:nvSpPr>
        <p:spPr>
          <a:xfrm>
            <a:off x="594708" y="480044"/>
            <a:ext cx="11471786" cy="447986"/>
          </a:xfrm>
          <a:prstGeom prst="rect">
            <a:avLst/>
          </a:prstGeom>
        </p:spPr>
        <p:txBody>
          <a:bodyPr vert="horz" wrap="square" lIns="0" tIns="16933" rIns="0" bIns="0" rtlCol="0">
            <a:spAutoFit/>
          </a:bodyPr>
          <a:lstStyle/>
          <a:p>
            <a:pPr marL="16933" algn="ctr">
              <a:spcBef>
                <a:spcPts val="133"/>
              </a:spcBef>
            </a:pPr>
            <a:r>
              <a:rPr sz="2800" b="1" spc="220" dirty="0">
                <a:solidFill>
                  <a:schemeClr val="bg1"/>
                </a:solidFill>
                <a:latin typeface="Calibri"/>
                <a:cs typeface="Calibri"/>
              </a:rPr>
              <a:t>Is</a:t>
            </a:r>
            <a:r>
              <a:rPr sz="2800" b="1" spc="133" dirty="0">
                <a:solidFill>
                  <a:schemeClr val="bg1"/>
                </a:solidFill>
                <a:latin typeface="Calibri"/>
                <a:cs typeface="Calibri"/>
              </a:rPr>
              <a:t> </a:t>
            </a:r>
            <a:r>
              <a:rPr sz="2800" b="1" spc="353" dirty="0">
                <a:solidFill>
                  <a:schemeClr val="bg1"/>
                </a:solidFill>
                <a:latin typeface="Calibri"/>
                <a:cs typeface="Calibri"/>
              </a:rPr>
              <a:t>DCMS</a:t>
            </a:r>
            <a:r>
              <a:rPr sz="2800" b="1" spc="160" dirty="0">
                <a:solidFill>
                  <a:schemeClr val="bg1"/>
                </a:solidFill>
                <a:latin typeface="Calibri"/>
                <a:cs typeface="Calibri"/>
              </a:rPr>
              <a:t> </a:t>
            </a:r>
            <a:r>
              <a:rPr sz="2800" b="1" spc="267" dirty="0">
                <a:solidFill>
                  <a:schemeClr val="bg1"/>
                </a:solidFill>
                <a:latin typeface="Calibri"/>
                <a:cs typeface="Calibri"/>
              </a:rPr>
              <a:t>a</a:t>
            </a:r>
            <a:r>
              <a:rPr sz="2800" b="1" spc="107" dirty="0">
                <a:solidFill>
                  <a:schemeClr val="bg1"/>
                </a:solidFill>
                <a:latin typeface="Calibri"/>
                <a:cs typeface="Calibri"/>
              </a:rPr>
              <a:t> </a:t>
            </a:r>
            <a:r>
              <a:rPr sz="2800" b="1" spc="272" dirty="0">
                <a:solidFill>
                  <a:schemeClr val="bg1"/>
                </a:solidFill>
                <a:latin typeface="Calibri"/>
                <a:cs typeface="Calibri"/>
              </a:rPr>
              <a:t>“messenger” </a:t>
            </a:r>
            <a:r>
              <a:rPr sz="2800" b="1" spc="173" dirty="0">
                <a:solidFill>
                  <a:schemeClr val="bg1"/>
                </a:solidFill>
                <a:latin typeface="Calibri"/>
                <a:cs typeface="Calibri"/>
              </a:rPr>
              <a:t>or</a:t>
            </a:r>
            <a:r>
              <a:rPr sz="2800" b="1" spc="160" dirty="0">
                <a:solidFill>
                  <a:schemeClr val="bg1"/>
                </a:solidFill>
                <a:latin typeface="Calibri"/>
                <a:cs typeface="Calibri"/>
              </a:rPr>
              <a:t> </a:t>
            </a:r>
            <a:r>
              <a:rPr sz="2800" b="1" spc="247" dirty="0">
                <a:solidFill>
                  <a:schemeClr val="bg1"/>
                </a:solidFill>
                <a:latin typeface="Calibri"/>
                <a:cs typeface="Calibri"/>
              </a:rPr>
              <a:t>another</a:t>
            </a:r>
            <a:r>
              <a:rPr sz="2800" b="1" spc="260" dirty="0">
                <a:solidFill>
                  <a:schemeClr val="bg1"/>
                </a:solidFill>
                <a:latin typeface="Calibri"/>
                <a:cs typeface="Calibri"/>
              </a:rPr>
              <a:t> </a:t>
            </a:r>
            <a:r>
              <a:rPr sz="2800" b="1" spc="300" dirty="0">
                <a:solidFill>
                  <a:schemeClr val="bg1"/>
                </a:solidFill>
                <a:latin typeface="Calibri"/>
                <a:cs typeface="Calibri"/>
              </a:rPr>
              <a:t>analogue</a:t>
            </a:r>
            <a:r>
              <a:rPr sz="2800" b="1" spc="67" dirty="0">
                <a:solidFill>
                  <a:schemeClr val="bg1"/>
                </a:solidFill>
                <a:latin typeface="Calibri"/>
                <a:cs typeface="Calibri"/>
              </a:rPr>
              <a:t> </a:t>
            </a:r>
            <a:r>
              <a:rPr sz="2800" b="1" spc="152" dirty="0">
                <a:solidFill>
                  <a:schemeClr val="bg1"/>
                </a:solidFill>
                <a:latin typeface="Calibri"/>
                <a:cs typeface="Calibri"/>
              </a:rPr>
              <a:t>of</a:t>
            </a:r>
            <a:r>
              <a:rPr sz="2800" b="1" spc="180" dirty="0">
                <a:solidFill>
                  <a:schemeClr val="bg1"/>
                </a:solidFill>
                <a:latin typeface="Calibri"/>
                <a:cs typeface="Calibri"/>
              </a:rPr>
              <a:t> </a:t>
            </a:r>
            <a:r>
              <a:rPr sz="2800" b="1" spc="300" dirty="0">
                <a:solidFill>
                  <a:schemeClr val="bg1"/>
                </a:solidFill>
                <a:latin typeface="Calibri"/>
                <a:cs typeface="Calibri"/>
              </a:rPr>
              <a:t>SWIFT?</a:t>
            </a:r>
            <a:endParaRPr sz="2800" dirty="0">
              <a:solidFill>
                <a:schemeClr val="bg1"/>
              </a:solidFill>
              <a:latin typeface="Calibri"/>
              <a:cs typeface="Calibri"/>
            </a:endParaRPr>
          </a:p>
        </p:txBody>
      </p:sp>
      <p:graphicFrame>
        <p:nvGraphicFramePr>
          <p:cNvPr id="3" name="object 3"/>
          <p:cNvGraphicFramePr>
            <a:graphicFrameLocks noGrp="1"/>
          </p:cNvGraphicFramePr>
          <p:nvPr>
            <p:extLst>
              <p:ext uri="{D42A27DB-BD31-4B8C-83A1-F6EECF244321}">
                <p14:modId xmlns:p14="http://schemas.microsoft.com/office/powerpoint/2010/main" val="1041401777"/>
              </p:ext>
            </p:extLst>
          </p:nvPr>
        </p:nvGraphicFramePr>
        <p:xfrm>
          <a:off x="468021" y="1358816"/>
          <a:ext cx="11240346" cy="4587240"/>
        </p:xfrm>
        <a:graphic>
          <a:graphicData uri="http://schemas.openxmlformats.org/drawingml/2006/table">
            <a:tbl>
              <a:tblPr firstRow="1" bandRow="1">
                <a:tableStyleId>{2D5ABB26-0587-4C30-8999-92F81FD0307C}</a:tableStyleId>
              </a:tblPr>
              <a:tblGrid>
                <a:gridCol w="2286000">
                  <a:extLst>
                    <a:ext uri="{9D8B030D-6E8A-4147-A177-3AD203B41FA5}">
                      <a16:colId xmlns:a16="http://schemas.microsoft.com/office/drawing/2014/main" val="20000"/>
                    </a:ext>
                  </a:extLst>
                </a:gridCol>
                <a:gridCol w="1230207">
                  <a:extLst>
                    <a:ext uri="{9D8B030D-6E8A-4147-A177-3AD203B41FA5}">
                      <a16:colId xmlns:a16="http://schemas.microsoft.com/office/drawing/2014/main" val="20001"/>
                    </a:ext>
                  </a:extLst>
                </a:gridCol>
                <a:gridCol w="2087879">
                  <a:extLst>
                    <a:ext uri="{9D8B030D-6E8A-4147-A177-3AD203B41FA5}">
                      <a16:colId xmlns:a16="http://schemas.microsoft.com/office/drawing/2014/main" val="20002"/>
                    </a:ext>
                  </a:extLst>
                </a:gridCol>
                <a:gridCol w="1750907">
                  <a:extLst>
                    <a:ext uri="{9D8B030D-6E8A-4147-A177-3AD203B41FA5}">
                      <a16:colId xmlns:a16="http://schemas.microsoft.com/office/drawing/2014/main" val="20003"/>
                    </a:ext>
                  </a:extLst>
                </a:gridCol>
                <a:gridCol w="1633220">
                  <a:extLst>
                    <a:ext uri="{9D8B030D-6E8A-4147-A177-3AD203B41FA5}">
                      <a16:colId xmlns:a16="http://schemas.microsoft.com/office/drawing/2014/main" val="20004"/>
                    </a:ext>
                  </a:extLst>
                </a:gridCol>
                <a:gridCol w="2252133">
                  <a:extLst>
                    <a:ext uri="{9D8B030D-6E8A-4147-A177-3AD203B41FA5}">
                      <a16:colId xmlns:a16="http://schemas.microsoft.com/office/drawing/2014/main" val="20005"/>
                    </a:ext>
                  </a:extLst>
                </a:gridCol>
              </a:tblGrid>
              <a:tr h="717973">
                <a:tc>
                  <a:txBody>
                    <a:bodyPr/>
                    <a:lstStyle/>
                    <a:p>
                      <a:pPr>
                        <a:lnSpc>
                          <a:spcPct val="100000"/>
                        </a:lnSpc>
                      </a:pPr>
                      <a:endParaRPr sz="1300" dirty="0">
                        <a:latin typeface="Times New Roman"/>
                        <a:cs typeface="Times New Roman"/>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470"/>
                        </a:spcBef>
                      </a:pPr>
                      <a:endParaRPr sz="1300" dirty="0">
                        <a:latin typeface="Times New Roman"/>
                        <a:cs typeface="Times New Roman"/>
                      </a:endParaRPr>
                    </a:p>
                    <a:p>
                      <a:pPr marL="8255" algn="ctr">
                        <a:lnSpc>
                          <a:spcPct val="100000"/>
                        </a:lnSpc>
                      </a:pPr>
                      <a:r>
                        <a:rPr sz="1300" spc="-20" dirty="0">
                          <a:solidFill>
                            <a:srgbClr val="FFFFFF"/>
                          </a:solidFill>
                          <a:latin typeface="Century Gothic"/>
                          <a:cs typeface="Century Gothic"/>
                        </a:rPr>
                        <a:t>DCMS</a:t>
                      </a:r>
                      <a:endParaRPr sz="1300" dirty="0">
                        <a:latin typeface="Century Gothic"/>
                        <a:cs typeface="Century Gothic"/>
                      </a:endParaRPr>
                    </a:p>
                  </a:txBody>
                  <a:tcPr marL="0" marR="0" marT="7958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470"/>
                        </a:spcBef>
                      </a:pPr>
                      <a:endParaRPr sz="1300" dirty="0">
                        <a:latin typeface="Times New Roman"/>
                        <a:cs typeface="Times New Roman"/>
                      </a:endParaRPr>
                    </a:p>
                    <a:p>
                      <a:pPr marL="35560" algn="ctr">
                        <a:lnSpc>
                          <a:spcPct val="100000"/>
                        </a:lnSpc>
                      </a:pPr>
                      <a:r>
                        <a:rPr sz="1300" spc="75" dirty="0">
                          <a:solidFill>
                            <a:srgbClr val="FFFFFF"/>
                          </a:solidFill>
                          <a:latin typeface="Century Gothic"/>
                          <a:cs typeface="Century Gothic"/>
                        </a:rPr>
                        <a:t>SWIFT/CIPS/SPFS</a:t>
                      </a:r>
                      <a:endParaRPr sz="1300" dirty="0">
                        <a:latin typeface="Century Gothic"/>
                        <a:cs typeface="Century Gothic"/>
                      </a:endParaRPr>
                    </a:p>
                  </a:txBody>
                  <a:tcPr marL="0" marR="0" marT="7958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470"/>
                        </a:spcBef>
                      </a:pPr>
                      <a:endParaRPr sz="1300">
                        <a:latin typeface="Times New Roman"/>
                        <a:cs typeface="Times New Roman"/>
                      </a:endParaRPr>
                    </a:p>
                    <a:p>
                      <a:pPr marL="8255" algn="ctr">
                        <a:lnSpc>
                          <a:spcPct val="100000"/>
                        </a:lnSpc>
                      </a:pPr>
                      <a:r>
                        <a:rPr sz="1300" spc="85" dirty="0">
                          <a:solidFill>
                            <a:srgbClr val="FFFFFF"/>
                          </a:solidFill>
                          <a:latin typeface="Century Gothic"/>
                          <a:cs typeface="Century Gothic"/>
                        </a:rPr>
                        <a:t>Bank</a:t>
                      </a:r>
                      <a:r>
                        <a:rPr sz="1300" spc="45" dirty="0">
                          <a:solidFill>
                            <a:srgbClr val="FFFFFF"/>
                          </a:solidFill>
                          <a:latin typeface="Century Gothic"/>
                          <a:cs typeface="Century Gothic"/>
                        </a:rPr>
                        <a:t> </a:t>
                      </a:r>
                      <a:r>
                        <a:rPr sz="1300" spc="-10" dirty="0">
                          <a:solidFill>
                            <a:srgbClr val="FFFFFF"/>
                          </a:solidFill>
                          <a:latin typeface="Century Gothic"/>
                          <a:cs typeface="Century Gothic"/>
                        </a:rPr>
                        <a:t>client</a:t>
                      </a:r>
                      <a:endParaRPr sz="1300">
                        <a:latin typeface="Century Gothic"/>
                        <a:cs typeface="Century Gothic"/>
                      </a:endParaRPr>
                    </a:p>
                  </a:txBody>
                  <a:tcPr marL="0" marR="0" marT="7958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470"/>
                        </a:spcBef>
                      </a:pPr>
                      <a:endParaRPr sz="1300">
                        <a:latin typeface="Times New Roman"/>
                        <a:cs typeface="Times New Roman"/>
                      </a:endParaRPr>
                    </a:p>
                    <a:p>
                      <a:pPr marL="2540" algn="ctr">
                        <a:lnSpc>
                          <a:spcPct val="100000"/>
                        </a:lnSpc>
                      </a:pPr>
                      <a:r>
                        <a:rPr sz="1300" spc="40" dirty="0">
                          <a:solidFill>
                            <a:srgbClr val="FFFFFF"/>
                          </a:solidFill>
                          <a:latin typeface="Century Gothic"/>
                          <a:cs typeface="Century Gothic"/>
                        </a:rPr>
                        <a:t>Ripple/Stellar</a:t>
                      </a:r>
                      <a:endParaRPr sz="1300">
                        <a:latin typeface="Century Gothic"/>
                        <a:cs typeface="Century Gothic"/>
                      </a:endParaRPr>
                    </a:p>
                  </a:txBody>
                  <a:tcPr marL="0" marR="0" marT="7958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470"/>
                        </a:spcBef>
                      </a:pPr>
                      <a:endParaRPr sz="1300">
                        <a:latin typeface="Times New Roman"/>
                        <a:cs typeface="Times New Roman"/>
                      </a:endParaRPr>
                    </a:p>
                    <a:p>
                      <a:pPr marL="7620" algn="ctr">
                        <a:lnSpc>
                          <a:spcPct val="100000"/>
                        </a:lnSpc>
                      </a:pPr>
                      <a:r>
                        <a:rPr sz="1300" spc="45" dirty="0">
                          <a:solidFill>
                            <a:srgbClr val="FFFFFF"/>
                          </a:solidFill>
                          <a:latin typeface="Century Gothic"/>
                          <a:cs typeface="Century Gothic"/>
                        </a:rPr>
                        <a:t>«Messenger</a:t>
                      </a:r>
                      <a:r>
                        <a:rPr sz="1300" spc="45" dirty="0">
                          <a:solidFill>
                            <a:srgbClr val="FFFFFF"/>
                          </a:solidFill>
                          <a:latin typeface="Arial"/>
                          <a:cs typeface="Arial"/>
                        </a:rPr>
                        <a:t>»</a:t>
                      </a:r>
                      <a:endParaRPr sz="1300">
                        <a:latin typeface="Arial"/>
                        <a:cs typeface="Arial"/>
                      </a:endParaRPr>
                    </a:p>
                  </a:txBody>
                  <a:tcPr marL="0" marR="0" marT="7958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0"/>
                  </a:ext>
                </a:extLst>
              </a:tr>
              <a:tr h="541867">
                <a:tc>
                  <a:txBody>
                    <a:bodyPr/>
                    <a:lstStyle/>
                    <a:p>
                      <a:pPr marL="91440">
                        <a:lnSpc>
                          <a:spcPct val="100000"/>
                        </a:lnSpc>
                        <a:spcBef>
                          <a:spcPts val="1010"/>
                        </a:spcBef>
                      </a:pPr>
                      <a:r>
                        <a:rPr sz="1200" dirty="0">
                          <a:solidFill>
                            <a:srgbClr val="FFFFFF"/>
                          </a:solidFill>
                          <a:latin typeface="Century Gothic"/>
                          <a:cs typeface="Century Gothic"/>
                        </a:rPr>
                        <a:t>Sanctions</a:t>
                      </a:r>
                      <a:r>
                        <a:rPr sz="1200" spc="275" dirty="0">
                          <a:solidFill>
                            <a:srgbClr val="FFFFFF"/>
                          </a:solidFill>
                          <a:latin typeface="Century Gothic"/>
                          <a:cs typeface="Century Gothic"/>
                        </a:rPr>
                        <a:t> </a:t>
                      </a:r>
                      <a:r>
                        <a:rPr sz="1200" spc="-10" dirty="0">
                          <a:solidFill>
                            <a:srgbClr val="FFFFFF"/>
                          </a:solidFill>
                          <a:latin typeface="Century Gothic"/>
                          <a:cs typeface="Century Gothic"/>
                        </a:rPr>
                        <a:t>Resistance</a:t>
                      </a:r>
                      <a:endParaRPr sz="1200" dirty="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10"/>
                        </a:spcBef>
                      </a:pPr>
                      <a:r>
                        <a:rPr sz="1800" spc="-20" dirty="0">
                          <a:solidFill>
                            <a:srgbClr val="92D050"/>
                          </a:solidFill>
                          <a:latin typeface="Century Gothic"/>
                          <a:cs typeface="Century Gothic"/>
                        </a:rPr>
                        <a:t>high</a:t>
                      </a:r>
                      <a:endParaRPr sz="1800" dirty="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10"/>
                        </a:spcBef>
                      </a:pPr>
                      <a:r>
                        <a:rPr sz="1800" spc="-25" dirty="0">
                          <a:solidFill>
                            <a:srgbClr val="FF0000"/>
                          </a:solidFill>
                          <a:latin typeface="Century Gothic"/>
                          <a:cs typeface="Century Gothic"/>
                        </a:rPr>
                        <a:t>no</a:t>
                      </a:r>
                      <a:endParaRPr sz="1800" dirty="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10"/>
                        </a:spcBef>
                      </a:pPr>
                      <a:r>
                        <a:rPr sz="1800" spc="-25" dirty="0">
                          <a:solidFill>
                            <a:srgbClr val="FF0000"/>
                          </a:solidFill>
                          <a:latin typeface="Century Gothic"/>
                          <a:cs typeface="Century Gothic"/>
                        </a:rPr>
                        <a:t>no</a:t>
                      </a:r>
                      <a:endParaRPr sz="1800" dirty="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10"/>
                        </a:spcBef>
                      </a:pPr>
                      <a:r>
                        <a:rPr sz="1800" spc="-10" dirty="0">
                          <a:solidFill>
                            <a:srgbClr val="FFFF00"/>
                          </a:solidFill>
                          <a:latin typeface="Century Gothic"/>
                          <a:cs typeface="Century Gothic"/>
                        </a:rPr>
                        <a:t>medium</a:t>
                      </a:r>
                      <a:endParaRPr sz="180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12700" algn="ctr">
                        <a:lnSpc>
                          <a:spcPct val="100000"/>
                        </a:lnSpc>
                        <a:spcBef>
                          <a:spcPts val="1010"/>
                        </a:spcBef>
                      </a:pPr>
                      <a:r>
                        <a:rPr sz="1800" spc="-25" dirty="0">
                          <a:solidFill>
                            <a:srgbClr val="FF0000"/>
                          </a:solidFill>
                          <a:latin typeface="Century Gothic"/>
                          <a:cs typeface="Century Gothic"/>
                        </a:rPr>
                        <a:t>low</a:t>
                      </a:r>
                      <a:endParaRPr sz="1800">
                        <a:latin typeface="Century Gothic"/>
                        <a:cs typeface="Century Gothic"/>
                      </a:endParaRPr>
                    </a:p>
                  </a:txBody>
                  <a:tcPr marL="0" marR="0" marT="17102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1"/>
                  </a:ext>
                </a:extLst>
              </a:tr>
              <a:tr h="541867">
                <a:tc>
                  <a:txBody>
                    <a:bodyPr/>
                    <a:lstStyle/>
                    <a:p>
                      <a:pPr marL="91440">
                        <a:lnSpc>
                          <a:spcPct val="100000"/>
                        </a:lnSpc>
                        <a:spcBef>
                          <a:spcPts val="1015"/>
                        </a:spcBef>
                      </a:pPr>
                      <a:r>
                        <a:rPr sz="1200" spc="10" dirty="0">
                          <a:solidFill>
                            <a:srgbClr val="FFFFFF"/>
                          </a:solidFill>
                          <a:latin typeface="Century Gothic"/>
                          <a:cs typeface="Century Gothic"/>
                        </a:rPr>
                        <a:t>Transaction</a:t>
                      </a:r>
                      <a:r>
                        <a:rPr sz="1200" spc="235" dirty="0">
                          <a:solidFill>
                            <a:srgbClr val="FFFFFF"/>
                          </a:solidFill>
                          <a:latin typeface="Century Gothic"/>
                          <a:cs typeface="Century Gothic"/>
                        </a:rPr>
                        <a:t> </a:t>
                      </a:r>
                      <a:r>
                        <a:rPr sz="1200" spc="-20" dirty="0">
                          <a:solidFill>
                            <a:srgbClr val="FFFFFF"/>
                          </a:solidFill>
                          <a:latin typeface="Century Gothic"/>
                          <a:cs typeface="Century Gothic"/>
                        </a:rPr>
                        <a:t>cost</a:t>
                      </a:r>
                      <a:endParaRPr sz="1200" dirty="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1905" algn="ctr">
                        <a:lnSpc>
                          <a:spcPct val="100000"/>
                        </a:lnSpc>
                        <a:spcBef>
                          <a:spcPts val="1015"/>
                        </a:spcBef>
                      </a:pPr>
                      <a:r>
                        <a:rPr sz="1800" spc="-20" dirty="0">
                          <a:solidFill>
                            <a:srgbClr val="92D050"/>
                          </a:solidFill>
                          <a:latin typeface="Century Gothic"/>
                          <a:cs typeface="Century Gothic"/>
                        </a:rPr>
                        <a:t>free</a:t>
                      </a:r>
                      <a:endParaRPr sz="1800" dirty="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15"/>
                        </a:spcBef>
                      </a:pPr>
                      <a:r>
                        <a:rPr sz="1800" spc="-25" dirty="0">
                          <a:solidFill>
                            <a:srgbClr val="FFFF00"/>
                          </a:solidFill>
                          <a:latin typeface="Century Gothic"/>
                          <a:cs typeface="Century Gothic"/>
                        </a:rPr>
                        <a:t>low</a:t>
                      </a:r>
                      <a:endParaRPr sz="1800" dirty="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16510" algn="ctr">
                        <a:lnSpc>
                          <a:spcPct val="100000"/>
                        </a:lnSpc>
                        <a:spcBef>
                          <a:spcPts val="1015"/>
                        </a:spcBef>
                      </a:pPr>
                      <a:r>
                        <a:rPr sz="1800" spc="-20" dirty="0">
                          <a:solidFill>
                            <a:srgbClr val="92D050"/>
                          </a:solidFill>
                          <a:latin typeface="Century Gothic"/>
                          <a:cs typeface="Century Gothic"/>
                        </a:rPr>
                        <a:t>free</a:t>
                      </a:r>
                      <a:endParaRPr sz="1800" dirty="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12065" algn="ctr">
                        <a:lnSpc>
                          <a:spcPct val="100000"/>
                        </a:lnSpc>
                        <a:spcBef>
                          <a:spcPts val="1015"/>
                        </a:spcBef>
                      </a:pPr>
                      <a:r>
                        <a:rPr sz="1800" spc="-20" dirty="0">
                          <a:solidFill>
                            <a:srgbClr val="FF0000"/>
                          </a:solidFill>
                          <a:latin typeface="Century Gothic"/>
                          <a:cs typeface="Century Gothic"/>
                        </a:rPr>
                        <a:t>high</a:t>
                      </a:r>
                      <a:endParaRPr sz="180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8255" algn="ctr">
                        <a:lnSpc>
                          <a:spcPct val="100000"/>
                        </a:lnSpc>
                        <a:spcBef>
                          <a:spcPts val="1015"/>
                        </a:spcBef>
                      </a:pPr>
                      <a:r>
                        <a:rPr sz="1800" spc="-20" dirty="0">
                          <a:solidFill>
                            <a:srgbClr val="92D050"/>
                          </a:solidFill>
                          <a:latin typeface="Century Gothic"/>
                          <a:cs typeface="Century Gothic"/>
                        </a:rPr>
                        <a:t>free</a:t>
                      </a:r>
                      <a:endParaRPr sz="1800">
                        <a:latin typeface="Century Gothic"/>
                        <a:cs typeface="Century Gothic"/>
                      </a:endParaRPr>
                    </a:p>
                  </a:txBody>
                  <a:tcPr marL="0" marR="0" marT="17187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2"/>
                  </a:ext>
                </a:extLst>
              </a:tr>
              <a:tr h="425873">
                <a:tc>
                  <a:txBody>
                    <a:bodyPr/>
                    <a:lstStyle/>
                    <a:p>
                      <a:pPr marL="91440">
                        <a:lnSpc>
                          <a:spcPct val="100000"/>
                        </a:lnSpc>
                        <a:spcBef>
                          <a:spcPts val="680"/>
                        </a:spcBef>
                      </a:pPr>
                      <a:r>
                        <a:rPr sz="1200" spc="55" dirty="0">
                          <a:solidFill>
                            <a:srgbClr val="FFFFFF"/>
                          </a:solidFill>
                          <a:latin typeface="Century Gothic"/>
                          <a:cs typeface="Century Gothic"/>
                        </a:rPr>
                        <a:t>Trusted</a:t>
                      </a:r>
                      <a:r>
                        <a:rPr sz="1200" spc="40" dirty="0">
                          <a:solidFill>
                            <a:srgbClr val="FFFFFF"/>
                          </a:solidFill>
                          <a:latin typeface="Century Gothic"/>
                          <a:cs typeface="Century Gothic"/>
                        </a:rPr>
                        <a:t> </a:t>
                      </a:r>
                      <a:r>
                        <a:rPr sz="1200" spc="-10" dirty="0">
                          <a:solidFill>
                            <a:srgbClr val="FFFFFF"/>
                          </a:solidFill>
                          <a:latin typeface="Century Gothic"/>
                          <a:cs typeface="Century Gothic"/>
                        </a:rPr>
                        <a:t>environment</a:t>
                      </a:r>
                      <a:endParaRPr sz="120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7620" algn="ctr">
                        <a:lnSpc>
                          <a:spcPct val="100000"/>
                        </a:lnSpc>
                        <a:spcBef>
                          <a:spcPts val="680"/>
                        </a:spcBef>
                      </a:pPr>
                      <a:r>
                        <a:rPr sz="1800" spc="-25" dirty="0">
                          <a:solidFill>
                            <a:srgbClr val="92D050"/>
                          </a:solidFill>
                          <a:latin typeface="Century Gothic"/>
                          <a:cs typeface="Century Gothic"/>
                        </a:rPr>
                        <a:t>yes</a:t>
                      </a:r>
                      <a:endParaRPr sz="180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680"/>
                        </a:spcBef>
                      </a:pPr>
                      <a:r>
                        <a:rPr sz="1800" spc="-25" dirty="0">
                          <a:solidFill>
                            <a:srgbClr val="FF0000"/>
                          </a:solidFill>
                          <a:latin typeface="Century Gothic"/>
                          <a:cs typeface="Century Gothic"/>
                        </a:rPr>
                        <a:t>no</a:t>
                      </a:r>
                      <a:endParaRPr sz="1800" dirty="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3810" algn="ctr">
                        <a:lnSpc>
                          <a:spcPct val="100000"/>
                        </a:lnSpc>
                        <a:spcBef>
                          <a:spcPts val="680"/>
                        </a:spcBef>
                      </a:pPr>
                      <a:r>
                        <a:rPr sz="1800" spc="-25" dirty="0">
                          <a:solidFill>
                            <a:srgbClr val="92D050"/>
                          </a:solidFill>
                          <a:latin typeface="Century Gothic"/>
                          <a:cs typeface="Century Gothic"/>
                        </a:rPr>
                        <a:t>yes</a:t>
                      </a:r>
                      <a:endParaRPr sz="180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680"/>
                        </a:spcBef>
                      </a:pPr>
                      <a:r>
                        <a:rPr sz="1800" spc="-25" dirty="0">
                          <a:solidFill>
                            <a:srgbClr val="FF0000"/>
                          </a:solidFill>
                          <a:latin typeface="Century Gothic"/>
                          <a:cs typeface="Century Gothic"/>
                        </a:rPr>
                        <a:t>no</a:t>
                      </a:r>
                      <a:endParaRPr sz="1800" dirty="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8890" algn="ctr">
                        <a:lnSpc>
                          <a:spcPct val="100000"/>
                        </a:lnSpc>
                        <a:spcBef>
                          <a:spcPts val="680"/>
                        </a:spcBef>
                      </a:pPr>
                      <a:r>
                        <a:rPr sz="1800" spc="-25" dirty="0">
                          <a:solidFill>
                            <a:srgbClr val="FF0000"/>
                          </a:solidFill>
                          <a:latin typeface="Century Gothic"/>
                          <a:cs typeface="Century Gothic"/>
                        </a:rPr>
                        <a:t>no</a:t>
                      </a:r>
                      <a:endParaRPr sz="1800">
                        <a:latin typeface="Century Gothic"/>
                        <a:cs typeface="Century Gothic"/>
                      </a:endParaRPr>
                    </a:p>
                  </a:txBody>
                  <a:tcPr marL="0" marR="0" marT="1151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3"/>
                  </a:ext>
                </a:extLst>
              </a:tr>
              <a:tr h="541867">
                <a:tc>
                  <a:txBody>
                    <a:bodyPr/>
                    <a:lstStyle/>
                    <a:p>
                      <a:pPr marL="91440">
                        <a:lnSpc>
                          <a:spcPct val="100000"/>
                        </a:lnSpc>
                        <a:spcBef>
                          <a:spcPts val="1030"/>
                        </a:spcBef>
                      </a:pPr>
                      <a:r>
                        <a:rPr sz="1200" dirty="0">
                          <a:solidFill>
                            <a:srgbClr val="FFFFFF"/>
                          </a:solidFill>
                          <a:latin typeface="Century Gothic"/>
                          <a:cs typeface="Century Gothic"/>
                        </a:rPr>
                        <a:t>Speed</a:t>
                      </a:r>
                      <a:r>
                        <a:rPr sz="1200" spc="85" dirty="0">
                          <a:solidFill>
                            <a:srgbClr val="FFFFFF"/>
                          </a:solidFill>
                          <a:latin typeface="Century Gothic"/>
                          <a:cs typeface="Century Gothic"/>
                        </a:rPr>
                        <a:t> </a:t>
                      </a:r>
                      <a:r>
                        <a:rPr sz="1200" dirty="0">
                          <a:solidFill>
                            <a:srgbClr val="FFFFFF"/>
                          </a:solidFill>
                          <a:latin typeface="Century Gothic"/>
                          <a:cs typeface="Century Gothic"/>
                        </a:rPr>
                        <a:t>of</a:t>
                      </a:r>
                      <a:r>
                        <a:rPr sz="1200" spc="-65" dirty="0">
                          <a:solidFill>
                            <a:srgbClr val="FFFFFF"/>
                          </a:solidFill>
                          <a:latin typeface="Century Gothic"/>
                          <a:cs typeface="Century Gothic"/>
                        </a:rPr>
                        <a:t> </a:t>
                      </a:r>
                      <a:r>
                        <a:rPr sz="1200" spc="-10" dirty="0">
                          <a:solidFill>
                            <a:srgbClr val="FFFFFF"/>
                          </a:solidFill>
                          <a:latin typeface="Century Gothic"/>
                          <a:cs typeface="Century Gothic"/>
                        </a:rPr>
                        <a:t>implementation</a:t>
                      </a:r>
                      <a:endParaRPr sz="1200" dirty="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30"/>
                        </a:spcBef>
                      </a:pPr>
                      <a:r>
                        <a:rPr sz="1800" spc="-20" dirty="0">
                          <a:solidFill>
                            <a:srgbClr val="92D050"/>
                          </a:solidFill>
                          <a:latin typeface="Century Gothic"/>
                          <a:cs typeface="Century Gothic"/>
                        </a:rPr>
                        <a:t>high</a:t>
                      </a:r>
                      <a:endParaRPr sz="180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30"/>
                        </a:spcBef>
                      </a:pPr>
                      <a:r>
                        <a:rPr sz="1800" spc="-25" dirty="0">
                          <a:solidFill>
                            <a:srgbClr val="FF0000"/>
                          </a:solidFill>
                          <a:latin typeface="Century Gothic"/>
                          <a:cs typeface="Century Gothic"/>
                        </a:rPr>
                        <a:t>low</a:t>
                      </a:r>
                      <a:endParaRPr sz="180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1905" algn="ctr">
                        <a:lnSpc>
                          <a:spcPct val="100000"/>
                        </a:lnSpc>
                        <a:spcBef>
                          <a:spcPts val="1030"/>
                        </a:spcBef>
                      </a:pPr>
                      <a:r>
                        <a:rPr sz="1800" spc="-25" dirty="0">
                          <a:solidFill>
                            <a:srgbClr val="FF0000"/>
                          </a:solidFill>
                          <a:latin typeface="Century Gothic"/>
                          <a:cs typeface="Century Gothic"/>
                        </a:rPr>
                        <a:t>low</a:t>
                      </a:r>
                      <a:endParaRPr sz="1800" dirty="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gn="ctr">
                        <a:lnSpc>
                          <a:spcPct val="100000"/>
                        </a:lnSpc>
                        <a:spcBef>
                          <a:spcPts val="1030"/>
                        </a:spcBef>
                      </a:pPr>
                      <a:r>
                        <a:rPr sz="1800" spc="-25" dirty="0">
                          <a:solidFill>
                            <a:srgbClr val="FF0000"/>
                          </a:solidFill>
                          <a:latin typeface="Century Gothic"/>
                          <a:cs typeface="Century Gothic"/>
                        </a:rPr>
                        <a:t>low</a:t>
                      </a:r>
                      <a:endParaRPr sz="1800" dirty="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marL="6350" algn="ctr">
                        <a:lnSpc>
                          <a:spcPct val="100000"/>
                        </a:lnSpc>
                        <a:spcBef>
                          <a:spcPts val="1030"/>
                        </a:spcBef>
                      </a:pPr>
                      <a:r>
                        <a:rPr sz="1800" spc="-20" dirty="0">
                          <a:solidFill>
                            <a:srgbClr val="92D050"/>
                          </a:solidFill>
                          <a:latin typeface="Century Gothic"/>
                          <a:cs typeface="Century Gothic"/>
                        </a:rPr>
                        <a:t>high</a:t>
                      </a:r>
                      <a:endParaRPr sz="1800">
                        <a:latin typeface="Century Gothic"/>
                        <a:cs typeface="Century Gothic"/>
                      </a:endParaRPr>
                    </a:p>
                  </a:txBody>
                  <a:tcPr marL="0" marR="0" marT="17441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4"/>
                  </a:ext>
                </a:extLst>
              </a:tr>
              <a:tr h="717973">
                <a:tc>
                  <a:txBody>
                    <a:bodyPr/>
                    <a:lstStyle/>
                    <a:p>
                      <a:pPr marL="91440" marR="535305">
                        <a:lnSpc>
                          <a:spcPct val="104400"/>
                        </a:lnSpc>
                        <a:spcBef>
                          <a:spcPts val="965"/>
                        </a:spcBef>
                      </a:pPr>
                      <a:r>
                        <a:rPr sz="1200" dirty="0">
                          <a:solidFill>
                            <a:srgbClr val="FFFFFF"/>
                          </a:solidFill>
                          <a:latin typeface="Century Gothic"/>
                          <a:cs typeface="Century Gothic"/>
                        </a:rPr>
                        <a:t>Automatic</a:t>
                      </a:r>
                      <a:r>
                        <a:rPr sz="1200" spc="185" dirty="0">
                          <a:solidFill>
                            <a:srgbClr val="FFFFFF"/>
                          </a:solidFill>
                          <a:latin typeface="Century Gothic"/>
                          <a:cs typeface="Century Gothic"/>
                        </a:rPr>
                        <a:t> </a:t>
                      </a:r>
                      <a:r>
                        <a:rPr sz="1200" spc="35" dirty="0">
                          <a:solidFill>
                            <a:srgbClr val="FFFFFF"/>
                          </a:solidFill>
                          <a:latin typeface="Century Gothic"/>
                          <a:cs typeface="Century Gothic"/>
                        </a:rPr>
                        <a:t>routing </a:t>
                      </a:r>
                      <a:r>
                        <a:rPr sz="1200" spc="-10" dirty="0">
                          <a:solidFill>
                            <a:srgbClr val="FFFFFF"/>
                          </a:solidFill>
                          <a:latin typeface="Century Gothic"/>
                          <a:cs typeface="Century Gothic"/>
                        </a:rPr>
                        <a:t>relations</a:t>
                      </a:r>
                      <a:endParaRPr sz="1200" dirty="0">
                        <a:latin typeface="Century Gothic"/>
                        <a:cs typeface="Century Gothic"/>
                      </a:endParaRPr>
                    </a:p>
                  </a:txBody>
                  <a:tcPr marL="0" marR="0" marT="16340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20"/>
                        </a:spcBef>
                      </a:pPr>
                      <a:endParaRPr sz="1800">
                        <a:latin typeface="Times New Roman"/>
                        <a:cs typeface="Times New Roman"/>
                      </a:endParaRPr>
                    </a:p>
                    <a:p>
                      <a:pPr marL="8255" algn="ctr">
                        <a:lnSpc>
                          <a:spcPct val="100000"/>
                        </a:lnSpc>
                      </a:pPr>
                      <a:r>
                        <a:rPr sz="1800" spc="-25" dirty="0">
                          <a:solidFill>
                            <a:srgbClr val="92D050"/>
                          </a:solidFill>
                          <a:latin typeface="Century Gothic"/>
                          <a:cs typeface="Century Gothic"/>
                        </a:rPr>
                        <a:t>yes</a:t>
                      </a:r>
                      <a:endParaRPr sz="1800">
                        <a:latin typeface="Century Gothic"/>
                        <a:cs typeface="Century Gothic"/>
                      </a:endParaRPr>
                    </a:p>
                  </a:txBody>
                  <a:tcPr marL="0" marR="0" marT="8805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20"/>
                        </a:spcBef>
                      </a:pPr>
                      <a:endParaRPr sz="1800">
                        <a:latin typeface="Times New Roman"/>
                        <a:cs typeface="Times New Roman"/>
                      </a:endParaRPr>
                    </a:p>
                    <a:p>
                      <a:pPr algn="ctr">
                        <a:lnSpc>
                          <a:spcPct val="100000"/>
                        </a:lnSpc>
                      </a:pPr>
                      <a:r>
                        <a:rPr sz="1800" spc="-25" dirty="0">
                          <a:solidFill>
                            <a:srgbClr val="92D050"/>
                          </a:solidFill>
                          <a:latin typeface="Century Gothic"/>
                          <a:cs typeface="Century Gothic"/>
                        </a:rPr>
                        <a:t>yes</a:t>
                      </a:r>
                      <a:endParaRPr sz="1800">
                        <a:latin typeface="Century Gothic"/>
                        <a:cs typeface="Century Gothic"/>
                      </a:endParaRPr>
                    </a:p>
                  </a:txBody>
                  <a:tcPr marL="0" marR="0" marT="8805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20"/>
                        </a:spcBef>
                      </a:pPr>
                      <a:endParaRPr sz="1800" dirty="0">
                        <a:latin typeface="Times New Roman"/>
                        <a:cs typeface="Times New Roman"/>
                      </a:endParaRPr>
                    </a:p>
                    <a:p>
                      <a:pPr algn="ctr">
                        <a:lnSpc>
                          <a:spcPct val="100000"/>
                        </a:lnSpc>
                      </a:pPr>
                      <a:r>
                        <a:rPr sz="1800" spc="-25" dirty="0">
                          <a:solidFill>
                            <a:srgbClr val="FF0000"/>
                          </a:solidFill>
                          <a:latin typeface="Century Gothic"/>
                          <a:cs typeface="Century Gothic"/>
                        </a:rPr>
                        <a:t>no</a:t>
                      </a:r>
                      <a:endParaRPr sz="1800" dirty="0">
                        <a:latin typeface="Century Gothic"/>
                        <a:cs typeface="Century Gothic"/>
                      </a:endParaRPr>
                    </a:p>
                  </a:txBody>
                  <a:tcPr marL="0" marR="0" marT="8805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20"/>
                        </a:spcBef>
                      </a:pPr>
                      <a:endParaRPr sz="1800" dirty="0">
                        <a:latin typeface="Times New Roman"/>
                        <a:cs typeface="Times New Roman"/>
                      </a:endParaRPr>
                    </a:p>
                    <a:p>
                      <a:pPr marL="635" algn="ctr">
                        <a:lnSpc>
                          <a:spcPct val="100000"/>
                        </a:lnSpc>
                      </a:pPr>
                      <a:r>
                        <a:rPr sz="1800" spc="-25" dirty="0">
                          <a:solidFill>
                            <a:srgbClr val="92D050"/>
                          </a:solidFill>
                          <a:latin typeface="Century Gothic"/>
                          <a:cs typeface="Century Gothic"/>
                        </a:rPr>
                        <a:t>yes</a:t>
                      </a:r>
                      <a:endParaRPr sz="1800" dirty="0">
                        <a:latin typeface="Century Gothic"/>
                        <a:cs typeface="Century Gothic"/>
                      </a:endParaRPr>
                    </a:p>
                  </a:txBody>
                  <a:tcPr marL="0" marR="0" marT="8805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20"/>
                        </a:spcBef>
                      </a:pPr>
                      <a:endParaRPr sz="1800">
                        <a:latin typeface="Times New Roman"/>
                        <a:cs typeface="Times New Roman"/>
                      </a:endParaRPr>
                    </a:p>
                    <a:p>
                      <a:pPr marL="8890" algn="ctr">
                        <a:lnSpc>
                          <a:spcPct val="100000"/>
                        </a:lnSpc>
                      </a:pPr>
                      <a:r>
                        <a:rPr sz="1800" spc="-25" dirty="0">
                          <a:solidFill>
                            <a:srgbClr val="FF0000"/>
                          </a:solidFill>
                          <a:latin typeface="Century Gothic"/>
                          <a:cs typeface="Century Gothic"/>
                        </a:rPr>
                        <a:t>no</a:t>
                      </a:r>
                      <a:endParaRPr sz="1800">
                        <a:latin typeface="Century Gothic"/>
                        <a:cs typeface="Century Gothic"/>
                      </a:endParaRPr>
                    </a:p>
                  </a:txBody>
                  <a:tcPr marL="0" marR="0" marT="8805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5"/>
                  </a:ext>
                </a:extLst>
              </a:tr>
              <a:tr h="541867">
                <a:tc>
                  <a:txBody>
                    <a:bodyPr/>
                    <a:lstStyle/>
                    <a:p>
                      <a:pPr>
                        <a:lnSpc>
                          <a:spcPct val="100000"/>
                        </a:lnSpc>
                        <a:spcBef>
                          <a:spcPts val="5"/>
                        </a:spcBef>
                      </a:pPr>
                      <a:endParaRPr sz="1200" dirty="0">
                        <a:latin typeface="Times New Roman"/>
                        <a:cs typeface="Times New Roman"/>
                      </a:endParaRPr>
                    </a:p>
                    <a:p>
                      <a:pPr marL="91440">
                        <a:lnSpc>
                          <a:spcPct val="100000"/>
                        </a:lnSpc>
                      </a:pPr>
                      <a:r>
                        <a:rPr sz="1200" dirty="0">
                          <a:solidFill>
                            <a:srgbClr val="FFFFFF"/>
                          </a:solidFill>
                          <a:latin typeface="Century Gothic"/>
                          <a:cs typeface="Century Gothic"/>
                        </a:rPr>
                        <a:t>Capability</a:t>
                      </a:r>
                      <a:r>
                        <a:rPr sz="1200" spc="60" dirty="0">
                          <a:solidFill>
                            <a:srgbClr val="FFFFFF"/>
                          </a:solidFill>
                          <a:latin typeface="Century Gothic"/>
                          <a:cs typeface="Century Gothic"/>
                        </a:rPr>
                        <a:t> </a:t>
                      </a:r>
                      <a:r>
                        <a:rPr sz="1200" dirty="0">
                          <a:solidFill>
                            <a:srgbClr val="FFFFFF"/>
                          </a:solidFill>
                          <a:latin typeface="Century Gothic"/>
                          <a:cs typeface="Century Gothic"/>
                        </a:rPr>
                        <a:t>of</a:t>
                      </a:r>
                      <a:r>
                        <a:rPr sz="1200" spc="-60" dirty="0">
                          <a:solidFill>
                            <a:srgbClr val="FFFFFF"/>
                          </a:solidFill>
                          <a:latin typeface="Century Gothic"/>
                          <a:cs typeface="Century Gothic"/>
                        </a:rPr>
                        <a:t> </a:t>
                      </a:r>
                      <a:r>
                        <a:rPr sz="1200" spc="-10" dirty="0">
                          <a:solidFill>
                            <a:srgbClr val="FFFFFF"/>
                          </a:solidFill>
                          <a:latin typeface="Century Gothic"/>
                          <a:cs typeface="Century Gothic"/>
                        </a:rPr>
                        <a:t>integration</a:t>
                      </a:r>
                      <a:endParaRPr sz="1200" dirty="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
                        </a:spcBef>
                      </a:pPr>
                      <a:endParaRPr sz="1800">
                        <a:latin typeface="Times New Roman"/>
                        <a:cs typeface="Times New Roman"/>
                      </a:endParaRPr>
                    </a:p>
                    <a:p>
                      <a:pPr algn="ctr">
                        <a:lnSpc>
                          <a:spcPct val="100000"/>
                        </a:lnSpc>
                      </a:pPr>
                      <a:r>
                        <a:rPr sz="1800" spc="-20" dirty="0">
                          <a:solidFill>
                            <a:srgbClr val="92D050"/>
                          </a:solidFill>
                          <a:latin typeface="Century Gothic"/>
                          <a:cs typeface="Century Gothic"/>
                        </a:rPr>
                        <a:t>high</a:t>
                      </a:r>
                      <a:endParaRPr sz="180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
                        </a:spcBef>
                      </a:pPr>
                      <a:endParaRPr sz="1800">
                        <a:latin typeface="Times New Roman"/>
                        <a:cs typeface="Times New Roman"/>
                      </a:endParaRPr>
                    </a:p>
                    <a:p>
                      <a:pPr marL="7620" algn="ctr">
                        <a:lnSpc>
                          <a:spcPct val="100000"/>
                        </a:lnSpc>
                      </a:pPr>
                      <a:r>
                        <a:rPr sz="1800" spc="-20" dirty="0">
                          <a:solidFill>
                            <a:srgbClr val="92D050"/>
                          </a:solidFill>
                          <a:latin typeface="Century Gothic"/>
                          <a:cs typeface="Century Gothic"/>
                        </a:rPr>
                        <a:t>high</a:t>
                      </a:r>
                      <a:endParaRPr sz="180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
                        </a:spcBef>
                      </a:pPr>
                      <a:endParaRPr sz="1800" dirty="0">
                        <a:latin typeface="Times New Roman"/>
                        <a:cs typeface="Times New Roman"/>
                      </a:endParaRPr>
                    </a:p>
                    <a:p>
                      <a:pPr marL="1905" algn="ctr">
                        <a:lnSpc>
                          <a:spcPct val="100000"/>
                        </a:lnSpc>
                      </a:pPr>
                      <a:r>
                        <a:rPr sz="1800" spc="-25" dirty="0">
                          <a:solidFill>
                            <a:srgbClr val="FFFF00"/>
                          </a:solidFill>
                          <a:latin typeface="Century Gothic"/>
                          <a:cs typeface="Century Gothic"/>
                        </a:rPr>
                        <a:t>low</a:t>
                      </a:r>
                      <a:endParaRPr sz="1800" dirty="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
                        </a:spcBef>
                      </a:pPr>
                      <a:endParaRPr sz="1800" dirty="0">
                        <a:latin typeface="Times New Roman"/>
                        <a:cs typeface="Times New Roman"/>
                      </a:endParaRPr>
                    </a:p>
                    <a:p>
                      <a:pPr marL="11430" algn="ctr">
                        <a:lnSpc>
                          <a:spcPct val="100000"/>
                        </a:lnSpc>
                      </a:pPr>
                      <a:r>
                        <a:rPr sz="1800" spc="-20" dirty="0">
                          <a:solidFill>
                            <a:srgbClr val="92D050"/>
                          </a:solidFill>
                          <a:latin typeface="Century Gothic"/>
                          <a:cs typeface="Century Gothic"/>
                        </a:rPr>
                        <a:t>high</a:t>
                      </a:r>
                      <a:endParaRPr sz="1800" dirty="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5"/>
                        </a:spcBef>
                      </a:pPr>
                      <a:endParaRPr sz="1800" dirty="0">
                        <a:latin typeface="Times New Roman"/>
                        <a:cs typeface="Times New Roman"/>
                      </a:endParaRPr>
                    </a:p>
                    <a:p>
                      <a:pPr marL="8890" algn="ctr">
                        <a:lnSpc>
                          <a:spcPct val="100000"/>
                        </a:lnSpc>
                      </a:pPr>
                      <a:r>
                        <a:rPr sz="1800" spc="-25" dirty="0">
                          <a:solidFill>
                            <a:srgbClr val="FF0000"/>
                          </a:solidFill>
                          <a:latin typeface="Century Gothic"/>
                          <a:cs typeface="Century Gothic"/>
                        </a:rPr>
                        <a:t>no</a:t>
                      </a:r>
                      <a:endParaRPr sz="1800" dirty="0">
                        <a:latin typeface="Century Gothic"/>
                        <a:cs typeface="Century Gothic"/>
                      </a:endParaRPr>
                    </a:p>
                  </a:txBody>
                  <a:tcPr marL="0" marR="0" marT="847"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6"/>
                  </a:ext>
                </a:extLst>
              </a:tr>
              <a:tr h="541867">
                <a:tc>
                  <a:txBody>
                    <a:bodyPr/>
                    <a:lstStyle/>
                    <a:p>
                      <a:pPr>
                        <a:lnSpc>
                          <a:spcPct val="100000"/>
                        </a:lnSpc>
                        <a:spcBef>
                          <a:spcPts val="10"/>
                        </a:spcBef>
                      </a:pPr>
                      <a:endParaRPr sz="1200" dirty="0">
                        <a:latin typeface="Times New Roman"/>
                        <a:cs typeface="Times New Roman"/>
                      </a:endParaRPr>
                    </a:p>
                    <a:p>
                      <a:pPr marL="91440">
                        <a:lnSpc>
                          <a:spcPct val="100000"/>
                        </a:lnSpc>
                      </a:pPr>
                      <a:r>
                        <a:rPr sz="1200" dirty="0">
                          <a:solidFill>
                            <a:srgbClr val="FFFFFF"/>
                          </a:solidFill>
                          <a:latin typeface="Arial"/>
                          <a:cs typeface="Arial"/>
                        </a:rPr>
                        <a:t>Earning</a:t>
                      </a:r>
                      <a:r>
                        <a:rPr sz="1200" spc="-5" dirty="0">
                          <a:solidFill>
                            <a:srgbClr val="FFFFFF"/>
                          </a:solidFill>
                          <a:latin typeface="Arial"/>
                          <a:cs typeface="Arial"/>
                        </a:rPr>
                        <a:t> </a:t>
                      </a:r>
                      <a:r>
                        <a:rPr sz="1200" spc="-10" dirty="0">
                          <a:solidFill>
                            <a:srgbClr val="FFFFFF"/>
                          </a:solidFill>
                          <a:latin typeface="Arial"/>
                          <a:cs typeface="Arial"/>
                        </a:rPr>
                        <a:t>opportunity</a:t>
                      </a:r>
                      <a:endParaRPr sz="1200" dirty="0">
                        <a:latin typeface="Arial"/>
                        <a:cs typeface="Arial"/>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10"/>
                        </a:spcBef>
                      </a:pPr>
                      <a:endParaRPr sz="1800">
                        <a:latin typeface="Times New Roman"/>
                        <a:cs typeface="Times New Roman"/>
                      </a:endParaRPr>
                    </a:p>
                    <a:p>
                      <a:pPr marL="8255" algn="ctr">
                        <a:lnSpc>
                          <a:spcPct val="100000"/>
                        </a:lnSpc>
                      </a:pPr>
                      <a:r>
                        <a:rPr sz="1800" spc="-25" dirty="0">
                          <a:solidFill>
                            <a:srgbClr val="92D050"/>
                          </a:solidFill>
                          <a:latin typeface="Century Gothic"/>
                          <a:cs typeface="Century Gothic"/>
                        </a:rPr>
                        <a:t>yes</a:t>
                      </a:r>
                      <a:endParaRPr sz="1800">
                        <a:latin typeface="Century Gothic"/>
                        <a:cs typeface="Century Gothic"/>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10"/>
                        </a:spcBef>
                      </a:pPr>
                      <a:endParaRPr sz="1800">
                        <a:latin typeface="Times New Roman"/>
                        <a:cs typeface="Times New Roman"/>
                      </a:endParaRPr>
                    </a:p>
                    <a:p>
                      <a:pPr algn="ctr">
                        <a:lnSpc>
                          <a:spcPct val="100000"/>
                        </a:lnSpc>
                      </a:pPr>
                      <a:r>
                        <a:rPr sz="1800" spc="-25" dirty="0">
                          <a:solidFill>
                            <a:srgbClr val="FF0000"/>
                          </a:solidFill>
                          <a:latin typeface="Century Gothic"/>
                          <a:cs typeface="Century Gothic"/>
                        </a:rPr>
                        <a:t>no</a:t>
                      </a:r>
                      <a:endParaRPr sz="1800">
                        <a:latin typeface="Century Gothic"/>
                        <a:cs typeface="Century Gothic"/>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10"/>
                        </a:spcBef>
                      </a:pPr>
                      <a:endParaRPr sz="1800">
                        <a:latin typeface="Times New Roman"/>
                        <a:cs typeface="Times New Roman"/>
                      </a:endParaRPr>
                    </a:p>
                    <a:p>
                      <a:pPr algn="ctr">
                        <a:lnSpc>
                          <a:spcPct val="100000"/>
                        </a:lnSpc>
                      </a:pPr>
                      <a:r>
                        <a:rPr sz="1800" spc="-25" dirty="0">
                          <a:solidFill>
                            <a:srgbClr val="FF0000"/>
                          </a:solidFill>
                          <a:latin typeface="Century Gothic"/>
                          <a:cs typeface="Century Gothic"/>
                        </a:rPr>
                        <a:t>no</a:t>
                      </a:r>
                      <a:endParaRPr sz="1800">
                        <a:latin typeface="Century Gothic"/>
                        <a:cs typeface="Century Gothic"/>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10"/>
                        </a:spcBef>
                      </a:pPr>
                      <a:endParaRPr sz="1800" dirty="0">
                        <a:latin typeface="Times New Roman"/>
                        <a:cs typeface="Times New Roman"/>
                      </a:endParaRPr>
                    </a:p>
                    <a:p>
                      <a:pPr algn="ctr">
                        <a:lnSpc>
                          <a:spcPct val="100000"/>
                        </a:lnSpc>
                      </a:pPr>
                      <a:r>
                        <a:rPr sz="1800" spc="-25" dirty="0">
                          <a:solidFill>
                            <a:srgbClr val="FF0000"/>
                          </a:solidFill>
                          <a:latin typeface="Century Gothic"/>
                          <a:cs typeface="Century Gothic"/>
                        </a:rPr>
                        <a:t>no</a:t>
                      </a:r>
                      <a:endParaRPr sz="1800" dirty="0">
                        <a:latin typeface="Century Gothic"/>
                        <a:cs typeface="Century Gothic"/>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tc>
                  <a:txBody>
                    <a:bodyPr/>
                    <a:lstStyle/>
                    <a:p>
                      <a:pPr>
                        <a:lnSpc>
                          <a:spcPct val="100000"/>
                        </a:lnSpc>
                        <a:spcBef>
                          <a:spcPts val="10"/>
                        </a:spcBef>
                      </a:pPr>
                      <a:endParaRPr sz="1800" dirty="0">
                        <a:latin typeface="Times New Roman"/>
                        <a:cs typeface="Times New Roman"/>
                      </a:endParaRPr>
                    </a:p>
                    <a:p>
                      <a:pPr marL="8890" algn="ctr">
                        <a:lnSpc>
                          <a:spcPct val="100000"/>
                        </a:lnSpc>
                      </a:pPr>
                      <a:r>
                        <a:rPr sz="1800" spc="-25" dirty="0">
                          <a:solidFill>
                            <a:srgbClr val="FF0000"/>
                          </a:solidFill>
                          <a:latin typeface="Century Gothic"/>
                          <a:cs typeface="Century Gothic"/>
                        </a:rPr>
                        <a:t>no</a:t>
                      </a:r>
                      <a:endParaRPr sz="1800" dirty="0">
                        <a:latin typeface="Century Gothic"/>
                        <a:cs typeface="Century Gothic"/>
                      </a:endParaRPr>
                    </a:p>
                  </a:txBody>
                  <a:tcPr marL="0" marR="0" marT="1693"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A8C5BD95-95D2-F3F9-3325-4E0F606BC2B8}"/>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1A1A1D"/>
          </a:solidFill>
        </p:spPr>
        <p:txBody>
          <a:bodyPr wrap="square" lIns="0" tIns="0" rIns="0" bIns="0" rtlCol="0"/>
          <a:lstStyle/>
          <a:p>
            <a:endParaRPr sz="2400"/>
          </a:p>
        </p:txBody>
      </p:sp>
      <p:pic>
        <p:nvPicPr>
          <p:cNvPr id="2" name="object 2"/>
          <p:cNvPicPr/>
          <p:nvPr/>
        </p:nvPicPr>
        <p:blipFill>
          <a:blip r:embed="rId2" cstate="print"/>
          <a:stretch>
            <a:fillRect/>
          </a:stretch>
        </p:blipFill>
        <p:spPr>
          <a:xfrm>
            <a:off x="3962401" y="1574800"/>
            <a:ext cx="4178300" cy="5003800"/>
          </a:xfrm>
          <a:prstGeom prst="rect">
            <a:avLst/>
          </a:prstGeom>
        </p:spPr>
      </p:pic>
      <p:sp>
        <p:nvSpPr>
          <p:cNvPr id="3" name="object 3"/>
          <p:cNvSpPr txBox="1">
            <a:spLocks noGrp="1"/>
          </p:cNvSpPr>
          <p:nvPr>
            <p:ph type="title"/>
          </p:nvPr>
        </p:nvSpPr>
        <p:spPr>
          <a:xfrm>
            <a:off x="1015767" y="491422"/>
            <a:ext cx="10160465" cy="690530"/>
          </a:xfrm>
          <a:prstGeom prst="rect">
            <a:avLst/>
          </a:prstGeom>
        </p:spPr>
        <p:txBody>
          <a:bodyPr vert="horz" wrap="square" lIns="0" tIns="135212" rIns="0" bIns="0" rtlCol="0" anchor="ctr">
            <a:spAutoFit/>
          </a:bodyPr>
          <a:lstStyle/>
          <a:p>
            <a:pPr marL="16933">
              <a:lnSpc>
                <a:spcPct val="100000"/>
              </a:lnSpc>
              <a:spcBef>
                <a:spcPts val="133"/>
              </a:spcBef>
            </a:pPr>
            <a:r>
              <a:rPr sz="3600" b="0" dirty="0">
                <a:solidFill>
                  <a:schemeClr val="bg1"/>
                </a:solidFill>
                <a:latin typeface="Arial"/>
                <a:cs typeface="Arial"/>
              </a:rPr>
              <a:t>DCMS</a:t>
            </a:r>
            <a:r>
              <a:rPr sz="3600" spc="93" dirty="0">
                <a:solidFill>
                  <a:schemeClr val="bg1"/>
                </a:solidFill>
                <a:latin typeface="Arial"/>
                <a:cs typeface="Arial"/>
              </a:rPr>
              <a:t> </a:t>
            </a:r>
            <a:r>
              <a:rPr sz="3600" b="0" dirty="0">
                <a:solidFill>
                  <a:schemeClr val="bg1"/>
                </a:solidFill>
                <a:latin typeface="Arial"/>
                <a:cs typeface="Arial"/>
              </a:rPr>
              <a:t>builds</a:t>
            </a:r>
            <a:r>
              <a:rPr sz="3600" spc="-173" dirty="0">
                <a:solidFill>
                  <a:schemeClr val="bg1"/>
                </a:solidFill>
                <a:latin typeface="Arial"/>
                <a:cs typeface="Arial"/>
              </a:rPr>
              <a:t> </a:t>
            </a:r>
            <a:r>
              <a:rPr sz="3600" b="0" dirty="0">
                <a:solidFill>
                  <a:schemeClr val="bg1"/>
                </a:solidFill>
                <a:latin typeface="Arial"/>
                <a:cs typeface="Arial"/>
              </a:rPr>
              <a:t>smart</a:t>
            </a:r>
            <a:r>
              <a:rPr sz="3600" spc="-20" dirty="0">
                <a:solidFill>
                  <a:schemeClr val="bg1"/>
                </a:solidFill>
                <a:latin typeface="Arial"/>
                <a:cs typeface="Arial"/>
              </a:rPr>
              <a:t> </a:t>
            </a:r>
            <a:r>
              <a:rPr sz="3600" b="0" dirty="0">
                <a:solidFill>
                  <a:schemeClr val="bg1"/>
                </a:solidFill>
                <a:latin typeface="Arial"/>
                <a:cs typeface="Arial"/>
              </a:rPr>
              <a:t>chains</a:t>
            </a:r>
            <a:r>
              <a:rPr sz="3600" spc="-73" dirty="0">
                <a:solidFill>
                  <a:schemeClr val="bg1"/>
                </a:solidFill>
                <a:latin typeface="Arial"/>
                <a:cs typeface="Arial"/>
              </a:rPr>
              <a:t> </a:t>
            </a:r>
            <a:r>
              <a:rPr sz="3600" b="0" dirty="0">
                <a:solidFill>
                  <a:schemeClr val="bg1"/>
                </a:solidFill>
                <a:latin typeface="Arial"/>
                <a:cs typeface="Arial"/>
              </a:rPr>
              <a:t>to</a:t>
            </a:r>
            <a:r>
              <a:rPr sz="3600" spc="-7" dirty="0">
                <a:solidFill>
                  <a:schemeClr val="bg1"/>
                </a:solidFill>
                <a:latin typeface="Arial"/>
                <a:cs typeface="Arial"/>
              </a:rPr>
              <a:t> </a:t>
            </a:r>
            <a:r>
              <a:rPr sz="3600" b="0" dirty="0">
                <a:solidFill>
                  <a:schemeClr val="bg1"/>
                </a:solidFill>
                <a:latin typeface="Arial"/>
                <a:cs typeface="Arial"/>
              </a:rPr>
              <a:t>deliver</a:t>
            </a:r>
            <a:r>
              <a:rPr sz="3600" spc="7" dirty="0">
                <a:solidFill>
                  <a:schemeClr val="bg1"/>
                </a:solidFill>
                <a:latin typeface="Arial"/>
                <a:cs typeface="Arial"/>
              </a:rPr>
              <a:t> </a:t>
            </a:r>
            <a:r>
              <a:rPr sz="3600" spc="-13" dirty="0">
                <a:solidFill>
                  <a:schemeClr val="bg1"/>
                </a:solidFill>
                <a:latin typeface="Arial"/>
                <a:cs typeface="Arial"/>
              </a:rPr>
              <a:t>message</a:t>
            </a:r>
          </a:p>
        </p:txBody>
      </p:sp>
      <p:sp>
        <p:nvSpPr>
          <p:cNvPr id="4" name="object 4"/>
          <p:cNvSpPr txBox="1"/>
          <p:nvPr/>
        </p:nvSpPr>
        <p:spPr>
          <a:xfrm>
            <a:off x="603674" y="1498770"/>
            <a:ext cx="7085753" cy="432597"/>
          </a:xfrm>
          <a:prstGeom prst="rect">
            <a:avLst/>
          </a:prstGeom>
        </p:spPr>
        <p:txBody>
          <a:bodyPr vert="horz" wrap="square" lIns="0" tIns="16933" rIns="0" bIns="0" rtlCol="0">
            <a:spAutoFit/>
          </a:bodyPr>
          <a:lstStyle/>
          <a:p>
            <a:pPr marL="16933" marR="6773">
              <a:lnSpc>
                <a:spcPct val="118200"/>
              </a:lnSpc>
              <a:spcBef>
                <a:spcPts val="133"/>
              </a:spcBef>
            </a:pPr>
            <a:r>
              <a:rPr sz="1200" spc="80" dirty="0">
                <a:solidFill>
                  <a:schemeClr val="bg1"/>
                </a:solidFill>
                <a:latin typeface="Century Gothic"/>
                <a:cs typeface="Century Gothic"/>
              </a:rPr>
              <a:t>If</a:t>
            </a:r>
            <a:r>
              <a:rPr sz="1200" spc="20" dirty="0">
                <a:solidFill>
                  <a:schemeClr val="bg1"/>
                </a:solidFill>
                <a:latin typeface="Century Gothic"/>
                <a:cs typeface="Century Gothic"/>
              </a:rPr>
              <a:t> </a:t>
            </a:r>
            <a:r>
              <a:rPr sz="1200" dirty="0">
                <a:solidFill>
                  <a:schemeClr val="bg1"/>
                </a:solidFill>
                <a:latin typeface="Century Gothic"/>
                <a:cs typeface="Century Gothic"/>
              </a:rPr>
              <a:t>participants</a:t>
            </a:r>
            <a:r>
              <a:rPr sz="1200" spc="200" dirty="0">
                <a:solidFill>
                  <a:schemeClr val="bg1"/>
                </a:solidFill>
                <a:latin typeface="Century Gothic"/>
                <a:cs typeface="Century Gothic"/>
              </a:rPr>
              <a:t> </a:t>
            </a:r>
            <a:r>
              <a:rPr sz="1200" dirty="0">
                <a:solidFill>
                  <a:schemeClr val="bg1"/>
                </a:solidFill>
                <a:latin typeface="Century Gothic"/>
                <a:cs typeface="Century Gothic"/>
              </a:rPr>
              <a:t>for</a:t>
            </a:r>
            <a:r>
              <a:rPr sz="1200" spc="60" dirty="0">
                <a:solidFill>
                  <a:schemeClr val="bg1"/>
                </a:solidFill>
                <a:latin typeface="Century Gothic"/>
                <a:cs typeface="Century Gothic"/>
              </a:rPr>
              <a:t> </a:t>
            </a:r>
            <a:r>
              <a:rPr sz="1200" dirty="0">
                <a:solidFill>
                  <a:schemeClr val="bg1"/>
                </a:solidFill>
                <a:latin typeface="Century Gothic"/>
                <a:cs typeface="Century Gothic"/>
              </a:rPr>
              <a:t>some</a:t>
            </a:r>
            <a:r>
              <a:rPr sz="1200" spc="13" dirty="0">
                <a:solidFill>
                  <a:schemeClr val="bg1"/>
                </a:solidFill>
                <a:latin typeface="Century Gothic"/>
                <a:cs typeface="Century Gothic"/>
              </a:rPr>
              <a:t> </a:t>
            </a:r>
            <a:r>
              <a:rPr sz="1200" dirty="0">
                <a:solidFill>
                  <a:schemeClr val="bg1"/>
                </a:solidFill>
                <a:latin typeface="Century Gothic"/>
                <a:cs typeface="Century Gothic"/>
              </a:rPr>
              <a:t>reason</a:t>
            </a:r>
            <a:r>
              <a:rPr sz="1200" spc="147" dirty="0">
                <a:solidFill>
                  <a:schemeClr val="bg1"/>
                </a:solidFill>
                <a:latin typeface="Century Gothic"/>
                <a:cs typeface="Century Gothic"/>
              </a:rPr>
              <a:t> </a:t>
            </a:r>
            <a:r>
              <a:rPr sz="1200" dirty="0">
                <a:solidFill>
                  <a:schemeClr val="bg1"/>
                </a:solidFill>
                <a:latin typeface="Century Gothic"/>
                <a:cs typeface="Century Gothic"/>
              </a:rPr>
              <a:t>cannot</a:t>
            </a:r>
            <a:r>
              <a:rPr sz="1200" spc="67" dirty="0">
                <a:solidFill>
                  <a:schemeClr val="bg1"/>
                </a:solidFill>
                <a:latin typeface="Century Gothic"/>
                <a:cs typeface="Century Gothic"/>
              </a:rPr>
              <a:t> </a:t>
            </a:r>
            <a:r>
              <a:rPr sz="1200" spc="73" dirty="0">
                <a:solidFill>
                  <a:schemeClr val="bg1"/>
                </a:solidFill>
                <a:latin typeface="Century Gothic"/>
                <a:cs typeface="Century Gothic"/>
              </a:rPr>
              <a:t>transmit</a:t>
            </a:r>
            <a:r>
              <a:rPr sz="1200" spc="60" dirty="0">
                <a:solidFill>
                  <a:schemeClr val="bg1"/>
                </a:solidFill>
                <a:latin typeface="Century Gothic"/>
                <a:cs typeface="Century Gothic"/>
              </a:rPr>
              <a:t> </a:t>
            </a:r>
            <a:r>
              <a:rPr sz="1200" dirty="0">
                <a:solidFill>
                  <a:schemeClr val="bg1"/>
                </a:solidFill>
                <a:latin typeface="Century Gothic"/>
                <a:cs typeface="Century Gothic"/>
              </a:rPr>
              <a:t>financial</a:t>
            </a:r>
            <a:r>
              <a:rPr sz="1200" spc="280" dirty="0">
                <a:solidFill>
                  <a:schemeClr val="bg1"/>
                </a:solidFill>
                <a:latin typeface="Century Gothic"/>
                <a:cs typeface="Century Gothic"/>
              </a:rPr>
              <a:t> </a:t>
            </a:r>
            <a:r>
              <a:rPr sz="1200" dirty="0">
                <a:solidFill>
                  <a:schemeClr val="bg1"/>
                </a:solidFill>
                <a:latin typeface="Century Gothic"/>
                <a:cs typeface="Century Gothic"/>
              </a:rPr>
              <a:t>messages</a:t>
            </a:r>
            <a:r>
              <a:rPr sz="1200" spc="193" dirty="0">
                <a:solidFill>
                  <a:schemeClr val="bg1"/>
                </a:solidFill>
                <a:latin typeface="Century Gothic"/>
                <a:cs typeface="Century Gothic"/>
              </a:rPr>
              <a:t> </a:t>
            </a:r>
            <a:r>
              <a:rPr sz="1200" dirty="0">
                <a:solidFill>
                  <a:schemeClr val="bg1"/>
                </a:solidFill>
                <a:latin typeface="Century Gothic"/>
                <a:cs typeface="Century Gothic"/>
              </a:rPr>
              <a:t>to</a:t>
            </a:r>
            <a:r>
              <a:rPr sz="1200" spc="107" dirty="0">
                <a:solidFill>
                  <a:schemeClr val="bg1"/>
                </a:solidFill>
                <a:latin typeface="Century Gothic"/>
                <a:cs typeface="Century Gothic"/>
              </a:rPr>
              <a:t> </a:t>
            </a:r>
            <a:r>
              <a:rPr sz="1200" spc="-113" dirty="0">
                <a:solidFill>
                  <a:schemeClr val="bg1"/>
                </a:solidFill>
                <a:latin typeface="Century Gothic"/>
                <a:cs typeface="Century Gothic"/>
              </a:rPr>
              <a:t>a</a:t>
            </a:r>
            <a:r>
              <a:rPr sz="1200" spc="27" dirty="0">
                <a:solidFill>
                  <a:schemeClr val="bg1"/>
                </a:solidFill>
                <a:latin typeface="Century Gothic"/>
                <a:cs typeface="Century Gothic"/>
              </a:rPr>
              <a:t> </a:t>
            </a:r>
            <a:r>
              <a:rPr sz="1200" dirty="0">
                <a:solidFill>
                  <a:schemeClr val="bg1"/>
                </a:solidFill>
                <a:latin typeface="Century Gothic"/>
                <a:cs typeface="Century Gothic"/>
              </a:rPr>
              <a:t>partner,</a:t>
            </a:r>
            <a:r>
              <a:rPr sz="1200" spc="220" dirty="0">
                <a:solidFill>
                  <a:schemeClr val="bg1"/>
                </a:solidFill>
                <a:latin typeface="Century Gothic"/>
                <a:cs typeface="Century Gothic"/>
              </a:rPr>
              <a:t> </a:t>
            </a:r>
            <a:r>
              <a:rPr sz="1200" dirty="0">
                <a:solidFill>
                  <a:schemeClr val="bg1"/>
                </a:solidFill>
                <a:latin typeface="Century Gothic"/>
                <a:cs typeface="Century Gothic"/>
              </a:rPr>
              <a:t>the</a:t>
            </a:r>
            <a:r>
              <a:rPr sz="1200" spc="140" dirty="0">
                <a:solidFill>
                  <a:schemeClr val="bg1"/>
                </a:solidFill>
                <a:latin typeface="Century Gothic"/>
                <a:cs typeface="Century Gothic"/>
              </a:rPr>
              <a:t> </a:t>
            </a:r>
            <a:r>
              <a:rPr sz="1200" spc="53" dirty="0">
                <a:solidFill>
                  <a:schemeClr val="bg1"/>
                </a:solidFill>
                <a:latin typeface="Century Gothic"/>
                <a:cs typeface="Century Gothic"/>
              </a:rPr>
              <a:t>system </a:t>
            </a:r>
            <a:r>
              <a:rPr sz="1200" dirty="0">
                <a:solidFill>
                  <a:schemeClr val="bg1"/>
                </a:solidFill>
                <a:latin typeface="Century Gothic"/>
                <a:cs typeface="Century Gothic"/>
              </a:rPr>
              <a:t>automatically</a:t>
            </a:r>
            <a:r>
              <a:rPr sz="1200" spc="247" dirty="0">
                <a:solidFill>
                  <a:schemeClr val="bg1"/>
                </a:solidFill>
                <a:latin typeface="Century Gothic"/>
                <a:cs typeface="Century Gothic"/>
              </a:rPr>
              <a:t> </a:t>
            </a:r>
            <a:r>
              <a:rPr sz="1200" dirty="0">
                <a:solidFill>
                  <a:schemeClr val="bg1"/>
                </a:solidFill>
                <a:latin typeface="Century Gothic"/>
                <a:cs typeface="Century Gothic"/>
              </a:rPr>
              <a:t>builds</a:t>
            </a:r>
            <a:r>
              <a:rPr sz="1200" spc="193" dirty="0">
                <a:solidFill>
                  <a:schemeClr val="bg1"/>
                </a:solidFill>
                <a:latin typeface="Century Gothic"/>
                <a:cs typeface="Century Gothic"/>
              </a:rPr>
              <a:t> </a:t>
            </a:r>
            <a:r>
              <a:rPr sz="1200" spc="-113" dirty="0">
                <a:solidFill>
                  <a:schemeClr val="bg1"/>
                </a:solidFill>
                <a:latin typeface="Century Gothic"/>
                <a:cs typeface="Century Gothic"/>
              </a:rPr>
              <a:t>a</a:t>
            </a:r>
            <a:r>
              <a:rPr sz="1200" spc="40" dirty="0">
                <a:solidFill>
                  <a:schemeClr val="bg1"/>
                </a:solidFill>
                <a:latin typeface="Century Gothic"/>
                <a:cs typeface="Century Gothic"/>
              </a:rPr>
              <a:t> </a:t>
            </a:r>
            <a:r>
              <a:rPr sz="1200" dirty="0">
                <a:solidFill>
                  <a:schemeClr val="bg1"/>
                </a:solidFill>
                <a:latin typeface="Century Gothic"/>
                <a:cs typeface="Century Gothic"/>
              </a:rPr>
              <a:t>route</a:t>
            </a:r>
            <a:r>
              <a:rPr sz="1200" spc="160" dirty="0">
                <a:solidFill>
                  <a:schemeClr val="bg1"/>
                </a:solidFill>
                <a:latin typeface="Century Gothic"/>
                <a:cs typeface="Century Gothic"/>
              </a:rPr>
              <a:t> </a:t>
            </a:r>
            <a:r>
              <a:rPr sz="1200" spc="60" dirty="0">
                <a:solidFill>
                  <a:schemeClr val="bg1"/>
                </a:solidFill>
                <a:latin typeface="Century Gothic"/>
                <a:cs typeface="Century Gothic"/>
              </a:rPr>
              <a:t>through</a:t>
            </a:r>
            <a:r>
              <a:rPr sz="1200" spc="40" dirty="0">
                <a:solidFill>
                  <a:schemeClr val="bg1"/>
                </a:solidFill>
                <a:latin typeface="Century Gothic"/>
                <a:cs typeface="Century Gothic"/>
              </a:rPr>
              <a:t> </a:t>
            </a:r>
            <a:r>
              <a:rPr sz="1200" spc="67" dirty="0">
                <a:solidFill>
                  <a:schemeClr val="bg1"/>
                </a:solidFill>
                <a:latin typeface="Century Gothic"/>
                <a:cs typeface="Century Gothic"/>
              </a:rPr>
              <a:t>third</a:t>
            </a:r>
            <a:r>
              <a:rPr sz="1200" spc="167" dirty="0">
                <a:solidFill>
                  <a:schemeClr val="bg1"/>
                </a:solidFill>
                <a:latin typeface="Century Gothic"/>
                <a:cs typeface="Century Gothic"/>
              </a:rPr>
              <a:t> </a:t>
            </a:r>
            <a:r>
              <a:rPr sz="1200" spc="-13" dirty="0">
                <a:solidFill>
                  <a:schemeClr val="bg1"/>
                </a:solidFill>
                <a:latin typeface="Century Gothic"/>
                <a:cs typeface="Century Gothic"/>
              </a:rPr>
              <a:t>parties.</a:t>
            </a:r>
            <a:endParaRPr sz="1200" dirty="0">
              <a:solidFill>
                <a:schemeClr val="bg1"/>
              </a:solidFill>
              <a:latin typeface="Century Gothic"/>
              <a:cs typeface="Century Gothic"/>
            </a:endParaRPr>
          </a:p>
        </p:txBody>
      </p:sp>
      <p:sp>
        <p:nvSpPr>
          <p:cNvPr id="5" name="object 5"/>
          <p:cNvSpPr/>
          <p:nvPr/>
        </p:nvSpPr>
        <p:spPr>
          <a:xfrm>
            <a:off x="501649" y="1581234"/>
            <a:ext cx="0" cy="367453"/>
          </a:xfrm>
          <a:custGeom>
            <a:avLst/>
            <a:gdLst/>
            <a:ahLst/>
            <a:cxnLst/>
            <a:rect l="l" t="t" r="r" b="b"/>
            <a:pathLst>
              <a:path h="275590">
                <a:moveTo>
                  <a:pt x="0" y="0"/>
                </a:moveTo>
                <a:lnTo>
                  <a:pt x="0" y="275336"/>
                </a:lnTo>
              </a:path>
            </a:pathLst>
          </a:custGeom>
          <a:ln w="28575">
            <a:solidFill>
              <a:srgbClr val="00C8FF"/>
            </a:solidFill>
          </a:ln>
        </p:spPr>
        <p:txBody>
          <a:bodyPr wrap="square" lIns="0" tIns="0" rIns="0" bIns="0" rtlCol="0"/>
          <a:lstStyle/>
          <a:p>
            <a:endParaRPr sz="2400">
              <a:solidFill>
                <a:schemeClr val="bg1"/>
              </a:solidFill>
            </a:endParaRPr>
          </a:p>
        </p:txBody>
      </p:sp>
      <p:grpSp>
        <p:nvGrpSpPr>
          <p:cNvPr id="6" name="object 6"/>
          <p:cNvGrpSpPr/>
          <p:nvPr/>
        </p:nvGrpSpPr>
        <p:grpSpPr>
          <a:xfrm>
            <a:off x="431800" y="4051385"/>
            <a:ext cx="5576147" cy="927100"/>
            <a:chOff x="323850" y="3038538"/>
            <a:chExt cx="4182110" cy="695325"/>
          </a:xfrm>
        </p:grpSpPr>
        <p:pic>
          <p:nvPicPr>
            <p:cNvPr id="7" name="object 7"/>
            <p:cNvPicPr/>
            <p:nvPr/>
          </p:nvPicPr>
          <p:blipFill>
            <a:blip r:embed="rId3" cstate="print"/>
            <a:stretch>
              <a:fillRect/>
            </a:stretch>
          </p:blipFill>
          <p:spPr>
            <a:xfrm>
              <a:off x="328612" y="3043301"/>
              <a:ext cx="4172013" cy="685800"/>
            </a:xfrm>
            <a:prstGeom prst="rect">
              <a:avLst/>
            </a:prstGeom>
          </p:spPr>
        </p:pic>
        <p:sp>
          <p:nvSpPr>
            <p:cNvPr id="8" name="object 8"/>
            <p:cNvSpPr/>
            <p:nvPr/>
          </p:nvSpPr>
          <p:spPr>
            <a:xfrm>
              <a:off x="328612" y="3043301"/>
              <a:ext cx="4172585" cy="685800"/>
            </a:xfrm>
            <a:custGeom>
              <a:avLst/>
              <a:gdLst/>
              <a:ahLst/>
              <a:cxnLst/>
              <a:rect l="l" t="t" r="r" b="b"/>
              <a:pathLst>
                <a:path w="4172585" h="685800">
                  <a:moveTo>
                    <a:pt x="0" y="114300"/>
                  </a:moveTo>
                  <a:lnTo>
                    <a:pt x="8983" y="69758"/>
                  </a:lnTo>
                  <a:lnTo>
                    <a:pt x="33480" y="33432"/>
                  </a:lnTo>
                  <a:lnTo>
                    <a:pt x="69812" y="8965"/>
                  </a:lnTo>
                  <a:lnTo>
                    <a:pt x="114300" y="0"/>
                  </a:lnTo>
                  <a:lnTo>
                    <a:pt x="4057586" y="0"/>
                  </a:lnTo>
                  <a:lnTo>
                    <a:pt x="4102147" y="8965"/>
                  </a:lnTo>
                  <a:lnTo>
                    <a:pt x="4138517" y="33432"/>
                  </a:lnTo>
                  <a:lnTo>
                    <a:pt x="4163028" y="69758"/>
                  </a:lnTo>
                  <a:lnTo>
                    <a:pt x="4172013" y="114300"/>
                  </a:lnTo>
                  <a:lnTo>
                    <a:pt x="4172013" y="571373"/>
                  </a:lnTo>
                  <a:lnTo>
                    <a:pt x="4163028" y="615934"/>
                  </a:lnTo>
                  <a:lnTo>
                    <a:pt x="4138517" y="652303"/>
                  </a:lnTo>
                  <a:lnTo>
                    <a:pt x="4102147" y="676814"/>
                  </a:lnTo>
                  <a:lnTo>
                    <a:pt x="4057586" y="685800"/>
                  </a:lnTo>
                  <a:lnTo>
                    <a:pt x="114300" y="685800"/>
                  </a:lnTo>
                  <a:lnTo>
                    <a:pt x="69812" y="676814"/>
                  </a:lnTo>
                  <a:lnTo>
                    <a:pt x="33480" y="652303"/>
                  </a:lnTo>
                  <a:lnTo>
                    <a:pt x="8983" y="615934"/>
                  </a:lnTo>
                  <a:lnTo>
                    <a:pt x="0" y="571373"/>
                  </a:lnTo>
                  <a:lnTo>
                    <a:pt x="0" y="114300"/>
                  </a:lnTo>
                  <a:close/>
                </a:path>
              </a:pathLst>
            </a:custGeom>
            <a:ln w="9525">
              <a:solidFill>
                <a:srgbClr val="00C8FF"/>
              </a:solidFill>
            </a:ln>
          </p:spPr>
          <p:txBody>
            <a:bodyPr wrap="square" lIns="0" tIns="0" rIns="0" bIns="0" rtlCol="0"/>
            <a:lstStyle/>
            <a:p>
              <a:endParaRPr sz="2400">
                <a:solidFill>
                  <a:schemeClr val="bg1"/>
                </a:solidFill>
              </a:endParaRPr>
            </a:p>
          </p:txBody>
        </p:sp>
      </p:grpSp>
      <p:sp>
        <p:nvSpPr>
          <p:cNvPr id="9" name="object 9"/>
          <p:cNvSpPr txBox="1"/>
          <p:nvPr/>
        </p:nvSpPr>
        <p:spPr>
          <a:xfrm>
            <a:off x="1048174" y="4210896"/>
            <a:ext cx="4633805" cy="562526"/>
          </a:xfrm>
          <a:prstGeom prst="rect">
            <a:avLst/>
          </a:prstGeom>
        </p:spPr>
        <p:txBody>
          <a:bodyPr vert="horz" wrap="square" lIns="0" tIns="15240" rIns="0" bIns="0" rtlCol="0">
            <a:spAutoFit/>
          </a:bodyPr>
          <a:lstStyle/>
          <a:p>
            <a:pPr marL="16933" marR="6773">
              <a:lnSpc>
                <a:spcPct val="100899"/>
              </a:lnSpc>
              <a:spcBef>
                <a:spcPts val="120"/>
              </a:spcBef>
            </a:pPr>
            <a:r>
              <a:rPr sz="1200" spc="73" dirty="0">
                <a:solidFill>
                  <a:schemeClr val="bg1"/>
                </a:solidFill>
                <a:latin typeface="Century Gothic"/>
                <a:cs typeface="Century Gothic"/>
              </a:rPr>
              <a:t>Build</a:t>
            </a:r>
            <a:r>
              <a:rPr sz="1200" spc="160" dirty="0">
                <a:solidFill>
                  <a:schemeClr val="bg1"/>
                </a:solidFill>
                <a:latin typeface="Century Gothic"/>
                <a:cs typeface="Century Gothic"/>
              </a:rPr>
              <a:t> </a:t>
            </a:r>
            <a:r>
              <a:rPr sz="1200" spc="13" dirty="0">
                <a:solidFill>
                  <a:schemeClr val="bg1"/>
                </a:solidFill>
                <a:latin typeface="Century Gothic"/>
                <a:cs typeface="Century Gothic"/>
              </a:rPr>
              <a:t>chains</a:t>
            </a:r>
            <a:r>
              <a:rPr sz="1200" spc="73" dirty="0">
                <a:solidFill>
                  <a:schemeClr val="bg1"/>
                </a:solidFill>
                <a:latin typeface="Century Gothic"/>
                <a:cs typeface="Century Gothic"/>
              </a:rPr>
              <a:t> </a:t>
            </a:r>
            <a:r>
              <a:rPr sz="1200" spc="13" dirty="0">
                <a:solidFill>
                  <a:schemeClr val="bg1"/>
                </a:solidFill>
                <a:latin typeface="Century Gothic"/>
                <a:cs typeface="Century Gothic"/>
              </a:rPr>
              <a:t>of</a:t>
            </a:r>
            <a:r>
              <a:rPr sz="1200" spc="47" dirty="0">
                <a:solidFill>
                  <a:schemeClr val="bg1"/>
                </a:solidFill>
                <a:latin typeface="Century Gothic"/>
                <a:cs typeface="Century Gothic"/>
              </a:rPr>
              <a:t> </a:t>
            </a:r>
            <a:r>
              <a:rPr sz="1200" spc="13" dirty="0">
                <a:solidFill>
                  <a:schemeClr val="bg1"/>
                </a:solidFill>
                <a:latin typeface="Century Gothic"/>
                <a:cs typeface="Century Gothic"/>
              </a:rPr>
              <a:t>transactions,</a:t>
            </a:r>
            <a:r>
              <a:rPr sz="1200" spc="-27" dirty="0">
                <a:solidFill>
                  <a:schemeClr val="bg1"/>
                </a:solidFill>
                <a:latin typeface="Century Gothic"/>
                <a:cs typeface="Century Gothic"/>
              </a:rPr>
              <a:t> </a:t>
            </a:r>
            <a:r>
              <a:rPr sz="1200" spc="73" dirty="0">
                <a:solidFill>
                  <a:schemeClr val="bg1"/>
                </a:solidFill>
                <a:latin typeface="Century Gothic"/>
                <a:cs typeface="Century Gothic"/>
              </a:rPr>
              <a:t>minimizing</a:t>
            </a:r>
            <a:r>
              <a:rPr sz="1200" spc="40" dirty="0">
                <a:solidFill>
                  <a:schemeClr val="bg1"/>
                </a:solidFill>
                <a:latin typeface="Century Gothic"/>
                <a:cs typeface="Century Gothic"/>
              </a:rPr>
              <a:t> </a:t>
            </a:r>
            <a:r>
              <a:rPr sz="1200" spc="13" dirty="0">
                <a:solidFill>
                  <a:schemeClr val="bg1"/>
                </a:solidFill>
                <a:latin typeface="Century Gothic"/>
                <a:cs typeface="Century Gothic"/>
              </a:rPr>
              <a:t>mutual</a:t>
            </a:r>
            <a:r>
              <a:rPr sz="1200" spc="7" dirty="0">
                <a:solidFill>
                  <a:schemeClr val="bg1"/>
                </a:solidFill>
                <a:latin typeface="Century Gothic"/>
                <a:cs typeface="Century Gothic"/>
              </a:rPr>
              <a:t> </a:t>
            </a:r>
            <a:r>
              <a:rPr sz="1200" spc="-13" dirty="0">
                <a:solidFill>
                  <a:schemeClr val="bg1"/>
                </a:solidFill>
                <a:latin typeface="Century Gothic"/>
                <a:cs typeface="Century Gothic"/>
              </a:rPr>
              <a:t>settlements </a:t>
            </a:r>
            <a:r>
              <a:rPr sz="1200" dirty="0">
                <a:solidFill>
                  <a:schemeClr val="bg1"/>
                </a:solidFill>
                <a:latin typeface="Century Gothic"/>
                <a:cs typeface="Century Gothic"/>
              </a:rPr>
              <a:t>between</a:t>
            </a:r>
            <a:r>
              <a:rPr sz="1200" spc="-7" dirty="0">
                <a:solidFill>
                  <a:schemeClr val="bg1"/>
                </a:solidFill>
                <a:latin typeface="Century Gothic"/>
                <a:cs typeface="Century Gothic"/>
              </a:rPr>
              <a:t> </a:t>
            </a:r>
            <a:r>
              <a:rPr sz="1200" spc="13" dirty="0">
                <a:solidFill>
                  <a:schemeClr val="bg1"/>
                </a:solidFill>
                <a:latin typeface="Century Gothic"/>
                <a:cs typeface="Century Gothic"/>
              </a:rPr>
              <a:t>counterparties</a:t>
            </a:r>
            <a:r>
              <a:rPr sz="1200" spc="27" dirty="0">
                <a:solidFill>
                  <a:schemeClr val="bg1"/>
                </a:solidFill>
                <a:latin typeface="Century Gothic"/>
                <a:cs typeface="Century Gothic"/>
              </a:rPr>
              <a:t> </a:t>
            </a:r>
            <a:r>
              <a:rPr sz="1200" spc="13" dirty="0">
                <a:solidFill>
                  <a:schemeClr val="bg1"/>
                </a:solidFill>
                <a:latin typeface="Century Gothic"/>
                <a:cs typeface="Century Gothic"/>
              </a:rPr>
              <a:t>participating</a:t>
            </a:r>
            <a:r>
              <a:rPr sz="1200" spc="-33" dirty="0">
                <a:solidFill>
                  <a:schemeClr val="bg1"/>
                </a:solidFill>
                <a:latin typeface="Century Gothic"/>
                <a:cs typeface="Century Gothic"/>
              </a:rPr>
              <a:t> </a:t>
            </a:r>
            <a:r>
              <a:rPr sz="1200" spc="67" dirty="0">
                <a:solidFill>
                  <a:schemeClr val="bg1"/>
                </a:solidFill>
                <a:latin typeface="Century Gothic"/>
                <a:cs typeface="Century Gothic"/>
              </a:rPr>
              <a:t>in</a:t>
            </a:r>
            <a:r>
              <a:rPr sz="1200" spc="93" dirty="0">
                <a:solidFill>
                  <a:schemeClr val="bg1"/>
                </a:solidFill>
                <a:latin typeface="Century Gothic"/>
                <a:cs typeface="Century Gothic"/>
              </a:rPr>
              <a:t> </a:t>
            </a:r>
            <a:r>
              <a:rPr sz="1200" spc="13" dirty="0">
                <a:solidFill>
                  <a:schemeClr val="bg1"/>
                </a:solidFill>
                <a:latin typeface="Century Gothic"/>
                <a:cs typeface="Century Gothic"/>
              </a:rPr>
              <a:t>the</a:t>
            </a:r>
            <a:r>
              <a:rPr sz="1200" spc="-27" dirty="0">
                <a:solidFill>
                  <a:schemeClr val="bg1"/>
                </a:solidFill>
                <a:latin typeface="Century Gothic"/>
                <a:cs typeface="Century Gothic"/>
              </a:rPr>
              <a:t> </a:t>
            </a:r>
            <a:r>
              <a:rPr sz="1200" spc="73" dirty="0">
                <a:solidFill>
                  <a:schemeClr val="bg1"/>
                </a:solidFill>
                <a:latin typeface="Century Gothic"/>
                <a:cs typeface="Century Gothic"/>
              </a:rPr>
              <a:t>system</a:t>
            </a:r>
            <a:r>
              <a:rPr sz="1200" spc="-80" dirty="0">
                <a:solidFill>
                  <a:schemeClr val="bg1"/>
                </a:solidFill>
                <a:latin typeface="Century Gothic"/>
                <a:cs typeface="Century Gothic"/>
              </a:rPr>
              <a:t> </a:t>
            </a:r>
            <a:r>
              <a:rPr sz="1200" spc="-33" dirty="0">
                <a:solidFill>
                  <a:schemeClr val="bg1"/>
                </a:solidFill>
                <a:latin typeface="Century Gothic"/>
                <a:cs typeface="Century Gothic"/>
              </a:rPr>
              <a:t>and </a:t>
            </a:r>
            <a:r>
              <a:rPr sz="1200" spc="73" dirty="0">
                <a:solidFill>
                  <a:schemeClr val="bg1"/>
                </a:solidFill>
                <a:latin typeface="Century Gothic"/>
                <a:cs typeface="Century Gothic"/>
              </a:rPr>
              <a:t>minimizing </a:t>
            </a:r>
            <a:r>
              <a:rPr sz="1200" dirty="0">
                <a:solidFill>
                  <a:schemeClr val="bg1"/>
                </a:solidFill>
                <a:latin typeface="Century Gothic"/>
                <a:cs typeface="Century Gothic"/>
              </a:rPr>
              <a:t>trade</a:t>
            </a:r>
            <a:r>
              <a:rPr sz="1200" spc="-33" dirty="0">
                <a:solidFill>
                  <a:schemeClr val="bg1"/>
                </a:solidFill>
                <a:latin typeface="Century Gothic"/>
                <a:cs typeface="Century Gothic"/>
              </a:rPr>
              <a:t> </a:t>
            </a:r>
            <a:r>
              <a:rPr sz="1200" spc="-13" dirty="0">
                <a:solidFill>
                  <a:schemeClr val="bg1"/>
                </a:solidFill>
                <a:latin typeface="Century Gothic"/>
                <a:cs typeface="Century Gothic"/>
              </a:rPr>
              <a:t>imbalances</a:t>
            </a:r>
            <a:endParaRPr sz="1200">
              <a:solidFill>
                <a:schemeClr val="bg1"/>
              </a:solidFill>
              <a:latin typeface="Century Gothic"/>
              <a:cs typeface="Century Gothic"/>
            </a:endParaRPr>
          </a:p>
        </p:txBody>
      </p:sp>
      <p:grpSp>
        <p:nvGrpSpPr>
          <p:cNvPr id="10" name="object 10"/>
          <p:cNvGrpSpPr/>
          <p:nvPr/>
        </p:nvGrpSpPr>
        <p:grpSpPr>
          <a:xfrm>
            <a:off x="6146884" y="4051385"/>
            <a:ext cx="5562600" cy="927100"/>
            <a:chOff x="4610163" y="3038538"/>
            <a:chExt cx="4171950" cy="695325"/>
          </a:xfrm>
        </p:grpSpPr>
        <p:pic>
          <p:nvPicPr>
            <p:cNvPr id="11" name="object 11"/>
            <p:cNvPicPr/>
            <p:nvPr/>
          </p:nvPicPr>
          <p:blipFill>
            <a:blip r:embed="rId4" cstate="print"/>
            <a:stretch>
              <a:fillRect/>
            </a:stretch>
          </p:blipFill>
          <p:spPr>
            <a:xfrm>
              <a:off x="4614926" y="3043301"/>
              <a:ext cx="4162425" cy="685800"/>
            </a:xfrm>
            <a:prstGeom prst="rect">
              <a:avLst/>
            </a:prstGeom>
          </p:spPr>
        </p:pic>
        <p:sp>
          <p:nvSpPr>
            <p:cNvPr id="12" name="object 12"/>
            <p:cNvSpPr/>
            <p:nvPr/>
          </p:nvSpPr>
          <p:spPr>
            <a:xfrm>
              <a:off x="4614926" y="3043301"/>
              <a:ext cx="4162425" cy="685800"/>
            </a:xfrm>
            <a:custGeom>
              <a:avLst/>
              <a:gdLst/>
              <a:ahLst/>
              <a:cxnLst/>
              <a:rect l="l" t="t" r="r" b="b"/>
              <a:pathLst>
                <a:path w="4162425" h="685800">
                  <a:moveTo>
                    <a:pt x="0" y="114300"/>
                  </a:moveTo>
                  <a:lnTo>
                    <a:pt x="8965" y="69758"/>
                  </a:lnTo>
                  <a:lnTo>
                    <a:pt x="33432" y="33432"/>
                  </a:lnTo>
                  <a:lnTo>
                    <a:pt x="69758" y="8965"/>
                  </a:lnTo>
                  <a:lnTo>
                    <a:pt x="114300" y="0"/>
                  </a:lnTo>
                  <a:lnTo>
                    <a:pt x="4047998" y="0"/>
                  </a:lnTo>
                  <a:lnTo>
                    <a:pt x="4092559" y="8965"/>
                  </a:lnTo>
                  <a:lnTo>
                    <a:pt x="4128928" y="33432"/>
                  </a:lnTo>
                  <a:lnTo>
                    <a:pt x="4153439" y="69758"/>
                  </a:lnTo>
                  <a:lnTo>
                    <a:pt x="4162425" y="114300"/>
                  </a:lnTo>
                  <a:lnTo>
                    <a:pt x="4162425" y="571373"/>
                  </a:lnTo>
                  <a:lnTo>
                    <a:pt x="4153439" y="615934"/>
                  </a:lnTo>
                  <a:lnTo>
                    <a:pt x="4128928" y="652303"/>
                  </a:lnTo>
                  <a:lnTo>
                    <a:pt x="4092559" y="676814"/>
                  </a:lnTo>
                  <a:lnTo>
                    <a:pt x="4047998" y="685800"/>
                  </a:lnTo>
                  <a:lnTo>
                    <a:pt x="114300" y="685800"/>
                  </a:lnTo>
                  <a:lnTo>
                    <a:pt x="69758" y="676814"/>
                  </a:lnTo>
                  <a:lnTo>
                    <a:pt x="33432" y="652303"/>
                  </a:lnTo>
                  <a:lnTo>
                    <a:pt x="8965" y="615934"/>
                  </a:lnTo>
                  <a:lnTo>
                    <a:pt x="0" y="571373"/>
                  </a:lnTo>
                  <a:lnTo>
                    <a:pt x="0" y="114300"/>
                  </a:lnTo>
                  <a:close/>
                </a:path>
              </a:pathLst>
            </a:custGeom>
            <a:ln w="9525">
              <a:solidFill>
                <a:srgbClr val="00C8FF"/>
              </a:solidFill>
            </a:ln>
          </p:spPr>
          <p:txBody>
            <a:bodyPr wrap="square" lIns="0" tIns="0" rIns="0" bIns="0" rtlCol="0"/>
            <a:lstStyle/>
            <a:p>
              <a:endParaRPr sz="2400">
                <a:solidFill>
                  <a:schemeClr val="bg1"/>
                </a:solidFill>
              </a:endParaRPr>
            </a:p>
          </p:txBody>
        </p:sp>
      </p:grpSp>
      <p:sp>
        <p:nvSpPr>
          <p:cNvPr id="13" name="object 13"/>
          <p:cNvSpPr txBox="1"/>
          <p:nvPr/>
        </p:nvSpPr>
        <p:spPr>
          <a:xfrm>
            <a:off x="6764529" y="4210897"/>
            <a:ext cx="4359487" cy="562526"/>
          </a:xfrm>
          <a:prstGeom prst="rect">
            <a:avLst/>
          </a:prstGeom>
        </p:spPr>
        <p:txBody>
          <a:bodyPr vert="horz" wrap="square" lIns="0" tIns="15240" rIns="0" bIns="0" rtlCol="0">
            <a:spAutoFit/>
          </a:bodyPr>
          <a:lstStyle/>
          <a:p>
            <a:pPr marL="16933" marR="6773">
              <a:lnSpc>
                <a:spcPct val="100899"/>
              </a:lnSpc>
              <a:spcBef>
                <a:spcPts val="120"/>
              </a:spcBef>
            </a:pPr>
            <a:r>
              <a:rPr sz="1200" dirty="0">
                <a:solidFill>
                  <a:schemeClr val="bg1"/>
                </a:solidFill>
                <a:latin typeface="Century Gothic"/>
                <a:cs typeface="Century Gothic"/>
              </a:rPr>
              <a:t>Anonymize</a:t>
            </a:r>
            <a:r>
              <a:rPr sz="1200" spc="-67" dirty="0">
                <a:solidFill>
                  <a:schemeClr val="bg1"/>
                </a:solidFill>
                <a:latin typeface="Century Gothic"/>
                <a:cs typeface="Century Gothic"/>
              </a:rPr>
              <a:t> </a:t>
            </a:r>
            <a:r>
              <a:rPr sz="1200" dirty="0">
                <a:solidFill>
                  <a:schemeClr val="bg1"/>
                </a:solidFill>
                <a:latin typeface="Century Gothic"/>
                <a:cs typeface="Century Gothic"/>
              </a:rPr>
              <a:t>chains</a:t>
            </a:r>
            <a:r>
              <a:rPr sz="1200" spc="280" dirty="0">
                <a:solidFill>
                  <a:schemeClr val="bg1"/>
                </a:solidFill>
                <a:latin typeface="Century Gothic"/>
                <a:cs typeface="Century Gothic"/>
              </a:rPr>
              <a:t> </a:t>
            </a:r>
            <a:r>
              <a:rPr sz="1200" dirty="0">
                <a:solidFill>
                  <a:schemeClr val="bg1"/>
                </a:solidFill>
                <a:latin typeface="Century Gothic"/>
                <a:cs typeface="Century Gothic"/>
              </a:rPr>
              <a:t>so</a:t>
            </a:r>
            <a:r>
              <a:rPr sz="1200" spc="27" dirty="0">
                <a:solidFill>
                  <a:schemeClr val="bg1"/>
                </a:solidFill>
                <a:latin typeface="Century Gothic"/>
                <a:cs typeface="Century Gothic"/>
              </a:rPr>
              <a:t> </a:t>
            </a:r>
            <a:r>
              <a:rPr sz="1200" dirty="0">
                <a:solidFill>
                  <a:schemeClr val="bg1"/>
                </a:solidFill>
                <a:latin typeface="Century Gothic"/>
                <a:cs typeface="Century Gothic"/>
              </a:rPr>
              <a:t>that</a:t>
            </a:r>
            <a:r>
              <a:rPr sz="1200" spc="133" dirty="0">
                <a:solidFill>
                  <a:schemeClr val="bg1"/>
                </a:solidFill>
                <a:latin typeface="Century Gothic"/>
                <a:cs typeface="Century Gothic"/>
              </a:rPr>
              <a:t> </a:t>
            </a:r>
            <a:r>
              <a:rPr sz="1200" dirty="0">
                <a:solidFill>
                  <a:schemeClr val="bg1"/>
                </a:solidFill>
                <a:latin typeface="Century Gothic"/>
                <a:cs typeface="Century Gothic"/>
              </a:rPr>
              <a:t>the</a:t>
            </a:r>
            <a:r>
              <a:rPr sz="1200" spc="73" dirty="0">
                <a:solidFill>
                  <a:schemeClr val="bg1"/>
                </a:solidFill>
                <a:latin typeface="Century Gothic"/>
                <a:cs typeface="Century Gothic"/>
              </a:rPr>
              <a:t> </a:t>
            </a:r>
            <a:r>
              <a:rPr sz="1200" dirty="0">
                <a:solidFill>
                  <a:schemeClr val="bg1"/>
                </a:solidFill>
                <a:latin typeface="Century Gothic"/>
                <a:cs typeface="Century Gothic"/>
              </a:rPr>
              <a:t>initial</a:t>
            </a:r>
            <a:r>
              <a:rPr sz="1200" spc="233" dirty="0">
                <a:solidFill>
                  <a:schemeClr val="bg1"/>
                </a:solidFill>
                <a:latin typeface="Century Gothic"/>
                <a:cs typeface="Century Gothic"/>
              </a:rPr>
              <a:t> </a:t>
            </a:r>
            <a:r>
              <a:rPr sz="1200" dirty="0">
                <a:solidFill>
                  <a:schemeClr val="bg1"/>
                </a:solidFill>
                <a:latin typeface="Century Gothic"/>
                <a:cs typeface="Century Gothic"/>
              </a:rPr>
              <a:t>sender</a:t>
            </a:r>
            <a:r>
              <a:rPr sz="1200" spc="287" dirty="0">
                <a:solidFill>
                  <a:schemeClr val="bg1"/>
                </a:solidFill>
                <a:latin typeface="Century Gothic"/>
                <a:cs typeface="Century Gothic"/>
              </a:rPr>
              <a:t> </a:t>
            </a:r>
            <a:r>
              <a:rPr sz="1200" spc="-27" dirty="0">
                <a:solidFill>
                  <a:schemeClr val="bg1"/>
                </a:solidFill>
                <a:latin typeface="Century Gothic"/>
                <a:cs typeface="Century Gothic"/>
              </a:rPr>
              <a:t>and</a:t>
            </a:r>
            <a:r>
              <a:rPr sz="1200" spc="93" dirty="0">
                <a:solidFill>
                  <a:schemeClr val="bg1"/>
                </a:solidFill>
                <a:latin typeface="Century Gothic"/>
                <a:cs typeface="Century Gothic"/>
              </a:rPr>
              <a:t> </a:t>
            </a:r>
            <a:r>
              <a:rPr sz="1200" spc="-27" dirty="0">
                <a:solidFill>
                  <a:schemeClr val="bg1"/>
                </a:solidFill>
                <a:latin typeface="Century Gothic"/>
                <a:cs typeface="Century Gothic"/>
              </a:rPr>
              <a:t>final </a:t>
            </a:r>
            <a:r>
              <a:rPr sz="1200" dirty="0">
                <a:solidFill>
                  <a:schemeClr val="bg1"/>
                </a:solidFill>
                <a:latin typeface="Century Gothic"/>
                <a:cs typeface="Century Gothic"/>
              </a:rPr>
              <a:t>recipient</a:t>
            </a:r>
            <a:r>
              <a:rPr sz="1200" spc="220" dirty="0">
                <a:solidFill>
                  <a:schemeClr val="bg1"/>
                </a:solidFill>
                <a:latin typeface="Century Gothic"/>
                <a:cs typeface="Century Gothic"/>
              </a:rPr>
              <a:t> </a:t>
            </a:r>
            <a:r>
              <a:rPr sz="1200" spc="-27" dirty="0">
                <a:solidFill>
                  <a:schemeClr val="bg1"/>
                </a:solidFill>
                <a:latin typeface="Century Gothic"/>
                <a:cs typeface="Century Gothic"/>
              </a:rPr>
              <a:t>are</a:t>
            </a:r>
            <a:r>
              <a:rPr sz="1200" spc="33" dirty="0">
                <a:solidFill>
                  <a:schemeClr val="bg1"/>
                </a:solidFill>
                <a:latin typeface="Century Gothic"/>
                <a:cs typeface="Century Gothic"/>
              </a:rPr>
              <a:t> </a:t>
            </a:r>
            <a:r>
              <a:rPr sz="1200" dirty="0">
                <a:solidFill>
                  <a:schemeClr val="bg1"/>
                </a:solidFill>
                <a:latin typeface="Century Gothic"/>
                <a:cs typeface="Century Gothic"/>
              </a:rPr>
              <a:t>not</a:t>
            </a:r>
            <a:r>
              <a:rPr sz="1200" spc="-60" dirty="0">
                <a:solidFill>
                  <a:schemeClr val="bg1"/>
                </a:solidFill>
                <a:latin typeface="Century Gothic"/>
                <a:cs typeface="Century Gothic"/>
              </a:rPr>
              <a:t> </a:t>
            </a:r>
            <a:r>
              <a:rPr sz="1200" spc="67" dirty="0">
                <a:solidFill>
                  <a:schemeClr val="bg1"/>
                </a:solidFill>
                <a:latin typeface="Century Gothic"/>
                <a:cs typeface="Century Gothic"/>
              </a:rPr>
              <a:t>known</a:t>
            </a:r>
            <a:r>
              <a:rPr sz="1200" spc="60" dirty="0">
                <a:solidFill>
                  <a:schemeClr val="bg1"/>
                </a:solidFill>
                <a:latin typeface="Century Gothic"/>
                <a:cs typeface="Century Gothic"/>
              </a:rPr>
              <a:t> </a:t>
            </a:r>
            <a:r>
              <a:rPr sz="1200" dirty="0">
                <a:solidFill>
                  <a:schemeClr val="bg1"/>
                </a:solidFill>
                <a:latin typeface="Century Gothic"/>
                <a:cs typeface="Century Gothic"/>
              </a:rPr>
              <a:t>to</a:t>
            </a:r>
            <a:r>
              <a:rPr sz="1200" spc="133" dirty="0">
                <a:solidFill>
                  <a:schemeClr val="bg1"/>
                </a:solidFill>
                <a:latin typeface="Century Gothic"/>
                <a:cs typeface="Century Gothic"/>
              </a:rPr>
              <a:t> </a:t>
            </a:r>
            <a:r>
              <a:rPr sz="1200" dirty="0">
                <a:solidFill>
                  <a:schemeClr val="bg1"/>
                </a:solidFill>
                <a:latin typeface="Century Gothic"/>
                <a:cs typeface="Century Gothic"/>
              </a:rPr>
              <a:t>all</a:t>
            </a:r>
            <a:r>
              <a:rPr sz="1200" spc="33" dirty="0">
                <a:solidFill>
                  <a:schemeClr val="bg1"/>
                </a:solidFill>
                <a:latin typeface="Century Gothic"/>
                <a:cs typeface="Century Gothic"/>
              </a:rPr>
              <a:t> </a:t>
            </a:r>
            <a:r>
              <a:rPr sz="1200" dirty="0">
                <a:solidFill>
                  <a:schemeClr val="bg1"/>
                </a:solidFill>
                <a:latin typeface="Century Gothic"/>
                <a:cs typeface="Century Gothic"/>
              </a:rPr>
              <a:t>intermediaries</a:t>
            </a:r>
            <a:r>
              <a:rPr sz="1200" spc="187" dirty="0">
                <a:solidFill>
                  <a:schemeClr val="bg1"/>
                </a:solidFill>
                <a:latin typeface="Century Gothic"/>
                <a:cs typeface="Century Gothic"/>
              </a:rPr>
              <a:t> </a:t>
            </a:r>
            <a:r>
              <a:rPr sz="1200" spc="67" dirty="0">
                <a:solidFill>
                  <a:schemeClr val="bg1"/>
                </a:solidFill>
                <a:latin typeface="Century Gothic"/>
                <a:cs typeface="Century Gothic"/>
              </a:rPr>
              <a:t>in</a:t>
            </a:r>
            <a:r>
              <a:rPr sz="1200" spc="47" dirty="0">
                <a:solidFill>
                  <a:schemeClr val="bg1"/>
                </a:solidFill>
                <a:latin typeface="Century Gothic"/>
                <a:cs typeface="Century Gothic"/>
              </a:rPr>
              <a:t> </a:t>
            </a:r>
            <a:r>
              <a:rPr sz="1200" dirty="0">
                <a:solidFill>
                  <a:schemeClr val="bg1"/>
                </a:solidFill>
                <a:latin typeface="Century Gothic"/>
                <a:cs typeface="Century Gothic"/>
              </a:rPr>
              <a:t>the</a:t>
            </a:r>
            <a:r>
              <a:rPr sz="1200" spc="33" dirty="0">
                <a:solidFill>
                  <a:schemeClr val="bg1"/>
                </a:solidFill>
                <a:latin typeface="Century Gothic"/>
                <a:cs typeface="Century Gothic"/>
              </a:rPr>
              <a:t> </a:t>
            </a:r>
            <a:r>
              <a:rPr sz="1200" spc="-27" dirty="0">
                <a:solidFill>
                  <a:schemeClr val="bg1"/>
                </a:solidFill>
                <a:latin typeface="Century Gothic"/>
                <a:cs typeface="Century Gothic"/>
              </a:rPr>
              <a:t>chain </a:t>
            </a:r>
            <a:r>
              <a:rPr sz="1200" spc="-13" dirty="0">
                <a:solidFill>
                  <a:schemeClr val="bg1"/>
                </a:solidFill>
                <a:latin typeface="Century Gothic"/>
                <a:cs typeface="Century Gothic"/>
              </a:rPr>
              <a:t>(optional)</a:t>
            </a:r>
            <a:endParaRPr sz="1200">
              <a:solidFill>
                <a:schemeClr val="bg1"/>
              </a:solidFill>
              <a:latin typeface="Century Gothic"/>
              <a:cs typeface="Century Gothic"/>
            </a:endParaRPr>
          </a:p>
        </p:txBody>
      </p:sp>
      <p:grpSp>
        <p:nvGrpSpPr>
          <p:cNvPr id="14" name="object 14"/>
          <p:cNvGrpSpPr/>
          <p:nvPr/>
        </p:nvGrpSpPr>
        <p:grpSpPr>
          <a:xfrm>
            <a:off x="558801" y="3149684"/>
            <a:ext cx="6223847" cy="1625600"/>
            <a:chOff x="419100" y="2362263"/>
            <a:chExt cx="4667885" cy="1219200"/>
          </a:xfrm>
        </p:grpSpPr>
        <p:pic>
          <p:nvPicPr>
            <p:cNvPr id="15" name="object 15"/>
            <p:cNvPicPr/>
            <p:nvPr/>
          </p:nvPicPr>
          <p:blipFill>
            <a:blip r:embed="rId5" cstate="print"/>
            <a:stretch>
              <a:fillRect/>
            </a:stretch>
          </p:blipFill>
          <p:spPr>
            <a:xfrm>
              <a:off x="419100" y="3181350"/>
              <a:ext cx="285750" cy="400050"/>
            </a:xfrm>
            <a:prstGeom prst="rect">
              <a:avLst/>
            </a:prstGeom>
          </p:spPr>
        </p:pic>
        <p:pic>
          <p:nvPicPr>
            <p:cNvPr id="16" name="object 16"/>
            <p:cNvPicPr/>
            <p:nvPr/>
          </p:nvPicPr>
          <p:blipFill>
            <a:blip r:embed="rId6" cstate="print"/>
            <a:stretch>
              <a:fillRect/>
            </a:stretch>
          </p:blipFill>
          <p:spPr>
            <a:xfrm>
              <a:off x="4695825" y="3181350"/>
              <a:ext cx="295275" cy="400050"/>
            </a:xfrm>
            <a:prstGeom prst="rect">
              <a:avLst/>
            </a:prstGeom>
          </p:spPr>
        </p:pic>
        <p:pic>
          <p:nvPicPr>
            <p:cNvPr id="17" name="object 17"/>
            <p:cNvPicPr/>
            <p:nvPr/>
          </p:nvPicPr>
          <p:blipFill>
            <a:blip r:embed="rId7" cstate="print"/>
            <a:stretch>
              <a:fillRect/>
            </a:stretch>
          </p:blipFill>
          <p:spPr>
            <a:xfrm>
              <a:off x="1814575" y="2367026"/>
              <a:ext cx="3267075" cy="552450"/>
            </a:xfrm>
            <a:prstGeom prst="rect">
              <a:avLst/>
            </a:prstGeom>
          </p:spPr>
        </p:pic>
        <p:sp>
          <p:nvSpPr>
            <p:cNvPr id="18" name="object 18"/>
            <p:cNvSpPr/>
            <p:nvPr/>
          </p:nvSpPr>
          <p:spPr>
            <a:xfrm>
              <a:off x="1814575" y="2367026"/>
              <a:ext cx="3267075" cy="552450"/>
            </a:xfrm>
            <a:custGeom>
              <a:avLst/>
              <a:gdLst/>
              <a:ahLst/>
              <a:cxnLst/>
              <a:rect l="l" t="t" r="r" b="b"/>
              <a:pathLst>
                <a:path w="3267075" h="552450">
                  <a:moveTo>
                    <a:pt x="0" y="92075"/>
                  </a:moveTo>
                  <a:lnTo>
                    <a:pt x="7225" y="56203"/>
                  </a:lnTo>
                  <a:lnTo>
                    <a:pt x="26939" y="26939"/>
                  </a:lnTo>
                  <a:lnTo>
                    <a:pt x="56203" y="7225"/>
                  </a:lnTo>
                  <a:lnTo>
                    <a:pt x="92075" y="0"/>
                  </a:lnTo>
                  <a:lnTo>
                    <a:pt x="3174873" y="0"/>
                  </a:lnTo>
                  <a:lnTo>
                    <a:pt x="3210764" y="7225"/>
                  </a:lnTo>
                  <a:lnTo>
                    <a:pt x="3240071" y="26939"/>
                  </a:lnTo>
                  <a:lnTo>
                    <a:pt x="3259830" y="56203"/>
                  </a:lnTo>
                  <a:lnTo>
                    <a:pt x="3267075" y="92075"/>
                  </a:lnTo>
                  <a:lnTo>
                    <a:pt x="3267075" y="460248"/>
                  </a:lnTo>
                  <a:lnTo>
                    <a:pt x="3259830" y="496139"/>
                  </a:lnTo>
                  <a:lnTo>
                    <a:pt x="3240071" y="525446"/>
                  </a:lnTo>
                  <a:lnTo>
                    <a:pt x="3210764" y="545205"/>
                  </a:lnTo>
                  <a:lnTo>
                    <a:pt x="3174873" y="552450"/>
                  </a:lnTo>
                  <a:lnTo>
                    <a:pt x="92075" y="552450"/>
                  </a:lnTo>
                  <a:lnTo>
                    <a:pt x="56203" y="545205"/>
                  </a:lnTo>
                  <a:lnTo>
                    <a:pt x="26939" y="525446"/>
                  </a:lnTo>
                  <a:lnTo>
                    <a:pt x="7225" y="496139"/>
                  </a:lnTo>
                  <a:lnTo>
                    <a:pt x="0" y="460248"/>
                  </a:lnTo>
                  <a:lnTo>
                    <a:pt x="0" y="92075"/>
                  </a:lnTo>
                  <a:close/>
                </a:path>
              </a:pathLst>
            </a:custGeom>
            <a:ln w="9525">
              <a:solidFill>
                <a:srgbClr val="00C8FF"/>
              </a:solidFill>
            </a:ln>
          </p:spPr>
          <p:txBody>
            <a:bodyPr wrap="square" lIns="0" tIns="0" rIns="0" bIns="0" rtlCol="0"/>
            <a:lstStyle/>
            <a:p>
              <a:endParaRPr sz="2400">
                <a:solidFill>
                  <a:schemeClr val="bg1"/>
                </a:solidFill>
              </a:endParaRPr>
            </a:p>
          </p:txBody>
        </p:sp>
      </p:grpSp>
      <p:sp>
        <p:nvSpPr>
          <p:cNvPr id="19" name="object 19"/>
          <p:cNvSpPr txBox="1"/>
          <p:nvPr/>
        </p:nvSpPr>
        <p:spPr>
          <a:xfrm>
            <a:off x="3029880" y="3306995"/>
            <a:ext cx="3493347" cy="379698"/>
          </a:xfrm>
          <a:prstGeom prst="rect">
            <a:avLst/>
          </a:prstGeom>
        </p:spPr>
        <p:txBody>
          <a:bodyPr vert="horz" wrap="square" lIns="0" tIns="9313" rIns="0" bIns="0" rtlCol="0">
            <a:spAutoFit/>
          </a:bodyPr>
          <a:lstStyle/>
          <a:p>
            <a:pPr marL="16933" marR="6773">
              <a:lnSpc>
                <a:spcPct val="104400"/>
              </a:lnSpc>
              <a:spcBef>
                <a:spcPts val="73"/>
              </a:spcBef>
            </a:pPr>
            <a:r>
              <a:rPr sz="1200" dirty="0">
                <a:solidFill>
                  <a:schemeClr val="bg1"/>
                </a:solidFill>
                <a:latin typeface="Century Gothic"/>
                <a:cs typeface="Century Gothic"/>
              </a:rPr>
              <a:t>Establishment</a:t>
            </a:r>
            <a:r>
              <a:rPr sz="1200" spc="152" dirty="0">
                <a:solidFill>
                  <a:schemeClr val="bg1"/>
                </a:solidFill>
                <a:latin typeface="Century Gothic"/>
                <a:cs typeface="Century Gothic"/>
              </a:rPr>
              <a:t> </a:t>
            </a:r>
            <a:r>
              <a:rPr sz="1200" dirty="0">
                <a:solidFill>
                  <a:schemeClr val="bg1"/>
                </a:solidFill>
                <a:latin typeface="Century Gothic"/>
                <a:cs typeface="Century Gothic"/>
              </a:rPr>
              <a:t>and</a:t>
            </a:r>
            <a:r>
              <a:rPr sz="1200" spc="320" dirty="0">
                <a:solidFill>
                  <a:schemeClr val="bg1"/>
                </a:solidFill>
                <a:latin typeface="Century Gothic"/>
                <a:cs typeface="Century Gothic"/>
              </a:rPr>
              <a:t> </a:t>
            </a:r>
            <a:r>
              <a:rPr sz="1200" dirty="0">
                <a:solidFill>
                  <a:schemeClr val="bg1"/>
                </a:solidFill>
                <a:latin typeface="Century Gothic"/>
                <a:cs typeface="Century Gothic"/>
              </a:rPr>
              <a:t>accounting</a:t>
            </a:r>
            <a:r>
              <a:rPr sz="1200" spc="-33" dirty="0">
                <a:solidFill>
                  <a:schemeClr val="bg1"/>
                </a:solidFill>
                <a:latin typeface="Century Gothic"/>
                <a:cs typeface="Century Gothic"/>
              </a:rPr>
              <a:t> </a:t>
            </a:r>
            <a:r>
              <a:rPr sz="1200" dirty="0">
                <a:solidFill>
                  <a:schemeClr val="bg1"/>
                </a:solidFill>
                <a:latin typeface="Century Gothic"/>
                <a:cs typeface="Century Gothic"/>
              </a:rPr>
              <a:t>of</a:t>
            </a:r>
            <a:r>
              <a:rPr sz="1200" spc="160" dirty="0">
                <a:solidFill>
                  <a:schemeClr val="bg1"/>
                </a:solidFill>
                <a:latin typeface="Century Gothic"/>
                <a:cs typeface="Century Gothic"/>
              </a:rPr>
              <a:t> </a:t>
            </a:r>
            <a:r>
              <a:rPr sz="1200" spc="-13" dirty="0">
                <a:solidFill>
                  <a:schemeClr val="bg1"/>
                </a:solidFill>
                <a:latin typeface="Century Gothic"/>
                <a:cs typeface="Century Gothic"/>
              </a:rPr>
              <a:t>transaction </a:t>
            </a:r>
            <a:r>
              <a:rPr sz="1200" spc="87" dirty="0">
                <a:solidFill>
                  <a:schemeClr val="bg1"/>
                </a:solidFill>
                <a:latin typeface="Century Gothic"/>
                <a:cs typeface="Century Gothic"/>
              </a:rPr>
              <a:t>limits</a:t>
            </a:r>
            <a:r>
              <a:rPr sz="1200" spc="33" dirty="0">
                <a:solidFill>
                  <a:schemeClr val="bg1"/>
                </a:solidFill>
                <a:latin typeface="Century Gothic"/>
                <a:cs typeface="Century Gothic"/>
              </a:rPr>
              <a:t> </a:t>
            </a:r>
            <a:r>
              <a:rPr sz="1200" dirty="0">
                <a:solidFill>
                  <a:schemeClr val="bg1"/>
                </a:solidFill>
                <a:latin typeface="Century Gothic"/>
                <a:cs typeface="Century Gothic"/>
              </a:rPr>
              <a:t>by</a:t>
            </a:r>
            <a:r>
              <a:rPr sz="1200" spc="73" dirty="0">
                <a:solidFill>
                  <a:schemeClr val="bg1"/>
                </a:solidFill>
                <a:latin typeface="Century Gothic"/>
                <a:cs typeface="Century Gothic"/>
              </a:rPr>
              <a:t> </a:t>
            </a:r>
            <a:r>
              <a:rPr sz="1200" dirty="0">
                <a:solidFill>
                  <a:schemeClr val="bg1"/>
                </a:solidFill>
                <a:latin typeface="Century Gothic"/>
                <a:cs typeface="Century Gothic"/>
              </a:rPr>
              <a:t>currencies</a:t>
            </a:r>
            <a:r>
              <a:rPr sz="1200" spc="40" dirty="0">
                <a:solidFill>
                  <a:schemeClr val="bg1"/>
                </a:solidFill>
                <a:latin typeface="Century Gothic"/>
                <a:cs typeface="Century Gothic"/>
              </a:rPr>
              <a:t> </a:t>
            </a:r>
            <a:r>
              <a:rPr sz="1200" spc="-27" dirty="0">
                <a:solidFill>
                  <a:schemeClr val="bg1"/>
                </a:solidFill>
                <a:latin typeface="Century Gothic"/>
                <a:cs typeface="Century Gothic"/>
              </a:rPr>
              <a:t>and</a:t>
            </a:r>
            <a:r>
              <a:rPr sz="1200" spc="7" dirty="0">
                <a:solidFill>
                  <a:schemeClr val="bg1"/>
                </a:solidFill>
                <a:latin typeface="Century Gothic"/>
                <a:cs typeface="Century Gothic"/>
              </a:rPr>
              <a:t> </a:t>
            </a:r>
            <a:r>
              <a:rPr sz="1200" spc="-13" dirty="0">
                <a:solidFill>
                  <a:schemeClr val="bg1"/>
                </a:solidFill>
                <a:latin typeface="Century Gothic"/>
                <a:cs typeface="Century Gothic"/>
              </a:rPr>
              <a:t>counterparties</a:t>
            </a:r>
            <a:endParaRPr sz="1200">
              <a:solidFill>
                <a:schemeClr val="bg1"/>
              </a:solidFill>
              <a:latin typeface="Century Gothic"/>
              <a:cs typeface="Century Gothic"/>
            </a:endParaRPr>
          </a:p>
        </p:txBody>
      </p:sp>
      <p:grpSp>
        <p:nvGrpSpPr>
          <p:cNvPr id="20" name="object 20"/>
          <p:cNvGrpSpPr/>
          <p:nvPr/>
        </p:nvGrpSpPr>
        <p:grpSpPr>
          <a:xfrm>
            <a:off x="2540001" y="3149685"/>
            <a:ext cx="7163647" cy="749300"/>
            <a:chOff x="1905000" y="2362263"/>
            <a:chExt cx="5372735" cy="561975"/>
          </a:xfrm>
        </p:grpSpPr>
        <p:pic>
          <p:nvPicPr>
            <p:cNvPr id="21" name="object 21"/>
            <p:cNvPicPr/>
            <p:nvPr/>
          </p:nvPicPr>
          <p:blipFill>
            <a:blip r:embed="rId8" cstate="print"/>
            <a:stretch>
              <a:fillRect/>
            </a:stretch>
          </p:blipFill>
          <p:spPr>
            <a:xfrm>
              <a:off x="1905000" y="2438400"/>
              <a:ext cx="285750" cy="400050"/>
            </a:xfrm>
            <a:prstGeom prst="rect">
              <a:avLst/>
            </a:prstGeom>
          </p:spPr>
        </p:pic>
        <p:pic>
          <p:nvPicPr>
            <p:cNvPr id="22" name="object 22"/>
            <p:cNvPicPr/>
            <p:nvPr/>
          </p:nvPicPr>
          <p:blipFill>
            <a:blip r:embed="rId9" cstate="print"/>
            <a:stretch>
              <a:fillRect/>
            </a:stretch>
          </p:blipFill>
          <p:spPr>
            <a:xfrm>
              <a:off x="5195951" y="2367026"/>
              <a:ext cx="2076450" cy="552450"/>
            </a:xfrm>
            <a:prstGeom prst="rect">
              <a:avLst/>
            </a:prstGeom>
          </p:spPr>
        </p:pic>
        <p:sp>
          <p:nvSpPr>
            <p:cNvPr id="23" name="object 23"/>
            <p:cNvSpPr/>
            <p:nvPr/>
          </p:nvSpPr>
          <p:spPr>
            <a:xfrm>
              <a:off x="5195951" y="2367026"/>
              <a:ext cx="2076450" cy="552450"/>
            </a:xfrm>
            <a:custGeom>
              <a:avLst/>
              <a:gdLst/>
              <a:ahLst/>
              <a:cxnLst/>
              <a:rect l="l" t="t" r="r" b="b"/>
              <a:pathLst>
                <a:path w="2076450" h="552450">
                  <a:moveTo>
                    <a:pt x="0" y="92075"/>
                  </a:moveTo>
                  <a:lnTo>
                    <a:pt x="7225" y="56203"/>
                  </a:lnTo>
                  <a:lnTo>
                    <a:pt x="26939" y="26939"/>
                  </a:lnTo>
                  <a:lnTo>
                    <a:pt x="56203" y="7225"/>
                  </a:lnTo>
                  <a:lnTo>
                    <a:pt x="92075" y="0"/>
                  </a:lnTo>
                  <a:lnTo>
                    <a:pt x="1984375" y="0"/>
                  </a:lnTo>
                  <a:lnTo>
                    <a:pt x="2020192" y="7225"/>
                  </a:lnTo>
                  <a:lnTo>
                    <a:pt x="2049462" y="26939"/>
                  </a:lnTo>
                  <a:lnTo>
                    <a:pt x="2069207" y="56203"/>
                  </a:lnTo>
                  <a:lnTo>
                    <a:pt x="2076450" y="92075"/>
                  </a:lnTo>
                  <a:lnTo>
                    <a:pt x="2076450" y="460248"/>
                  </a:lnTo>
                  <a:lnTo>
                    <a:pt x="2069207" y="496139"/>
                  </a:lnTo>
                  <a:lnTo>
                    <a:pt x="2049462" y="525446"/>
                  </a:lnTo>
                  <a:lnTo>
                    <a:pt x="2020192" y="545205"/>
                  </a:lnTo>
                  <a:lnTo>
                    <a:pt x="1984375" y="552450"/>
                  </a:lnTo>
                  <a:lnTo>
                    <a:pt x="92075" y="552450"/>
                  </a:lnTo>
                  <a:lnTo>
                    <a:pt x="56203" y="545205"/>
                  </a:lnTo>
                  <a:lnTo>
                    <a:pt x="26939" y="525446"/>
                  </a:lnTo>
                  <a:lnTo>
                    <a:pt x="7225" y="496139"/>
                  </a:lnTo>
                  <a:lnTo>
                    <a:pt x="0" y="460248"/>
                  </a:lnTo>
                  <a:lnTo>
                    <a:pt x="0" y="92075"/>
                  </a:lnTo>
                  <a:close/>
                </a:path>
              </a:pathLst>
            </a:custGeom>
            <a:ln w="9525">
              <a:solidFill>
                <a:srgbClr val="00C8FF"/>
              </a:solidFill>
            </a:ln>
          </p:spPr>
          <p:txBody>
            <a:bodyPr wrap="square" lIns="0" tIns="0" rIns="0" bIns="0" rtlCol="0"/>
            <a:lstStyle/>
            <a:p>
              <a:endParaRPr sz="2400">
                <a:solidFill>
                  <a:schemeClr val="bg1"/>
                </a:solidFill>
              </a:endParaRPr>
            </a:p>
          </p:txBody>
        </p:sp>
      </p:grpSp>
      <p:sp>
        <p:nvSpPr>
          <p:cNvPr id="24" name="object 24"/>
          <p:cNvSpPr txBox="1"/>
          <p:nvPr/>
        </p:nvSpPr>
        <p:spPr>
          <a:xfrm>
            <a:off x="7533639" y="3306996"/>
            <a:ext cx="1891453" cy="379698"/>
          </a:xfrm>
          <a:prstGeom prst="rect">
            <a:avLst/>
          </a:prstGeom>
        </p:spPr>
        <p:txBody>
          <a:bodyPr vert="horz" wrap="square" lIns="0" tIns="9313" rIns="0" bIns="0" rtlCol="0">
            <a:spAutoFit/>
          </a:bodyPr>
          <a:lstStyle/>
          <a:p>
            <a:pPr marL="16933" marR="6773">
              <a:lnSpc>
                <a:spcPct val="104400"/>
              </a:lnSpc>
              <a:spcBef>
                <a:spcPts val="73"/>
              </a:spcBef>
            </a:pPr>
            <a:r>
              <a:rPr sz="1200" dirty="0">
                <a:solidFill>
                  <a:schemeClr val="bg1"/>
                </a:solidFill>
                <a:latin typeface="Century Gothic"/>
                <a:cs typeface="Century Gothic"/>
              </a:rPr>
              <a:t>Set</a:t>
            </a:r>
            <a:r>
              <a:rPr sz="1200" spc="67" dirty="0">
                <a:solidFill>
                  <a:schemeClr val="bg1"/>
                </a:solidFill>
                <a:latin typeface="Century Gothic"/>
                <a:cs typeface="Century Gothic"/>
              </a:rPr>
              <a:t> </a:t>
            </a:r>
            <a:r>
              <a:rPr sz="1200" dirty="0">
                <a:solidFill>
                  <a:schemeClr val="bg1"/>
                </a:solidFill>
                <a:latin typeface="Century Gothic"/>
                <a:cs typeface="Century Gothic"/>
              </a:rPr>
              <a:t>currency</a:t>
            </a:r>
            <a:r>
              <a:rPr sz="1200" spc="127" dirty="0">
                <a:solidFill>
                  <a:schemeClr val="bg1"/>
                </a:solidFill>
                <a:latin typeface="Century Gothic"/>
                <a:cs typeface="Century Gothic"/>
              </a:rPr>
              <a:t> </a:t>
            </a:r>
            <a:r>
              <a:rPr sz="1200" spc="-13" dirty="0">
                <a:solidFill>
                  <a:schemeClr val="bg1"/>
                </a:solidFill>
                <a:latin typeface="Century Gothic"/>
                <a:cs typeface="Century Gothic"/>
              </a:rPr>
              <a:t>conversion rates</a:t>
            </a:r>
            <a:endParaRPr sz="1200">
              <a:solidFill>
                <a:schemeClr val="bg1"/>
              </a:solidFill>
              <a:latin typeface="Century Gothic"/>
              <a:cs typeface="Century Gothic"/>
            </a:endParaRPr>
          </a:p>
        </p:txBody>
      </p:sp>
      <p:pic>
        <p:nvPicPr>
          <p:cNvPr id="25" name="object 25"/>
          <p:cNvPicPr/>
          <p:nvPr/>
        </p:nvPicPr>
        <p:blipFill>
          <a:blip r:embed="rId10" cstate="print"/>
          <a:stretch>
            <a:fillRect/>
          </a:stretch>
        </p:blipFill>
        <p:spPr>
          <a:xfrm>
            <a:off x="7035800" y="3251200"/>
            <a:ext cx="381000" cy="533400"/>
          </a:xfrm>
          <a:prstGeom prst="rect">
            <a:avLst/>
          </a:prstGeom>
        </p:spPr>
      </p:pic>
      <p:sp>
        <p:nvSpPr>
          <p:cNvPr id="26" name="object 26"/>
          <p:cNvSpPr txBox="1"/>
          <p:nvPr/>
        </p:nvSpPr>
        <p:spPr>
          <a:xfrm>
            <a:off x="5642695" y="2646680"/>
            <a:ext cx="922867" cy="201764"/>
          </a:xfrm>
          <a:prstGeom prst="rect">
            <a:avLst/>
          </a:prstGeom>
        </p:spPr>
        <p:txBody>
          <a:bodyPr vert="horz" wrap="square" lIns="0" tIns="16933" rIns="0" bIns="0" rtlCol="0">
            <a:spAutoFit/>
          </a:bodyPr>
          <a:lstStyle/>
          <a:p>
            <a:pPr marL="16933">
              <a:spcBef>
                <a:spcPts val="133"/>
              </a:spcBef>
            </a:pPr>
            <a:r>
              <a:rPr sz="1200" b="1" spc="53" dirty="0">
                <a:solidFill>
                  <a:schemeClr val="bg1"/>
                </a:solidFill>
                <a:latin typeface="Calibri"/>
                <a:cs typeface="Calibri"/>
              </a:rPr>
              <a:t>capabilities:</a:t>
            </a:r>
            <a:endParaRPr sz="1200">
              <a:solidFill>
                <a:schemeClr val="bg1"/>
              </a:solidFill>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
            <a:extLst>
              <a:ext uri="{FF2B5EF4-FFF2-40B4-BE49-F238E27FC236}">
                <a16:creationId xmlns:a16="http://schemas.microsoft.com/office/drawing/2014/main" id="{BF09F9D5-BA17-B8F9-DF08-82B0343ACE49}"/>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1A1A1D"/>
          </a:solidFill>
        </p:spPr>
        <p:txBody>
          <a:bodyPr wrap="square" lIns="0" tIns="0" rIns="0" bIns="0" rtlCol="0"/>
          <a:lstStyle/>
          <a:p>
            <a:endParaRPr sz="2400"/>
          </a:p>
        </p:txBody>
      </p:sp>
      <p:grpSp>
        <p:nvGrpSpPr>
          <p:cNvPr id="2" name="object 2"/>
          <p:cNvGrpSpPr/>
          <p:nvPr/>
        </p:nvGrpSpPr>
        <p:grpSpPr>
          <a:xfrm>
            <a:off x="622301" y="330200"/>
            <a:ext cx="10452100" cy="6527800"/>
            <a:chOff x="466725" y="247650"/>
            <a:chExt cx="7839075" cy="4895850"/>
          </a:xfrm>
        </p:grpSpPr>
        <p:pic>
          <p:nvPicPr>
            <p:cNvPr id="3" name="object 3"/>
            <p:cNvPicPr/>
            <p:nvPr/>
          </p:nvPicPr>
          <p:blipFill>
            <a:blip r:embed="rId2" cstate="print"/>
            <a:stretch>
              <a:fillRect/>
            </a:stretch>
          </p:blipFill>
          <p:spPr>
            <a:xfrm>
              <a:off x="5334000" y="247650"/>
              <a:ext cx="2971800" cy="4895848"/>
            </a:xfrm>
            <a:prstGeom prst="rect">
              <a:avLst/>
            </a:prstGeom>
          </p:spPr>
        </p:pic>
        <p:pic>
          <p:nvPicPr>
            <p:cNvPr id="4" name="object 4"/>
            <p:cNvPicPr/>
            <p:nvPr/>
          </p:nvPicPr>
          <p:blipFill>
            <a:blip r:embed="rId3" cstate="print"/>
            <a:stretch>
              <a:fillRect/>
            </a:stretch>
          </p:blipFill>
          <p:spPr>
            <a:xfrm>
              <a:off x="471487" y="1252600"/>
              <a:ext cx="5800788" cy="695325"/>
            </a:xfrm>
            <a:prstGeom prst="rect">
              <a:avLst/>
            </a:prstGeom>
          </p:spPr>
        </p:pic>
        <p:sp>
          <p:nvSpPr>
            <p:cNvPr id="5" name="object 5"/>
            <p:cNvSpPr/>
            <p:nvPr/>
          </p:nvSpPr>
          <p:spPr>
            <a:xfrm>
              <a:off x="471487" y="1252600"/>
              <a:ext cx="5801360" cy="695325"/>
            </a:xfrm>
            <a:custGeom>
              <a:avLst/>
              <a:gdLst/>
              <a:ahLst/>
              <a:cxnLst/>
              <a:rect l="l" t="t" r="r" b="b"/>
              <a:pathLst>
                <a:path w="5801360" h="695325">
                  <a:moveTo>
                    <a:pt x="0" y="115824"/>
                  </a:moveTo>
                  <a:lnTo>
                    <a:pt x="9106" y="70723"/>
                  </a:lnTo>
                  <a:lnTo>
                    <a:pt x="33940" y="33909"/>
                  </a:lnTo>
                  <a:lnTo>
                    <a:pt x="70776" y="9096"/>
                  </a:lnTo>
                  <a:lnTo>
                    <a:pt x="115887" y="0"/>
                  </a:lnTo>
                  <a:lnTo>
                    <a:pt x="5684837" y="0"/>
                  </a:lnTo>
                  <a:lnTo>
                    <a:pt x="5729958" y="9096"/>
                  </a:lnTo>
                  <a:lnTo>
                    <a:pt x="5766816" y="33909"/>
                  </a:lnTo>
                  <a:lnTo>
                    <a:pt x="5791672" y="70723"/>
                  </a:lnTo>
                  <a:lnTo>
                    <a:pt x="5800788" y="115824"/>
                  </a:lnTo>
                  <a:lnTo>
                    <a:pt x="5800788" y="579374"/>
                  </a:lnTo>
                  <a:lnTo>
                    <a:pt x="5791672" y="624494"/>
                  </a:lnTo>
                  <a:lnTo>
                    <a:pt x="5766816" y="661352"/>
                  </a:lnTo>
                  <a:lnTo>
                    <a:pt x="5729958" y="686208"/>
                  </a:lnTo>
                  <a:lnTo>
                    <a:pt x="5684837" y="695325"/>
                  </a:lnTo>
                  <a:lnTo>
                    <a:pt x="115887" y="695325"/>
                  </a:lnTo>
                  <a:lnTo>
                    <a:pt x="70776" y="686208"/>
                  </a:lnTo>
                  <a:lnTo>
                    <a:pt x="33940" y="661352"/>
                  </a:lnTo>
                  <a:lnTo>
                    <a:pt x="9106" y="624494"/>
                  </a:lnTo>
                  <a:lnTo>
                    <a:pt x="0" y="579374"/>
                  </a:lnTo>
                  <a:lnTo>
                    <a:pt x="0" y="115824"/>
                  </a:lnTo>
                  <a:close/>
                </a:path>
              </a:pathLst>
            </a:custGeom>
            <a:ln w="9525">
              <a:solidFill>
                <a:srgbClr val="00C8FF"/>
              </a:solidFill>
            </a:ln>
          </p:spPr>
          <p:txBody>
            <a:bodyPr wrap="square" lIns="0" tIns="0" rIns="0" bIns="0" rtlCol="0"/>
            <a:lstStyle/>
            <a:p>
              <a:endParaRPr sz="2400"/>
            </a:p>
          </p:txBody>
        </p:sp>
      </p:grpSp>
      <p:sp>
        <p:nvSpPr>
          <p:cNvPr id="6" name="object 6"/>
          <p:cNvSpPr txBox="1">
            <a:spLocks noGrp="1"/>
          </p:cNvSpPr>
          <p:nvPr>
            <p:ph type="title"/>
          </p:nvPr>
        </p:nvSpPr>
        <p:spPr>
          <a:xfrm>
            <a:off x="1754094" y="537889"/>
            <a:ext cx="9874250" cy="690530"/>
          </a:xfrm>
          <a:prstGeom prst="rect">
            <a:avLst/>
          </a:prstGeom>
        </p:spPr>
        <p:txBody>
          <a:bodyPr vert="horz" wrap="square" lIns="0" tIns="135212" rIns="0" bIns="0" rtlCol="0" anchor="ctr">
            <a:spAutoFit/>
          </a:bodyPr>
          <a:lstStyle/>
          <a:p>
            <a:pPr marL="16933">
              <a:lnSpc>
                <a:spcPct val="100000"/>
              </a:lnSpc>
              <a:spcBef>
                <a:spcPts val="133"/>
              </a:spcBef>
            </a:pPr>
            <a:r>
              <a:rPr lang="en-US" altLang="ja-JP" sz="3600" spc="360" dirty="0">
                <a:solidFill>
                  <a:schemeClr val="bg1"/>
                </a:solidFill>
                <a:latin typeface="BIZ UDPゴシック" panose="020B0400000000000000" pitchFamily="50" charset="-128"/>
                <a:ea typeface="BIZ UDPゴシック" panose="020B0400000000000000" pitchFamily="50" charset="-128"/>
              </a:rPr>
              <a:t>DCMS</a:t>
            </a:r>
            <a:r>
              <a:rPr sz="3600" spc="152" dirty="0">
                <a:solidFill>
                  <a:schemeClr val="bg1"/>
                </a:solidFill>
                <a:latin typeface="BIZ UDPゴシック" panose="020B0400000000000000" pitchFamily="50" charset="-128"/>
                <a:ea typeface="BIZ UDPゴシック" panose="020B0400000000000000" pitchFamily="50" charset="-128"/>
              </a:rPr>
              <a:t> </a:t>
            </a:r>
            <a:r>
              <a:rPr sz="3600" spc="180" dirty="0">
                <a:solidFill>
                  <a:schemeClr val="bg1"/>
                </a:solidFill>
                <a:latin typeface="BIZ UDPゴシック" panose="020B0400000000000000" pitchFamily="50" charset="-128"/>
                <a:ea typeface="BIZ UDPゴシック" panose="020B0400000000000000" pitchFamily="50" charset="-128"/>
              </a:rPr>
              <a:t>profits</a:t>
            </a:r>
          </a:p>
        </p:txBody>
      </p:sp>
      <p:sp>
        <p:nvSpPr>
          <p:cNvPr id="7" name="object 7"/>
          <p:cNvSpPr txBox="1"/>
          <p:nvPr/>
        </p:nvSpPr>
        <p:spPr>
          <a:xfrm>
            <a:off x="1273386" y="1820756"/>
            <a:ext cx="6692900" cy="562526"/>
          </a:xfrm>
          <a:prstGeom prst="rect">
            <a:avLst/>
          </a:prstGeom>
        </p:spPr>
        <p:txBody>
          <a:bodyPr vert="horz" wrap="square" lIns="0" tIns="15240" rIns="0" bIns="0" rtlCol="0">
            <a:spAutoFit/>
          </a:bodyPr>
          <a:lstStyle/>
          <a:p>
            <a:pPr marL="16933" marR="6773">
              <a:lnSpc>
                <a:spcPct val="100899"/>
              </a:lnSpc>
              <a:spcBef>
                <a:spcPts val="120"/>
              </a:spcBef>
            </a:pPr>
            <a:r>
              <a:rPr sz="1200" spc="13" dirty="0">
                <a:solidFill>
                  <a:srgbClr val="FFFFFF"/>
                </a:solidFill>
                <a:latin typeface="Century Gothic"/>
                <a:cs typeface="Century Gothic"/>
              </a:rPr>
              <a:t>The</a:t>
            </a:r>
            <a:r>
              <a:rPr sz="1200" spc="-13" dirty="0">
                <a:solidFill>
                  <a:srgbClr val="FFFFFF"/>
                </a:solidFill>
                <a:latin typeface="Century Gothic"/>
                <a:cs typeface="Century Gothic"/>
              </a:rPr>
              <a:t> </a:t>
            </a:r>
            <a:r>
              <a:rPr sz="1200" spc="73" dirty="0">
                <a:solidFill>
                  <a:srgbClr val="FFFFFF"/>
                </a:solidFill>
                <a:latin typeface="Century Gothic"/>
                <a:cs typeface="Century Gothic"/>
              </a:rPr>
              <a:t>system</a:t>
            </a:r>
            <a:r>
              <a:rPr sz="1200" spc="-80" dirty="0">
                <a:solidFill>
                  <a:srgbClr val="FFFFFF"/>
                </a:solidFill>
                <a:latin typeface="Century Gothic"/>
                <a:cs typeface="Century Gothic"/>
              </a:rPr>
              <a:t> </a:t>
            </a:r>
            <a:r>
              <a:rPr sz="1200" spc="87" dirty="0">
                <a:solidFill>
                  <a:srgbClr val="FFFFFF"/>
                </a:solidFill>
                <a:latin typeface="Century Gothic"/>
                <a:cs typeface="Century Gothic"/>
              </a:rPr>
              <a:t>is</a:t>
            </a:r>
            <a:r>
              <a:rPr sz="1200" spc="27" dirty="0">
                <a:solidFill>
                  <a:srgbClr val="FFFFFF"/>
                </a:solidFill>
                <a:latin typeface="Century Gothic"/>
                <a:cs typeface="Century Gothic"/>
              </a:rPr>
              <a:t> </a:t>
            </a:r>
            <a:r>
              <a:rPr sz="1200" spc="13" dirty="0">
                <a:solidFill>
                  <a:srgbClr val="FFFFFF"/>
                </a:solidFill>
                <a:latin typeface="Century Gothic"/>
                <a:cs typeface="Century Gothic"/>
              </a:rPr>
              <a:t>distributed</a:t>
            </a:r>
            <a:r>
              <a:rPr sz="1200" spc="127" dirty="0">
                <a:solidFill>
                  <a:srgbClr val="FFFFFF"/>
                </a:solidFill>
                <a:latin typeface="Century Gothic"/>
                <a:cs typeface="Century Gothic"/>
              </a:rPr>
              <a:t> </a:t>
            </a:r>
            <a:r>
              <a:rPr sz="1200" spc="13" dirty="0">
                <a:solidFill>
                  <a:srgbClr val="FFFFFF"/>
                </a:solidFill>
                <a:latin typeface="Century Gothic"/>
                <a:cs typeface="Century Gothic"/>
              </a:rPr>
              <a:t>as</a:t>
            </a:r>
            <a:r>
              <a:rPr sz="1200" spc="33" dirty="0">
                <a:solidFill>
                  <a:srgbClr val="FFFFFF"/>
                </a:solidFill>
                <a:latin typeface="Century Gothic"/>
                <a:cs typeface="Century Gothic"/>
              </a:rPr>
              <a:t> </a:t>
            </a:r>
            <a:r>
              <a:rPr sz="1200" dirty="0">
                <a:solidFill>
                  <a:srgbClr val="FFFFFF"/>
                </a:solidFill>
                <a:latin typeface="Century Gothic"/>
                <a:cs typeface="Century Gothic"/>
              </a:rPr>
              <a:t>open</a:t>
            </a:r>
            <a:r>
              <a:rPr sz="1200" spc="7" dirty="0">
                <a:solidFill>
                  <a:srgbClr val="FFFFFF"/>
                </a:solidFill>
                <a:latin typeface="Century Gothic"/>
                <a:cs typeface="Century Gothic"/>
              </a:rPr>
              <a:t> </a:t>
            </a:r>
            <a:r>
              <a:rPr sz="1200" dirty="0">
                <a:solidFill>
                  <a:srgbClr val="FFFFFF"/>
                </a:solidFill>
                <a:latin typeface="Century Gothic"/>
                <a:cs typeface="Century Gothic"/>
              </a:rPr>
              <a:t>source,</a:t>
            </a:r>
            <a:r>
              <a:rPr sz="1200" spc="-53" dirty="0">
                <a:solidFill>
                  <a:srgbClr val="FFFFFF"/>
                </a:solidFill>
                <a:latin typeface="Century Gothic"/>
                <a:cs typeface="Century Gothic"/>
              </a:rPr>
              <a:t> </a:t>
            </a:r>
            <a:r>
              <a:rPr sz="1200" spc="13" dirty="0">
                <a:solidFill>
                  <a:srgbClr val="FFFFFF"/>
                </a:solidFill>
                <a:latin typeface="Century Gothic"/>
                <a:cs typeface="Century Gothic"/>
              </a:rPr>
              <a:t>there</a:t>
            </a:r>
            <a:r>
              <a:rPr sz="1200" spc="-20" dirty="0">
                <a:solidFill>
                  <a:srgbClr val="FFFFFF"/>
                </a:solidFill>
                <a:latin typeface="Century Gothic"/>
                <a:cs typeface="Century Gothic"/>
              </a:rPr>
              <a:t> </a:t>
            </a:r>
            <a:r>
              <a:rPr sz="1200" spc="87" dirty="0">
                <a:solidFill>
                  <a:srgbClr val="FFFFFF"/>
                </a:solidFill>
                <a:latin typeface="Century Gothic"/>
                <a:cs typeface="Century Gothic"/>
              </a:rPr>
              <a:t>is</a:t>
            </a:r>
            <a:r>
              <a:rPr sz="1200" spc="33" dirty="0">
                <a:solidFill>
                  <a:srgbClr val="FFFFFF"/>
                </a:solidFill>
                <a:latin typeface="Century Gothic"/>
                <a:cs typeface="Century Gothic"/>
              </a:rPr>
              <a:t> </a:t>
            </a:r>
            <a:r>
              <a:rPr sz="1200" spc="13" dirty="0">
                <a:solidFill>
                  <a:srgbClr val="FFFFFF"/>
                </a:solidFill>
                <a:latin typeface="Century Gothic"/>
                <a:cs typeface="Century Gothic"/>
              </a:rPr>
              <a:t>no</a:t>
            </a:r>
            <a:r>
              <a:rPr sz="1200" spc="73" dirty="0">
                <a:solidFill>
                  <a:srgbClr val="FFFFFF"/>
                </a:solidFill>
                <a:latin typeface="Century Gothic"/>
                <a:cs typeface="Century Gothic"/>
              </a:rPr>
              <a:t> </a:t>
            </a:r>
            <a:r>
              <a:rPr sz="1200" dirty="0">
                <a:solidFill>
                  <a:srgbClr val="FFFFFF"/>
                </a:solidFill>
                <a:latin typeface="Century Gothic"/>
                <a:cs typeface="Century Gothic"/>
              </a:rPr>
              <a:t>charge</a:t>
            </a:r>
            <a:r>
              <a:rPr sz="1200" spc="93" dirty="0">
                <a:solidFill>
                  <a:srgbClr val="FFFFFF"/>
                </a:solidFill>
                <a:latin typeface="Century Gothic"/>
                <a:cs typeface="Century Gothic"/>
              </a:rPr>
              <a:t> </a:t>
            </a:r>
            <a:r>
              <a:rPr sz="1200" spc="13" dirty="0">
                <a:solidFill>
                  <a:srgbClr val="FFFFFF"/>
                </a:solidFill>
                <a:latin typeface="Century Gothic"/>
                <a:cs typeface="Century Gothic"/>
              </a:rPr>
              <a:t>for</a:t>
            </a:r>
            <a:r>
              <a:rPr sz="1200" spc="-80" dirty="0">
                <a:solidFill>
                  <a:srgbClr val="FFFFFF"/>
                </a:solidFill>
                <a:latin typeface="Century Gothic"/>
                <a:cs typeface="Century Gothic"/>
              </a:rPr>
              <a:t> </a:t>
            </a:r>
            <a:r>
              <a:rPr sz="1200" spc="13" dirty="0">
                <a:solidFill>
                  <a:srgbClr val="FFFFFF"/>
                </a:solidFill>
                <a:latin typeface="Century Gothic"/>
                <a:cs typeface="Century Gothic"/>
              </a:rPr>
              <a:t>it,</a:t>
            </a:r>
            <a:r>
              <a:rPr sz="1200" spc="67" dirty="0">
                <a:solidFill>
                  <a:srgbClr val="FFFFFF"/>
                </a:solidFill>
                <a:latin typeface="Century Gothic"/>
                <a:cs typeface="Century Gothic"/>
              </a:rPr>
              <a:t> </a:t>
            </a:r>
            <a:r>
              <a:rPr sz="1200" spc="13" dirty="0">
                <a:solidFill>
                  <a:srgbClr val="FFFFFF"/>
                </a:solidFill>
                <a:latin typeface="Century Gothic"/>
                <a:cs typeface="Century Gothic"/>
              </a:rPr>
              <a:t>participants</a:t>
            </a:r>
            <a:r>
              <a:rPr sz="1200" spc="40" dirty="0">
                <a:solidFill>
                  <a:srgbClr val="FFFFFF"/>
                </a:solidFill>
                <a:latin typeface="Century Gothic"/>
                <a:cs typeface="Century Gothic"/>
              </a:rPr>
              <a:t> </a:t>
            </a:r>
            <a:r>
              <a:rPr sz="1200" spc="13" dirty="0">
                <a:solidFill>
                  <a:srgbClr val="FFFFFF"/>
                </a:solidFill>
                <a:latin typeface="Century Gothic"/>
                <a:cs typeface="Century Gothic"/>
              </a:rPr>
              <a:t>only</a:t>
            </a:r>
            <a:r>
              <a:rPr sz="1200" spc="-47" dirty="0">
                <a:solidFill>
                  <a:srgbClr val="FFFFFF"/>
                </a:solidFill>
                <a:latin typeface="Century Gothic"/>
                <a:cs typeface="Century Gothic"/>
              </a:rPr>
              <a:t> </a:t>
            </a:r>
            <a:r>
              <a:rPr sz="1200" spc="-27" dirty="0">
                <a:solidFill>
                  <a:srgbClr val="FFFFFF"/>
                </a:solidFill>
                <a:latin typeface="Century Gothic"/>
                <a:cs typeface="Century Gothic"/>
              </a:rPr>
              <a:t>bear </a:t>
            </a:r>
            <a:r>
              <a:rPr sz="1200" dirty="0">
                <a:solidFill>
                  <a:srgbClr val="FFFFFF"/>
                </a:solidFill>
                <a:latin typeface="Century Gothic"/>
                <a:cs typeface="Century Gothic"/>
              </a:rPr>
              <a:t>the</a:t>
            </a:r>
            <a:r>
              <a:rPr sz="1200" spc="67" dirty="0">
                <a:solidFill>
                  <a:srgbClr val="FFFFFF"/>
                </a:solidFill>
                <a:latin typeface="Century Gothic"/>
                <a:cs typeface="Century Gothic"/>
              </a:rPr>
              <a:t> </a:t>
            </a:r>
            <a:r>
              <a:rPr sz="1200" dirty="0">
                <a:solidFill>
                  <a:srgbClr val="FFFFFF"/>
                </a:solidFill>
                <a:latin typeface="Century Gothic"/>
                <a:cs typeface="Century Gothic"/>
              </a:rPr>
              <a:t>costs</a:t>
            </a:r>
            <a:r>
              <a:rPr sz="1200" spc="-20" dirty="0">
                <a:solidFill>
                  <a:srgbClr val="FFFFFF"/>
                </a:solidFill>
                <a:latin typeface="Century Gothic"/>
                <a:cs typeface="Century Gothic"/>
              </a:rPr>
              <a:t> </a:t>
            </a:r>
            <a:r>
              <a:rPr sz="1200" dirty="0">
                <a:solidFill>
                  <a:srgbClr val="FFFFFF"/>
                </a:solidFill>
                <a:latin typeface="Century Gothic"/>
                <a:cs typeface="Century Gothic"/>
              </a:rPr>
              <a:t>of</a:t>
            </a:r>
            <a:r>
              <a:rPr sz="1200" spc="100" dirty="0">
                <a:solidFill>
                  <a:srgbClr val="FFFFFF"/>
                </a:solidFill>
                <a:latin typeface="Century Gothic"/>
                <a:cs typeface="Century Gothic"/>
              </a:rPr>
              <a:t> </a:t>
            </a:r>
            <a:r>
              <a:rPr sz="1200" dirty="0">
                <a:solidFill>
                  <a:srgbClr val="FFFFFF"/>
                </a:solidFill>
                <a:latin typeface="Century Gothic"/>
                <a:cs typeface="Century Gothic"/>
              </a:rPr>
              <a:t>integration</a:t>
            </a:r>
            <a:r>
              <a:rPr sz="1200" spc="100" dirty="0">
                <a:solidFill>
                  <a:srgbClr val="FFFFFF"/>
                </a:solidFill>
                <a:latin typeface="Century Gothic"/>
                <a:cs typeface="Century Gothic"/>
              </a:rPr>
              <a:t> </a:t>
            </a:r>
            <a:r>
              <a:rPr sz="1200" spc="80" dirty="0">
                <a:solidFill>
                  <a:srgbClr val="FFFFFF"/>
                </a:solidFill>
                <a:latin typeface="Century Gothic"/>
                <a:cs typeface="Century Gothic"/>
              </a:rPr>
              <a:t>with</a:t>
            </a:r>
            <a:r>
              <a:rPr sz="1200" spc="87" dirty="0">
                <a:solidFill>
                  <a:srgbClr val="FFFFFF"/>
                </a:solidFill>
                <a:latin typeface="Century Gothic"/>
                <a:cs typeface="Century Gothic"/>
              </a:rPr>
              <a:t> </a:t>
            </a:r>
            <a:r>
              <a:rPr sz="1200" dirty="0">
                <a:solidFill>
                  <a:srgbClr val="FFFFFF"/>
                </a:solidFill>
                <a:latin typeface="Century Gothic"/>
                <a:cs typeface="Century Gothic"/>
              </a:rPr>
              <a:t>internal</a:t>
            </a:r>
            <a:r>
              <a:rPr sz="1200" spc="233" dirty="0">
                <a:solidFill>
                  <a:srgbClr val="FFFFFF"/>
                </a:solidFill>
                <a:latin typeface="Century Gothic"/>
                <a:cs typeface="Century Gothic"/>
              </a:rPr>
              <a:t> </a:t>
            </a:r>
            <a:r>
              <a:rPr sz="1200" spc="147" dirty="0">
                <a:solidFill>
                  <a:srgbClr val="FFFFFF"/>
                </a:solidFill>
                <a:latin typeface="Century Gothic"/>
                <a:cs typeface="Century Gothic"/>
              </a:rPr>
              <a:t>IT</a:t>
            </a:r>
            <a:r>
              <a:rPr sz="1200" spc="-33" dirty="0">
                <a:solidFill>
                  <a:srgbClr val="FFFFFF"/>
                </a:solidFill>
                <a:latin typeface="Century Gothic"/>
                <a:cs typeface="Century Gothic"/>
              </a:rPr>
              <a:t> </a:t>
            </a:r>
            <a:r>
              <a:rPr sz="1200" spc="80" dirty="0">
                <a:solidFill>
                  <a:srgbClr val="FFFFFF"/>
                </a:solidFill>
                <a:latin typeface="Century Gothic"/>
                <a:cs typeface="Century Gothic"/>
              </a:rPr>
              <a:t>systems</a:t>
            </a:r>
            <a:r>
              <a:rPr sz="1200" spc="-20" dirty="0">
                <a:solidFill>
                  <a:srgbClr val="FFFFFF"/>
                </a:solidFill>
                <a:latin typeface="Century Gothic"/>
                <a:cs typeface="Century Gothic"/>
              </a:rPr>
              <a:t> </a:t>
            </a:r>
            <a:r>
              <a:rPr sz="1200" dirty="0">
                <a:solidFill>
                  <a:srgbClr val="FFFFFF"/>
                </a:solidFill>
                <a:latin typeface="Century Gothic"/>
                <a:cs typeface="Century Gothic"/>
              </a:rPr>
              <a:t>and</a:t>
            </a:r>
            <a:r>
              <a:rPr sz="1200" spc="233" dirty="0">
                <a:solidFill>
                  <a:srgbClr val="FFFFFF"/>
                </a:solidFill>
                <a:latin typeface="Century Gothic"/>
                <a:cs typeface="Century Gothic"/>
              </a:rPr>
              <a:t> </a:t>
            </a:r>
            <a:r>
              <a:rPr sz="1200" dirty="0">
                <a:solidFill>
                  <a:srgbClr val="FFFFFF"/>
                </a:solidFill>
                <a:latin typeface="Century Gothic"/>
                <a:cs typeface="Century Gothic"/>
              </a:rPr>
              <a:t>purchasing</a:t>
            </a:r>
            <a:r>
              <a:rPr sz="1200" spc="47" dirty="0">
                <a:solidFill>
                  <a:srgbClr val="FFFFFF"/>
                </a:solidFill>
                <a:latin typeface="Century Gothic"/>
                <a:cs typeface="Century Gothic"/>
              </a:rPr>
              <a:t> </a:t>
            </a:r>
            <a:r>
              <a:rPr sz="1200" dirty="0">
                <a:solidFill>
                  <a:srgbClr val="FFFFFF"/>
                </a:solidFill>
                <a:latin typeface="Century Gothic"/>
                <a:cs typeface="Century Gothic"/>
              </a:rPr>
              <a:t>server</a:t>
            </a:r>
            <a:r>
              <a:rPr sz="1200" spc="140" dirty="0">
                <a:solidFill>
                  <a:srgbClr val="FFFFFF"/>
                </a:solidFill>
                <a:latin typeface="Century Gothic"/>
                <a:cs typeface="Century Gothic"/>
              </a:rPr>
              <a:t> </a:t>
            </a:r>
            <a:r>
              <a:rPr sz="1200" spc="-47" dirty="0">
                <a:solidFill>
                  <a:srgbClr val="FFFFFF"/>
                </a:solidFill>
                <a:latin typeface="Century Gothic"/>
                <a:cs typeface="Century Gothic"/>
              </a:rPr>
              <a:t>capacity</a:t>
            </a:r>
            <a:r>
              <a:rPr sz="1200" spc="40" dirty="0">
                <a:solidFill>
                  <a:srgbClr val="FFFFFF"/>
                </a:solidFill>
                <a:latin typeface="Century Gothic"/>
                <a:cs typeface="Century Gothic"/>
              </a:rPr>
              <a:t> </a:t>
            </a:r>
            <a:r>
              <a:rPr sz="1200" spc="53" dirty="0">
                <a:solidFill>
                  <a:srgbClr val="FFFFFF"/>
                </a:solidFill>
                <a:latin typeface="Century Gothic"/>
                <a:cs typeface="Century Gothic"/>
              </a:rPr>
              <a:t>with </a:t>
            </a:r>
            <a:r>
              <a:rPr sz="1200" spc="60" dirty="0">
                <a:solidFill>
                  <a:srgbClr val="FFFFFF"/>
                </a:solidFill>
                <a:latin typeface="Century Gothic"/>
                <a:cs typeface="Century Gothic"/>
              </a:rPr>
              <a:t>minimal</a:t>
            </a:r>
            <a:r>
              <a:rPr sz="1200" spc="-20" dirty="0">
                <a:solidFill>
                  <a:srgbClr val="FFFFFF"/>
                </a:solidFill>
                <a:latin typeface="Century Gothic"/>
                <a:cs typeface="Century Gothic"/>
              </a:rPr>
              <a:t> </a:t>
            </a:r>
            <a:r>
              <a:rPr sz="1200" spc="67" dirty="0">
                <a:solidFill>
                  <a:srgbClr val="FFFFFF"/>
                </a:solidFill>
                <a:latin typeface="Century Gothic"/>
                <a:cs typeface="Century Gothic"/>
              </a:rPr>
              <a:t>system</a:t>
            </a:r>
            <a:r>
              <a:rPr sz="1200" spc="-60" dirty="0">
                <a:solidFill>
                  <a:srgbClr val="FFFFFF"/>
                </a:solidFill>
                <a:latin typeface="Century Gothic"/>
                <a:cs typeface="Century Gothic"/>
              </a:rPr>
              <a:t> </a:t>
            </a:r>
            <a:r>
              <a:rPr sz="1200" spc="-13" dirty="0">
                <a:solidFill>
                  <a:srgbClr val="FFFFFF"/>
                </a:solidFill>
                <a:latin typeface="Century Gothic"/>
                <a:cs typeface="Century Gothic"/>
              </a:rPr>
              <a:t>requirements</a:t>
            </a:r>
            <a:endParaRPr sz="1200">
              <a:latin typeface="Century Gothic"/>
              <a:cs typeface="Century Gothic"/>
            </a:endParaRPr>
          </a:p>
        </p:txBody>
      </p:sp>
      <p:grpSp>
        <p:nvGrpSpPr>
          <p:cNvPr id="8" name="object 8"/>
          <p:cNvGrpSpPr/>
          <p:nvPr/>
        </p:nvGrpSpPr>
        <p:grpSpPr>
          <a:xfrm>
            <a:off x="622300" y="1816101"/>
            <a:ext cx="5753947" cy="1855047"/>
            <a:chOff x="466725" y="1362075"/>
            <a:chExt cx="4315460" cy="1391285"/>
          </a:xfrm>
        </p:grpSpPr>
        <p:pic>
          <p:nvPicPr>
            <p:cNvPr id="9" name="object 9"/>
            <p:cNvPicPr/>
            <p:nvPr/>
          </p:nvPicPr>
          <p:blipFill>
            <a:blip r:embed="rId4" cstate="print"/>
            <a:stretch>
              <a:fillRect/>
            </a:stretch>
          </p:blipFill>
          <p:spPr>
            <a:xfrm>
              <a:off x="523875" y="1362075"/>
              <a:ext cx="352425" cy="466725"/>
            </a:xfrm>
            <a:prstGeom prst="rect">
              <a:avLst/>
            </a:prstGeom>
          </p:spPr>
        </p:pic>
        <p:pic>
          <p:nvPicPr>
            <p:cNvPr id="10" name="object 10"/>
            <p:cNvPicPr/>
            <p:nvPr/>
          </p:nvPicPr>
          <p:blipFill>
            <a:blip r:embed="rId5" cstate="print"/>
            <a:stretch>
              <a:fillRect/>
            </a:stretch>
          </p:blipFill>
          <p:spPr>
            <a:xfrm>
              <a:off x="471487" y="2043176"/>
              <a:ext cx="4305363" cy="704850"/>
            </a:xfrm>
            <a:prstGeom prst="rect">
              <a:avLst/>
            </a:prstGeom>
          </p:spPr>
        </p:pic>
        <p:sp>
          <p:nvSpPr>
            <p:cNvPr id="11" name="object 11"/>
            <p:cNvSpPr/>
            <p:nvPr/>
          </p:nvSpPr>
          <p:spPr>
            <a:xfrm>
              <a:off x="471487" y="2043176"/>
              <a:ext cx="4305935" cy="704850"/>
            </a:xfrm>
            <a:custGeom>
              <a:avLst/>
              <a:gdLst/>
              <a:ahLst/>
              <a:cxnLst/>
              <a:rect l="l" t="t" r="r" b="b"/>
              <a:pathLst>
                <a:path w="4305935" h="704850">
                  <a:moveTo>
                    <a:pt x="0" y="117475"/>
                  </a:moveTo>
                  <a:lnTo>
                    <a:pt x="9231" y="71741"/>
                  </a:lnTo>
                  <a:lnTo>
                    <a:pt x="34405" y="34401"/>
                  </a:lnTo>
                  <a:lnTo>
                    <a:pt x="71746" y="9229"/>
                  </a:lnTo>
                  <a:lnTo>
                    <a:pt x="117475" y="0"/>
                  </a:lnTo>
                  <a:lnTo>
                    <a:pt x="4187761" y="0"/>
                  </a:lnTo>
                  <a:lnTo>
                    <a:pt x="4233515" y="9229"/>
                  </a:lnTo>
                  <a:lnTo>
                    <a:pt x="4270898" y="34401"/>
                  </a:lnTo>
                  <a:lnTo>
                    <a:pt x="4296114" y="71741"/>
                  </a:lnTo>
                  <a:lnTo>
                    <a:pt x="4305363" y="117475"/>
                  </a:lnTo>
                  <a:lnTo>
                    <a:pt x="4305363" y="587248"/>
                  </a:lnTo>
                  <a:lnTo>
                    <a:pt x="4296114" y="633001"/>
                  </a:lnTo>
                  <a:lnTo>
                    <a:pt x="4270898" y="670385"/>
                  </a:lnTo>
                  <a:lnTo>
                    <a:pt x="4233515" y="695600"/>
                  </a:lnTo>
                  <a:lnTo>
                    <a:pt x="4187761" y="704850"/>
                  </a:lnTo>
                  <a:lnTo>
                    <a:pt x="117475" y="704850"/>
                  </a:lnTo>
                  <a:lnTo>
                    <a:pt x="71746" y="695600"/>
                  </a:lnTo>
                  <a:lnTo>
                    <a:pt x="34405" y="670385"/>
                  </a:lnTo>
                  <a:lnTo>
                    <a:pt x="9231" y="633001"/>
                  </a:lnTo>
                  <a:lnTo>
                    <a:pt x="0" y="587248"/>
                  </a:lnTo>
                  <a:lnTo>
                    <a:pt x="0" y="117475"/>
                  </a:lnTo>
                  <a:close/>
                </a:path>
              </a:pathLst>
            </a:custGeom>
            <a:ln w="9525">
              <a:solidFill>
                <a:srgbClr val="00C8FF"/>
              </a:solidFill>
            </a:ln>
          </p:spPr>
          <p:txBody>
            <a:bodyPr wrap="square" lIns="0" tIns="0" rIns="0" bIns="0" rtlCol="0"/>
            <a:lstStyle/>
            <a:p>
              <a:endParaRPr sz="2400"/>
            </a:p>
          </p:txBody>
        </p:sp>
      </p:grpSp>
      <p:sp>
        <p:nvSpPr>
          <p:cNvPr id="12" name="object 12"/>
          <p:cNvSpPr txBox="1"/>
          <p:nvPr/>
        </p:nvSpPr>
        <p:spPr>
          <a:xfrm>
            <a:off x="1273385" y="2885355"/>
            <a:ext cx="4693072" cy="562526"/>
          </a:xfrm>
          <a:prstGeom prst="rect">
            <a:avLst/>
          </a:prstGeom>
        </p:spPr>
        <p:txBody>
          <a:bodyPr vert="horz" wrap="square" lIns="0" tIns="15240" rIns="0" bIns="0" rtlCol="0">
            <a:spAutoFit/>
          </a:bodyPr>
          <a:lstStyle/>
          <a:p>
            <a:pPr marL="16933" marR="6773">
              <a:lnSpc>
                <a:spcPct val="101000"/>
              </a:lnSpc>
              <a:spcBef>
                <a:spcPts val="120"/>
              </a:spcBef>
            </a:pPr>
            <a:r>
              <a:rPr sz="1200" dirty="0">
                <a:solidFill>
                  <a:srgbClr val="FFFFFF"/>
                </a:solidFill>
                <a:latin typeface="Century Gothic"/>
                <a:cs typeface="Century Gothic"/>
              </a:rPr>
              <a:t>The</a:t>
            </a:r>
            <a:r>
              <a:rPr sz="1200" spc="7" dirty="0">
                <a:solidFill>
                  <a:srgbClr val="FFFFFF"/>
                </a:solidFill>
                <a:latin typeface="Century Gothic"/>
                <a:cs typeface="Century Gothic"/>
              </a:rPr>
              <a:t> </a:t>
            </a:r>
            <a:r>
              <a:rPr sz="1200" spc="73" dirty="0">
                <a:solidFill>
                  <a:srgbClr val="FFFFFF"/>
                </a:solidFill>
                <a:latin typeface="Century Gothic"/>
                <a:cs typeface="Century Gothic"/>
              </a:rPr>
              <a:t>system</a:t>
            </a:r>
            <a:r>
              <a:rPr sz="1200" spc="-60" dirty="0">
                <a:solidFill>
                  <a:srgbClr val="FFFFFF"/>
                </a:solidFill>
                <a:latin typeface="Century Gothic"/>
                <a:cs typeface="Century Gothic"/>
              </a:rPr>
              <a:t> </a:t>
            </a:r>
            <a:r>
              <a:rPr sz="1200" dirty="0">
                <a:solidFill>
                  <a:srgbClr val="FFFFFF"/>
                </a:solidFill>
                <a:latin typeface="Century Gothic"/>
                <a:cs typeface="Century Gothic"/>
              </a:rPr>
              <a:t>does</a:t>
            </a:r>
            <a:r>
              <a:rPr sz="1200" spc="53" dirty="0">
                <a:solidFill>
                  <a:srgbClr val="FFFFFF"/>
                </a:solidFill>
                <a:latin typeface="Century Gothic"/>
                <a:cs typeface="Century Gothic"/>
              </a:rPr>
              <a:t> </a:t>
            </a:r>
            <a:r>
              <a:rPr sz="1200" dirty="0">
                <a:solidFill>
                  <a:srgbClr val="FFFFFF"/>
                </a:solidFill>
                <a:latin typeface="Century Gothic"/>
                <a:cs typeface="Century Gothic"/>
              </a:rPr>
              <a:t>not</a:t>
            </a:r>
            <a:r>
              <a:rPr sz="1200" spc="60" dirty="0">
                <a:solidFill>
                  <a:srgbClr val="FFFFFF"/>
                </a:solidFill>
                <a:latin typeface="Century Gothic"/>
                <a:cs typeface="Century Gothic"/>
              </a:rPr>
              <a:t> </a:t>
            </a:r>
            <a:r>
              <a:rPr sz="1200" spc="-27" dirty="0">
                <a:solidFill>
                  <a:srgbClr val="FFFFFF"/>
                </a:solidFill>
                <a:latin typeface="Century Gothic"/>
                <a:cs typeface="Century Gothic"/>
              </a:rPr>
              <a:t>have</a:t>
            </a:r>
            <a:r>
              <a:rPr sz="1200" spc="7" dirty="0">
                <a:solidFill>
                  <a:srgbClr val="FFFFFF"/>
                </a:solidFill>
                <a:latin typeface="Century Gothic"/>
                <a:cs typeface="Century Gothic"/>
              </a:rPr>
              <a:t> </a:t>
            </a:r>
            <a:r>
              <a:rPr sz="1200" spc="-127" dirty="0">
                <a:solidFill>
                  <a:srgbClr val="FFFFFF"/>
                </a:solidFill>
                <a:latin typeface="Century Gothic"/>
                <a:cs typeface="Century Gothic"/>
              </a:rPr>
              <a:t>a</a:t>
            </a:r>
            <a:r>
              <a:rPr sz="1200" spc="27" dirty="0">
                <a:solidFill>
                  <a:srgbClr val="FFFFFF"/>
                </a:solidFill>
                <a:latin typeface="Century Gothic"/>
                <a:cs typeface="Century Gothic"/>
              </a:rPr>
              <a:t> </a:t>
            </a:r>
            <a:r>
              <a:rPr sz="1200" dirty="0">
                <a:solidFill>
                  <a:srgbClr val="FFFFFF"/>
                </a:solidFill>
                <a:latin typeface="Century Gothic"/>
                <a:cs typeface="Century Gothic"/>
              </a:rPr>
              <a:t>central</a:t>
            </a:r>
            <a:r>
              <a:rPr sz="1200" spc="13" dirty="0">
                <a:solidFill>
                  <a:srgbClr val="FFFFFF"/>
                </a:solidFill>
                <a:latin typeface="Century Gothic"/>
                <a:cs typeface="Century Gothic"/>
              </a:rPr>
              <a:t> </a:t>
            </a:r>
            <a:r>
              <a:rPr sz="1200" dirty="0">
                <a:solidFill>
                  <a:srgbClr val="FFFFFF"/>
                </a:solidFill>
                <a:latin typeface="Century Gothic"/>
                <a:cs typeface="Century Gothic"/>
              </a:rPr>
              <a:t>hub</a:t>
            </a:r>
            <a:r>
              <a:rPr sz="1200" spc="152" dirty="0">
                <a:solidFill>
                  <a:srgbClr val="FFFFFF"/>
                </a:solidFill>
                <a:latin typeface="Century Gothic"/>
                <a:cs typeface="Century Gothic"/>
              </a:rPr>
              <a:t> </a:t>
            </a:r>
            <a:r>
              <a:rPr sz="1200" dirty="0">
                <a:solidFill>
                  <a:srgbClr val="FFFFFF"/>
                </a:solidFill>
                <a:latin typeface="Century Gothic"/>
                <a:cs typeface="Century Gothic"/>
              </a:rPr>
              <a:t>that</a:t>
            </a:r>
            <a:r>
              <a:rPr sz="1200" spc="53" dirty="0">
                <a:solidFill>
                  <a:srgbClr val="FFFFFF"/>
                </a:solidFill>
                <a:latin typeface="Century Gothic"/>
                <a:cs typeface="Century Gothic"/>
              </a:rPr>
              <a:t> </a:t>
            </a:r>
            <a:r>
              <a:rPr sz="1200" spc="-13" dirty="0">
                <a:solidFill>
                  <a:srgbClr val="FFFFFF"/>
                </a:solidFill>
                <a:latin typeface="Century Gothic"/>
                <a:cs typeface="Century Gothic"/>
              </a:rPr>
              <a:t>charges </a:t>
            </a:r>
            <a:r>
              <a:rPr sz="1200" dirty="0">
                <a:solidFill>
                  <a:srgbClr val="FFFFFF"/>
                </a:solidFill>
                <a:latin typeface="Century Gothic"/>
                <a:cs typeface="Century Gothic"/>
              </a:rPr>
              <a:t>participants</a:t>
            </a:r>
            <a:r>
              <a:rPr sz="1200" spc="127" dirty="0">
                <a:solidFill>
                  <a:srgbClr val="FFFFFF"/>
                </a:solidFill>
                <a:latin typeface="Century Gothic"/>
                <a:cs typeface="Century Gothic"/>
              </a:rPr>
              <a:t> </a:t>
            </a:r>
            <a:r>
              <a:rPr sz="1200" dirty="0">
                <a:solidFill>
                  <a:srgbClr val="FFFFFF"/>
                </a:solidFill>
                <a:latin typeface="Century Gothic"/>
                <a:cs typeface="Century Gothic"/>
              </a:rPr>
              <a:t>for</a:t>
            </a:r>
            <a:r>
              <a:rPr sz="1200" spc="127" dirty="0">
                <a:solidFill>
                  <a:srgbClr val="FFFFFF"/>
                </a:solidFill>
                <a:latin typeface="Century Gothic"/>
                <a:cs typeface="Century Gothic"/>
              </a:rPr>
              <a:t> </a:t>
            </a:r>
            <a:r>
              <a:rPr sz="1200" dirty="0">
                <a:solidFill>
                  <a:srgbClr val="FFFFFF"/>
                </a:solidFill>
                <a:latin typeface="Century Gothic"/>
                <a:cs typeface="Century Gothic"/>
              </a:rPr>
              <a:t>transactions.</a:t>
            </a:r>
            <a:r>
              <a:rPr sz="1200" spc="13" dirty="0">
                <a:solidFill>
                  <a:srgbClr val="FFFFFF"/>
                </a:solidFill>
                <a:latin typeface="Century Gothic"/>
                <a:cs typeface="Century Gothic"/>
              </a:rPr>
              <a:t> </a:t>
            </a:r>
            <a:r>
              <a:rPr sz="1200" dirty="0">
                <a:solidFill>
                  <a:srgbClr val="FFFFFF"/>
                </a:solidFill>
                <a:latin typeface="Century Gothic"/>
                <a:cs typeface="Century Gothic"/>
              </a:rPr>
              <a:t>The</a:t>
            </a:r>
            <a:r>
              <a:rPr sz="1200" spc="60" dirty="0">
                <a:solidFill>
                  <a:srgbClr val="FFFFFF"/>
                </a:solidFill>
                <a:latin typeface="Century Gothic"/>
                <a:cs typeface="Century Gothic"/>
              </a:rPr>
              <a:t> </a:t>
            </a:r>
            <a:r>
              <a:rPr sz="1200" spc="67" dirty="0">
                <a:solidFill>
                  <a:srgbClr val="FFFFFF"/>
                </a:solidFill>
                <a:latin typeface="Century Gothic"/>
                <a:cs typeface="Century Gothic"/>
              </a:rPr>
              <a:t>commission</a:t>
            </a:r>
            <a:r>
              <a:rPr sz="1200" spc="-47" dirty="0">
                <a:solidFill>
                  <a:srgbClr val="FFFFFF"/>
                </a:solidFill>
                <a:latin typeface="Century Gothic"/>
                <a:cs typeface="Century Gothic"/>
              </a:rPr>
              <a:t> </a:t>
            </a:r>
            <a:r>
              <a:rPr sz="1200" spc="-53" dirty="0">
                <a:solidFill>
                  <a:srgbClr val="FFFFFF"/>
                </a:solidFill>
                <a:latin typeface="Century Gothic"/>
                <a:cs typeface="Century Gothic"/>
              </a:rPr>
              <a:t>can</a:t>
            </a:r>
            <a:r>
              <a:rPr sz="1200" spc="-60" dirty="0">
                <a:solidFill>
                  <a:srgbClr val="FFFFFF"/>
                </a:solidFill>
                <a:latin typeface="Century Gothic"/>
                <a:cs typeface="Century Gothic"/>
              </a:rPr>
              <a:t> </a:t>
            </a:r>
            <a:r>
              <a:rPr sz="1200" dirty="0">
                <a:solidFill>
                  <a:srgbClr val="FFFFFF"/>
                </a:solidFill>
                <a:latin typeface="Century Gothic"/>
                <a:cs typeface="Century Gothic"/>
              </a:rPr>
              <a:t>be</a:t>
            </a:r>
            <a:r>
              <a:rPr sz="1200" spc="200" dirty="0">
                <a:solidFill>
                  <a:srgbClr val="FFFFFF"/>
                </a:solidFill>
                <a:latin typeface="Century Gothic"/>
                <a:cs typeface="Century Gothic"/>
              </a:rPr>
              <a:t> </a:t>
            </a:r>
            <a:r>
              <a:rPr sz="1200" dirty="0">
                <a:solidFill>
                  <a:srgbClr val="FFFFFF"/>
                </a:solidFill>
                <a:latin typeface="Century Gothic"/>
                <a:cs typeface="Century Gothic"/>
              </a:rPr>
              <a:t>set</a:t>
            </a:r>
            <a:r>
              <a:rPr sz="1200" spc="113" dirty="0">
                <a:solidFill>
                  <a:srgbClr val="FFFFFF"/>
                </a:solidFill>
                <a:latin typeface="Century Gothic"/>
                <a:cs typeface="Century Gothic"/>
              </a:rPr>
              <a:t> </a:t>
            </a:r>
            <a:r>
              <a:rPr sz="1200" spc="-27" dirty="0">
                <a:solidFill>
                  <a:srgbClr val="FFFFFF"/>
                </a:solidFill>
                <a:latin typeface="Century Gothic"/>
                <a:cs typeface="Century Gothic"/>
              </a:rPr>
              <a:t>only </a:t>
            </a:r>
            <a:r>
              <a:rPr sz="1200" dirty="0">
                <a:solidFill>
                  <a:srgbClr val="FFFFFF"/>
                </a:solidFill>
                <a:latin typeface="Century Gothic"/>
                <a:cs typeface="Century Gothic"/>
              </a:rPr>
              <a:t>by</a:t>
            </a:r>
            <a:r>
              <a:rPr sz="1200" spc="87" dirty="0">
                <a:solidFill>
                  <a:srgbClr val="FFFFFF"/>
                </a:solidFill>
                <a:latin typeface="Century Gothic"/>
                <a:cs typeface="Century Gothic"/>
              </a:rPr>
              <a:t> </a:t>
            </a:r>
            <a:r>
              <a:rPr sz="1200" dirty="0">
                <a:solidFill>
                  <a:srgbClr val="FFFFFF"/>
                </a:solidFill>
                <a:latin typeface="Century Gothic"/>
                <a:cs typeface="Century Gothic"/>
              </a:rPr>
              <a:t>participants</a:t>
            </a:r>
            <a:r>
              <a:rPr sz="1200" spc="60" dirty="0">
                <a:solidFill>
                  <a:srgbClr val="FFFFFF"/>
                </a:solidFill>
                <a:latin typeface="Century Gothic"/>
                <a:cs typeface="Century Gothic"/>
              </a:rPr>
              <a:t> </a:t>
            </a:r>
            <a:r>
              <a:rPr sz="1200" dirty="0">
                <a:solidFill>
                  <a:srgbClr val="FFFFFF"/>
                </a:solidFill>
                <a:latin typeface="Century Gothic"/>
                <a:cs typeface="Century Gothic"/>
              </a:rPr>
              <a:t>for</a:t>
            </a:r>
            <a:r>
              <a:rPr sz="1200" spc="-73" dirty="0">
                <a:solidFill>
                  <a:srgbClr val="FFFFFF"/>
                </a:solidFill>
                <a:latin typeface="Century Gothic"/>
                <a:cs typeface="Century Gothic"/>
              </a:rPr>
              <a:t> </a:t>
            </a:r>
            <a:r>
              <a:rPr sz="1200" spc="-33" dirty="0">
                <a:solidFill>
                  <a:srgbClr val="FFFFFF"/>
                </a:solidFill>
                <a:latin typeface="Century Gothic"/>
                <a:cs typeface="Century Gothic"/>
              </a:rPr>
              <a:t>each</a:t>
            </a:r>
            <a:r>
              <a:rPr sz="1200" spc="140" dirty="0">
                <a:solidFill>
                  <a:srgbClr val="FFFFFF"/>
                </a:solidFill>
                <a:latin typeface="Century Gothic"/>
                <a:cs typeface="Century Gothic"/>
              </a:rPr>
              <a:t> </a:t>
            </a:r>
            <a:r>
              <a:rPr sz="1200" dirty="0">
                <a:solidFill>
                  <a:srgbClr val="FFFFFF"/>
                </a:solidFill>
                <a:latin typeface="Century Gothic"/>
                <a:cs typeface="Century Gothic"/>
              </a:rPr>
              <a:t>other</a:t>
            </a:r>
            <a:r>
              <a:rPr sz="1200" spc="-60" dirty="0">
                <a:solidFill>
                  <a:srgbClr val="FFFFFF"/>
                </a:solidFill>
                <a:latin typeface="Century Gothic"/>
                <a:cs typeface="Century Gothic"/>
              </a:rPr>
              <a:t> </a:t>
            </a:r>
            <a:r>
              <a:rPr sz="1200" dirty="0">
                <a:solidFill>
                  <a:srgbClr val="FFFFFF"/>
                </a:solidFill>
                <a:latin typeface="Century Gothic"/>
                <a:cs typeface="Century Gothic"/>
              </a:rPr>
              <a:t>at</a:t>
            </a:r>
            <a:r>
              <a:rPr sz="1200" spc="47" dirty="0">
                <a:solidFill>
                  <a:srgbClr val="FFFFFF"/>
                </a:solidFill>
                <a:latin typeface="Century Gothic"/>
                <a:cs typeface="Century Gothic"/>
              </a:rPr>
              <a:t> </a:t>
            </a:r>
            <a:r>
              <a:rPr sz="1200" spc="-13" dirty="0">
                <a:solidFill>
                  <a:srgbClr val="FFFFFF"/>
                </a:solidFill>
                <a:latin typeface="Century Gothic"/>
                <a:cs typeface="Century Gothic"/>
              </a:rPr>
              <a:t>will.</a:t>
            </a:r>
            <a:endParaRPr sz="1200">
              <a:latin typeface="Century Gothic"/>
              <a:cs typeface="Century Gothic"/>
            </a:endParaRPr>
          </a:p>
        </p:txBody>
      </p:sp>
      <p:grpSp>
        <p:nvGrpSpPr>
          <p:cNvPr id="13" name="object 13"/>
          <p:cNvGrpSpPr/>
          <p:nvPr/>
        </p:nvGrpSpPr>
        <p:grpSpPr>
          <a:xfrm>
            <a:off x="622301" y="2882900"/>
            <a:ext cx="4725247" cy="1842347"/>
            <a:chOff x="466725" y="2162175"/>
            <a:chExt cx="3543935" cy="1381760"/>
          </a:xfrm>
        </p:grpSpPr>
        <p:pic>
          <p:nvPicPr>
            <p:cNvPr id="14" name="object 14"/>
            <p:cNvPicPr/>
            <p:nvPr/>
          </p:nvPicPr>
          <p:blipFill>
            <a:blip r:embed="rId6" cstate="print"/>
            <a:stretch>
              <a:fillRect/>
            </a:stretch>
          </p:blipFill>
          <p:spPr>
            <a:xfrm>
              <a:off x="523875" y="2162175"/>
              <a:ext cx="352425" cy="457200"/>
            </a:xfrm>
            <a:prstGeom prst="rect">
              <a:avLst/>
            </a:prstGeom>
          </p:spPr>
        </p:pic>
        <p:pic>
          <p:nvPicPr>
            <p:cNvPr id="15" name="object 15"/>
            <p:cNvPicPr/>
            <p:nvPr/>
          </p:nvPicPr>
          <p:blipFill>
            <a:blip r:embed="rId7" cstate="print"/>
            <a:stretch>
              <a:fillRect/>
            </a:stretch>
          </p:blipFill>
          <p:spPr>
            <a:xfrm>
              <a:off x="471487" y="2843276"/>
              <a:ext cx="3533838" cy="695325"/>
            </a:xfrm>
            <a:prstGeom prst="rect">
              <a:avLst/>
            </a:prstGeom>
          </p:spPr>
        </p:pic>
        <p:sp>
          <p:nvSpPr>
            <p:cNvPr id="16" name="object 16"/>
            <p:cNvSpPr/>
            <p:nvPr/>
          </p:nvSpPr>
          <p:spPr>
            <a:xfrm>
              <a:off x="471487" y="2843276"/>
              <a:ext cx="3534410" cy="695325"/>
            </a:xfrm>
            <a:custGeom>
              <a:avLst/>
              <a:gdLst/>
              <a:ahLst/>
              <a:cxnLst/>
              <a:rect l="l" t="t" r="r" b="b"/>
              <a:pathLst>
                <a:path w="3534410" h="695325">
                  <a:moveTo>
                    <a:pt x="0" y="115824"/>
                  </a:moveTo>
                  <a:lnTo>
                    <a:pt x="9108" y="70723"/>
                  </a:lnTo>
                  <a:lnTo>
                    <a:pt x="33945" y="33908"/>
                  </a:lnTo>
                  <a:lnTo>
                    <a:pt x="70782" y="9096"/>
                  </a:lnTo>
                  <a:lnTo>
                    <a:pt x="115887" y="0"/>
                  </a:lnTo>
                  <a:lnTo>
                    <a:pt x="3417887" y="0"/>
                  </a:lnTo>
                  <a:lnTo>
                    <a:pt x="3463008" y="9096"/>
                  </a:lnTo>
                  <a:lnTo>
                    <a:pt x="3499866" y="33909"/>
                  </a:lnTo>
                  <a:lnTo>
                    <a:pt x="3524722" y="70723"/>
                  </a:lnTo>
                  <a:lnTo>
                    <a:pt x="3533838" y="115824"/>
                  </a:lnTo>
                  <a:lnTo>
                    <a:pt x="3533838" y="579374"/>
                  </a:lnTo>
                  <a:lnTo>
                    <a:pt x="3524722" y="624494"/>
                  </a:lnTo>
                  <a:lnTo>
                    <a:pt x="3499866" y="661352"/>
                  </a:lnTo>
                  <a:lnTo>
                    <a:pt x="3463008" y="686208"/>
                  </a:lnTo>
                  <a:lnTo>
                    <a:pt x="3417887" y="695325"/>
                  </a:lnTo>
                  <a:lnTo>
                    <a:pt x="115887" y="695325"/>
                  </a:lnTo>
                  <a:lnTo>
                    <a:pt x="70782" y="686208"/>
                  </a:lnTo>
                  <a:lnTo>
                    <a:pt x="33945" y="661352"/>
                  </a:lnTo>
                  <a:lnTo>
                    <a:pt x="9108" y="624494"/>
                  </a:lnTo>
                  <a:lnTo>
                    <a:pt x="0" y="579374"/>
                  </a:lnTo>
                  <a:lnTo>
                    <a:pt x="0" y="115824"/>
                  </a:lnTo>
                  <a:close/>
                </a:path>
              </a:pathLst>
            </a:custGeom>
            <a:ln w="9525">
              <a:solidFill>
                <a:srgbClr val="00C8FF"/>
              </a:solidFill>
            </a:ln>
          </p:spPr>
          <p:txBody>
            <a:bodyPr wrap="square" lIns="0" tIns="0" rIns="0" bIns="0" rtlCol="0"/>
            <a:lstStyle/>
            <a:p>
              <a:endParaRPr sz="2400"/>
            </a:p>
          </p:txBody>
        </p:sp>
      </p:grpSp>
      <p:sp>
        <p:nvSpPr>
          <p:cNvPr id="17" name="object 17"/>
          <p:cNvSpPr txBox="1"/>
          <p:nvPr/>
        </p:nvSpPr>
        <p:spPr>
          <a:xfrm>
            <a:off x="1273386" y="4042749"/>
            <a:ext cx="3939540" cy="379698"/>
          </a:xfrm>
          <a:prstGeom prst="rect">
            <a:avLst/>
          </a:prstGeom>
        </p:spPr>
        <p:txBody>
          <a:bodyPr vert="horz" wrap="square" lIns="0" tIns="9313" rIns="0" bIns="0" rtlCol="0">
            <a:spAutoFit/>
          </a:bodyPr>
          <a:lstStyle/>
          <a:p>
            <a:pPr marL="16933" marR="6773">
              <a:lnSpc>
                <a:spcPct val="104400"/>
              </a:lnSpc>
              <a:spcBef>
                <a:spcPts val="73"/>
              </a:spcBef>
            </a:pPr>
            <a:r>
              <a:rPr sz="1200" spc="13" dirty="0">
                <a:solidFill>
                  <a:srgbClr val="FFFFFF"/>
                </a:solidFill>
                <a:latin typeface="Century Gothic"/>
                <a:cs typeface="Century Gothic"/>
              </a:rPr>
              <a:t>The</a:t>
            </a:r>
            <a:r>
              <a:rPr sz="1200" spc="-13" dirty="0">
                <a:solidFill>
                  <a:srgbClr val="FFFFFF"/>
                </a:solidFill>
                <a:latin typeface="Century Gothic"/>
                <a:cs typeface="Century Gothic"/>
              </a:rPr>
              <a:t> </a:t>
            </a:r>
            <a:r>
              <a:rPr sz="1200" spc="73" dirty="0">
                <a:solidFill>
                  <a:srgbClr val="FFFFFF"/>
                </a:solidFill>
                <a:latin typeface="Century Gothic"/>
                <a:cs typeface="Century Gothic"/>
              </a:rPr>
              <a:t>system</a:t>
            </a:r>
            <a:r>
              <a:rPr sz="1200" spc="-73" dirty="0">
                <a:solidFill>
                  <a:srgbClr val="FFFFFF"/>
                </a:solidFill>
                <a:latin typeface="Century Gothic"/>
                <a:cs typeface="Century Gothic"/>
              </a:rPr>
              <a:t> </a:t>
            </a:r>
            <a:r>
              <a:rPr sz="1200" spc="13" dirty="0">
                <a:solidFill>
                  <a:srgbClr val="FFFFFF"/>
                </a:solidFill>
                <a:latin typeface="Century Gothic"/>
                <a:cs typeface="Century Gothic"/>
              </a:rPr>
              <a:t>does</a:t>
            </a:r>
            <a:r>
              <a:rPr sz="1200" spc="40" dirty="0">
                <a:solidFill>
                  <a:srgbClr val="FFFFFF"/>
                </a:solidFill>
                <a:latin typeface="Century Gothic"/>
                <a:cs typeface="Century Gothic"/>
              </a:rPr>
              <a:t> </a:t>
            </a:r>
            <a:r>
              <a:rPr sz="1200" spc="13" dirty="0">
                <a:solidFill>
                  <a:srgbClr val="FFFFFF"/>
                </a:solidFill>
                <a:latin typeface="Century Gothic"/>
                <a:cs typeface="Century Gothic"/>
              </a:rPr>
              <a:t>not</a:t>
            </a:r>
            <a:r>
              <a:rPr sz="1200" spc="40" dirty="0">
                <a:solidFill>
                  <a:srgbClr val="FFFFFF"/>
                </a:solidFill>
                <a:latin typeface="Century Gothic"/>
                <a:cs typeface="Century Gothic"/>
              </a:rPr>
              <a:t> </a:t>
            </a:r>
            <a:r>
              <a:rPr sz="1200" spc="13" dirty="0">
                <a:solidFill>
                  <a:srgbClr val="FFFFFF"/>
                </a:solidFill>
                <a:latin typeface="Century Gothic"/>
                <a:cs typeface="Century Gothic"/>
              </a:rPr>
              <a:t>require</a:t>
            </a:r>
            <a:r>
              <a:rPr sz="1200" spc="-13" dirty="0">
                <a:solidFill>
                  <a:srgbClr val="FFFFFF"/>
                </a:solidFill>
                <a:latin typeface="Century Gothic"/>
                <a:cs typeface="Century Gothic"/>
              </a:rPr>
              <a:t> </a:t>
            </a:r>
            <a:r>
              <a:rPr sz="1200" dirty="0">
                <a:solidFill>
                  <a:srgbClr val="FFFFFF"/>
                </a:solidFill>
                <a:latin typeface="Century Gothic"/>
                <a:cs typeface="Century Gothic"/>
              </a:rPr>
              <a:t>any</a:t>
            </a:r>
            <a:r>
              <a:rPr sz="1200" spc="80" dirty="0">
                <a:solidFill>
                  <a:srgbClr val="FFFFFF"/>
                </a:solidFill>
                <a:latin typeface="Century Gothic"/>
                <a:cs typeface="Century Gothic"/>
              </a:rPr>
              <a:t> </a:t>
            </a:r>
            <a:r>
              <a:rPr sz="1200" spc="13" dirty="0">
                <a:solidFill>
                  <a:srgbClr val="FFFFFF"/>
                </a:solidFill>
                <a:latin typeface="Century Gothic"/>
                <a:cs typeface="Century Gothic"/>
              </a:rPr>
              <a:t>operations</a:t>
            </a:r>
            <a:r>
              <a:rPr sz="1200" spc="-73" dirty="0">
                <a:solidFill>
                  <a:srgbClr val="FFFFFF"/>
                </a:solidFill>
                <a:latin typeface="Century Gothic"/>
                <a:cs typeface="Century Gothic"/>
              </a:rPr>
              <a:t> </a:t>
            </a:r>
            <a:r>
              <a:rPr sz="1200" spc="13" dirty="0">
                <a:solidFill>
                  <a:srgbClr val="FFFFFF"/>
                </a:solidFill>
                <a:latin typeface="Century Gothic"/>
                <a:cs typeface="Century Gothic"/>
              </a:rPr>
              <a:t>on</a:t>
            </a:r>
            <a:r>
              <a:rPr sz="1200" dirty="0">
                <a:solidFill>
                  <a:srgbClr val="FFFFFF"/>
                </a:solidFill>
                <a:latin typeface="Century Gothic"/>
                <a:cs typeface="Century Gothic"/>
              </a:rPr>
              <a:t> </a:t>
            </a:r>
            <a:r>
              <a:rPr sz="1200" spc="-67" dirty="0">
                <a:solidFill>
                  <a:srgbClr val="FFFFFF"/>
                </a:solidFill>
                <a:latin typeface="Century Gothic"/>
                <a:cs typeface="Century Gothic"/>
              </a:rPr>
              <a:t>a</a:t>
            </a:r>
            <a:r>
              <a:rPr sz="1200" dirty="0">
                <a:solidFill>
                  <a:srgbClr val="FFFFFF"/>
                </a:solidFill>
                <a:latin typeface="Century Gothic"/>
                <a:cs typeface="Century Gothic"/>
              </a:rPr>
              <a:t> high</a:t>
            </a:r>
            <a:r>
              <a:rPr sz="1200" spc="220" dirty="0">
                <a:solidFill>
                  <a:srgbClr val="FFFFFF"/>
                </a:solidFill>
                <a:latin typeface="Century Gothic"/>
                <a:cs typeface="Century Gothic"/>
              </a:rPr>
              <a:t> </a:t>
            </a:r>
            <a:r>
              <a:rPr sz="1200" dirty="0">
                <a:solidFill>
                  <a:srgbClr val="FFFFFF"/>
                </a:solidFill>
                <a:latin typeface="Century Gothic"/>
                <a:cs typeface="Century Gothic"/>
              </a:rPr>
              <a:t>transation</a:t>
            </a:r>
            <a:r>
              <a:rPr sz="1200" spc="-53" dirty="0">
                <a:solidFill>
                  <a:srgbClr val="FFFFFF"/>
                </a:solidFill>
                <a:latin typeface="Century Gothic"/>
                <a:cs typeface="Century Gothic"/>
              </a:rPr>
              <a:t> </a:t>
            </a:r>
            <a:r>
              <a:rPr sz="1200" dirty="0">
                <a:solidFill>
                  <a:srgbClr val="FFFFFF"/>
                </a:solidFill>
                <a:latin typeface="Century Gothic"/>
                <a:cs typeface="Century Gothic"/>
              </a:rPr>
              <a:t>cost</a:t>
            </a:r>
            <a:r>
              <a:rPr sz="1200" spc="560" dirty="0">
                <a:solidFill>
                  <a:srgbClr val="FFFFFF"/>
                </a:solidFill>
                <a:latin typeface="Century Gothic"/>
                <a:cs typeface="Century Gothic"/>
              </a:rPr>
              <a:t> </a:t>
            </a:r>
            <a:r>
              <a:rPr sz="1200" dirty="0">
                <a:solidFill>
                  <a:srgbClr val="FFFFFF"/>
                </a:solidFill>
                <a:latin typeface="Century Gothic"/>
                <a:cs typeface="Century Gothic"/>
              </a:rPr>
              <a:t>for</a:t>
            </a:r>
            <a:r>
              <a:rPr sz="1200" spc="-13" dirty="0">
                <a:solidFill>
                  <a:srgbClr val="FFFFFF"/>
                </a:solidFill>
                <a:latin typeface="Century Gothic"/>
                <a:cs typeface="Century Gothic"/>
              </a:rPr>
              <a:t> </a:t>
            </a:r>
            <a:r>
              <a:rPr sz="1200" dirty="0">
                <a:solidFill>
                  <a:srgbClr val="FFFFFF"/>
                </a:solidFill>
                <a:latin typeface="Century Gothic"/>
                <a:cs typeface="Century Gothic"/>
              </a:rPr>
              <a:t>public</a:t>
            </a:r>
            <a:r>
              <a:rPr sz="1200" spc="280" dirty="0">
                <a:solidFill>
                  <a:srgbClr val="FFFFFF"/>
                </a:solidFill>
                <a:latin typeface="Century Gothic"/>
                <a:cs typeface="Century Gothic"/>
              </a:rPr>
              <a:t> </a:t>
            </a:r>
            <a:r>
              <a:rPr sz="1200" dirty="0">
                <a:solidFill>
                  <a:srgbClr val="FFFFFF"/>
                </a:solidFill>
                <a:latin typeface="Century Gothic"/>
                <a:cs typeface="Century Gothic"/>
              </a:rPr>
              <a:t>blockchain</a:t>
            </a:r>
            <a:r>
              <a:rPr sz="1200" spc="60" dirty="0">
                <a:solidFill>
                  <a:srgbClr val="FFFFFF"/>
                </a:solidFill>
                <a:latin typeface="Century Gothic"/>
                <a:cs typeface="Century Gothic"/>
              </a:rPr>
              <a:t> </a:t>
            </a:r>
            <a:r>
              <a:rPr sz="1200" spc="-13" dirty="0">
                <a:solidFill>
                  <a:srgbClr val="FFFFFF"/>
                </a:solidFill>
                <a:latin typeface="Century Gothic"/>
                <a:cs typeface="Century Gothic"/>
              </a:rPr>
              <a:t>network</a:t>
            </a:r>
            <a:endParaRPr sz="1200">
              <a:latin typeface="Century Gothic"/>
              <a:cs typeface="Century Gothic"/>
            </a:endParaRPr>
          </a:p>
        </p:txBody>
      </p:sp>
      <p:grpSp>
        <p:nvGrpSpPr>
          <p:cNvPr id="18" name="object 18"/>
          <p:cNvGrpSpPr/>
          <p:nvPr/>
        </p:nvGrpSpPr>
        <p:grpSpPr>
          <a:xfrm>
            <a:off x="622300" y="3937000"/>
            <a:ext cx="4814147" cy="1854200"/>
            <a:chOff x="466725" y="2952750"/>
            <a:chExt cx="3610610" cy="1390650"/>
          </a:xfrm>
        </p:grpSpPr>
        <p:pic>
          <p:nvPicPr>
            <p:cNvPr id="19" name="object 19"/>
            <p:cNvPicPr/>
            <p:nvPr/>
          </p:nvPicPr>
          <p:blipFill>
            <a:blip r:embed="rId8" cstate="print"/>
            <a:stretch>
              <a:fillRect/>
            </a:stretch>
          </p:blipFill>
          <p:spPr>
            <a:xfrm>
              <a:off x="523875" y="2952750"/>
              <a:ext cx="352425" cy="466725"/>
            </a:xfrm>
            <a:prstGeom prst="rect">
              <a:avLst/>
            </a:prstGeom>
          </p:spPr>
        </p:pic>
        <p:pic>
          <p:nvPicPr>
            <p:cNvPr id="20" name="object 20"/>
            <p:cNvPicPr/>
            <p:nvPr/>
          </p:nvPicPr>
          <p:blipFill>
            <a:blip r:embed="rId9" cstate="print"/>
            <a:stretch>
              <a:fillRect/>
            </a:stretch>
          </p:blipFill>
          <p:spPr>
            <a:xfrm>
              <a:off x="471487" y="3643376"/>
              <a:ext cx="3600513" cy="695261"/>
            </a:xfrm>
            <a:prstGeom prst="rect">
              <a:avLst/>
            </a:prstGeom>
          </p:spPr>
        </p:pic>
        <p:sp>
          <p:nvSpPr>
            <p:cNvPr id="21" name="object 21"/>
            <p:cNvSpPr/>
            <p:nvPr/>
          </p:nvSpPr>
          <p:spPr>
            <a:xfrm>
              <a:off x="471487" y="3643376"/>
              <a:ext cx="3601085" cy="695325"/>
            </a:xfrm>
            <a:custGeom>
              <a:avLst/>
              <a:gdLst/>
              <a:ahLst/>
              <a:cxnLst/>
              <a:rect l="l" t="t" r="r" b="b"/>
              <a:pathLst>
                <a:path w="3601085" h="695325">
                  <a:moveTo>
                    <a:pt x="0" y="115824"/>
                  </a:moveTo>
                  <a:lnTo>
                    <a:pt x="9106" y="70723"/>
                  </a:lnTo>
                  <a:lnTo>
                    <a:pt x="33940" y="33908"/>
                  </a:lnTo>
                  <a:lnTo>
                    <a:pt x="70776" y="9096"/>
                  </a:lnTo>
                  <a:lnTo>
                    <a:pt x="115887" y="0"/>
                  </a:lnTo>
                  <a:lnTo>
                    <a:pt x="3484562" y="0"/>
                  </a:lnTo>
                  <a:lnTo>
                    <a:pt x="3529683" y="9096"/>
                  </a:lnTo>
                  <a:lnTo>
                    <a:pt x="3566541" y="33909"/>
                  </a:lnTo>
                  <a:lnTo>
                    <a:pt x="3591397" y="70723"/>
                  </a:lnTo>
                  <a:lnTo>
                    <a:pt x="3600513" y="115824"/>
                  </a:lnTo>
                  <a:lnTo>
                    <a:pt x="3600513" y="579374"/>
                  </a:lnTo>
                  <a:lnTo>
                    <a:pt x="3591397" y="624484"/>
                  </a:lnTo>
                  <a:lnTo>
                    <a:pt x="3566541" y="661320"/>
                  </a:lnTo>
                  <a:lnTo>
                    <a:pt x="3529683" y="686155"/>
                  </a:lnTo>
                  <a:lnTo>
                    <a:pt x="3484562" y="695261"/>
                  </a:lnTo>
                  <a:lnTo>
                    <a:pt x="115887" y="695261"/>
                  </a:lnTo>
                  <a:lnTo>
                    <a:pt x="70776" y="686155"/>
                  </a:lnTo>
                  <a:lnTo>
                    <a:pt x="33940" y="661320"/>
                  </a:lnTo>
                  <a:lnTo>
                    <a:pt x="9106" y="624484"/>
                  </a:lnTo>
                  <a:lnTo>
                    <a:pt x="0" y="579374"/>
                  </a:lnTo>
                  <a:lnTo>
                    <a:pt x="0" y="115824"/>
                  </a:lnTo>
                  <a:close/>
                </a:path>
              </a:pathLst>
            </a:custGeom>
            <a:ln w="9525">
              <a:solidFill>
                <a:srgbClr val="00C8FF"/>
              </a:solidFill>
            </a:ln>
          </p:spPr>
          <p:txBody>
            <a:bodyPr wrap="square" lIns="0" tIns="0" rIns="0" bIns="0" rtlCol="0"/>
            <a:lstStyle/>
            <a:p>
              <a:endParaRPr sz="2400"/>
            </a:p>
          </p:txBody>
        </p:sp>
      </p:grpSp>
      <p:sp>
        <p:nvSpPr>
          <p:cNvPr id="22" name="object 22"/>
          <p:cNvSpPr txBox="1"/>
          <p:nvPr/>
        </p:nvSpPr>
        <p:spPr>
          <a:xfrm>
            <a:off x="1273386" y="5015654"/>
            <a:ext cx="3730413" cy="562526"/>
          </a:xfrm>
          <a:prstGeom prst="rect">
            <a:avLst/>
          </a:prstGeom>
        </p:spPr>
        <p:txBody>
          <a:bodyPr vert="horz" wrap="square" lIns="0" tIns="15240" rIns="0" bIns="0" rtlCol="0">
            <a:spAutoFit/>
          </a:bodyPr>
          <a:lstStyle/>
          <a:p>
            <a:pPr marL="16933" marR="6773" algn="just">
              <a:lnSpc>
                <a:spcPct val="100800"/>
              </a:lnSpc>
              <a:spcBef>
                <a:spcPts val="120"/>
              </a:spcBef>
            </a:pPr>
            <a:r>
              <a:rPr sz="1200" dirty="0">
                <a:solidFill>
                  <a:srgbClr val="FFFFFF"/>
                </a:solidFill>
                <a:latin typeface="Century Gothic"/>
                <a:cs typeface="Century Gothic"/>
              </a:rPr>
              <a:t>The</a:t>
            </a:r>
            <a:r>
              <a:rPr sz="1200" spc="53" dirty="0">
                <a:solidFill>
                  <a:srgbClr val="FFFFFF"/>
                </a:solidFill>
                <a:latin typeface="Century Gothic"/>
                <a:cs typeface="Century Gothic"/>
              </a:rPr>
              <a:t> </a:t>
            </a:r>
            <a:r>
              <a:rPr sz="1200" dirty="0">
                <a:solidFill>
                  <a:srgbClr val="FFFFFF"/>
                </a:solidFill>
                <a:latin typeface="Century Gothic"/>
                <a:cs typeface="Century Gothic"/>
              </a:rPr>
              <a:t>total</a:t>
            </a:r>
            <a:r>
              <a:rPr sz="1200" spc="53" dirty="0">
                <a:solidFill>
                  <a:srgbClr val="FFFFFF"/>
                </a:solidFill>
                <a:latin typeface="Century Gothic"/>
                <a:cs typeface="Century Gothic"/>
              </a:rPr>
              <a:t> </a:t>
            </a:r>
            <a:r>
              <a:rPr sz="1200" dirty="0">
                <a:solidFill>
                  <a:srgbClr val="FFFFFF"/>
                </a:solidFill>
                <a:latin typeface="Century Gothic"/>
                <a:cs typeface="Century Gothic"/>
              </a:rPr>
              <a:t>cost</a:t>
            </a:r>
            <a:r>
              <a:rPr sz="1200" spc="-40" dirty="0">
                <a:solidFill>
                  <a:srgbClr val="FFFFFF"/>
                </a:solidFill>
                <a:latin typeface="Century Gothic"/>
                <a:cs typeface="Century Gothic"/>
              </a:rPr>
              <a:t> </a:t>
            </a:r>
            <a:r>
              <a:rPr sz="1200" dirty="0">
                <a:solidFill>
                  <a:srgbClr val="FFFFFF"/>
                </a:solidFill>
                <a:latin typeface="Century Gothic"/>
                <a:cs typeface="Century Gothic"/>
              </a:rPr>
              <a:t>of</a:t>
            </a:r>
            <a:r>
              <a:rPr sz="1200" spc="87" dirty="0">
                <a:solidFill>
                  <a:srgbClr val="FFFFFF"/>
                </a:solidFill>
                <a:latin typeface="Century Gothic"/>
                <a:cs typeface="Century Gothic"/>
              </a:rPr>
              <a:t> </a:t>
            </a:r>
            <a:r>
              <a:rPr sz="1200" spc="53" dirty="0">
                <a:solidFill>
                  <a:srgbClr val="FFFFFF"/>
                </a:solidFill>
                <a:latin typeface="Century Gothic"/>
                <a:cs typeface="Century Gothic"/>
              </a:rPr>
              <a:t>transmitting</a:t>
            </a:r>
            <a:r>
              <a:rPr sz="1200" spc="-73" dirty="0">
                <a:solidFill>
                  <a:srgbClr val="FFFFFF"/>
                </a:solidFill>
                <a:latin typeface="Century Gothic"/>
                <a:cs typeface="Century Gothic"/>
              </a:rPr>
              <a:t> </a:t>
            </a:r>
            <a:r>
              <a:rPr sz="1200" dirty="0">
                <a:solidFill>
                  <a:srgbClr val="FFFFFF"/>
                </a:solidFill>
                <a:latin typeface="Century Gothic"/>
                <a:cs typeface="Century Gothic"/>
              </a:rPr>
              <a:t>financial</a:t>
            </a:r>
            <a:r>
              <a:rPr sz="1200" spc="220" dirty="0">
                <a:solidFill>
                  <a:srgbClr val="FFFFFF"/>
                </a:solidFill>
                <a:latin typeface="Century Gothic"/>
                <a:cs typeface="Century Gothic"/>
              </a:rPr>
              <a:t> </a:t>
            </a:r>
            <a:r>
              <a:rPr sz="1200" spc="-13" dirty="0">
                <a:solidFill>
                  <a:srgbClr val="FFFFFF"/>
                </a:solidFill>
                <a:latin typeface="Century Gothic"/>
                <a:cs typeface="Century Gothic"/>
              </a:rPr>
              <a:t>messages </a:t>
            </a:r>
            <a:r>
              <a:rPr sz="1200" spc="27" dirty="0">
                <a:solidFill>
                  <a:srgbClr val="FFFFFF"/>
                </a:solidFill>
                <a:latin typeface="Century Gothic"/>
                <a:cs typeface="Century Gothic"/>
              </a:rPr>
              <a:t>through</a:t>
            </a:r>
            <a:r>
              <a:rPr sz="1200" dirty="0">
                <a:solidFill>
                  <a:srgbClr val="FFFFFF"/>
                </a:solidFill>
                <a:latin typeface="Century Gothic"/>
                <a:cs typeface="Century Gothic"/>
              </a:rPr>
              <a:t> </a:t>
            </a:r>
            <a:r>
              <a:rPr sz="1200" spc="27" dirty="0">
                <a:solidFill>
                  <a:srgbClr val="FFFFFF"/>
                </a:solidFill>
                <a:latin typeface="Century Gothic"/>
                <a:cs typeface="Century Gothic"/>
              </a:rPr>
              <a:t>DCMS</a:t>
            </a:r>
            <a:r>
              <a:rPr sz="1200" spc="-33" dirty="0">
                <a:solidFill>
                  <a:srgbClr val="FFFFFF"/>
                </a:solidFill>
                <a:latin typeface="Century Gothic"/>
                <a:cs typeface="Century Gothic"/>
              </a:rPr>
              <a:t> </a:t>
            </a:r>
            <a:r>
              <a:rPr sz="1200" spc="87" dirty="0">
                <a:solidFill>
                  <a:srgbClr val="FFFFFF"/>
                </a:solidFill>
                <a:latin typeface="Century Gothic"/>
                <a:cs typeface="Century Gothic"/>
              </a:rPr>
              <a:t>is</a:t>
            </a:r>
            <a:r>
              <a:rPr sz="1200" spc="27" dirty="0">
                <a:solidFill>
                  <a:srgbClr val="FFFFFF"/>
                </a:solidFill>
                <a:latin typeface="Century Gothic"/>
                <a:cs typeface="Century Gothic"/>
              </a:rPr>
              <a:t> significantly</a:t>
            </a:r>
            <a:r>
              <a:rPr sz="1200" spc="207" dirty="0">
                <a:solidFill>
                  <a:srgbClr val="FFFFFF"/>
                </a:solidFill>
                <a:latin typeface="Century Gothic"/>
                <a:cs typeface="Century Gothic"/>
              </a:rPr>
              <a:t> </a:t>
            </a:r>
            <a:r>
              <a:rPr sz="1200" spc="27" dirty="0">
                <a:solidFill>
                  <a:srgbClr val="FFFFFF"/>
                </a:solidFill>
                <a:latin typeface="Century Gothic"/>
                <a:cs typeface="Century Gothic"/>
              </a:rPr>
              <a:t>lower</a:t>
            </a:r>
            <a:r>
              <a:rPr sz="1200" spc="-80" dirty="0">
                <a:solidFill>
                  <a:srgbClr val="FFFFFF"/>
                </a:solidFill>
                <a:latin typeface="Century Gothic"/>
                <a:cs typeface="Century Gothic"/>
              </a:rPr>
              <a:t> </a:t>
            </a:r>
            <a:r>
              <a:rPr sz="1200" spc="27" dirty="0">
                <a:solidFill>
                  <a:srgbClr val="FFFFFF"/>
                </a:solidFill>
                <a:latin typeface="Century Gothic"/>
                <a:cs typeface="Century Gothic"/>
              </a:rPr>
              <a:t>than</a:t>
            </a:r>
            <a:r>
              <a:rPr sz="1200" dirty="0">
                <a:solidFill>
                  <a:srgbClr val="FFFFFF"/>
                </a:solidFill>
                <a:latin typeface="Century Gothic"/>
                <a:cs typeface="Century Gothic"/>
              </a:rPr>
              <a:t> </a:t>
            </a:r>
            <a:r>
              <a:rPr sz="1200" spc="27" dirty="0">
                <a:solidFill>
                  <a:srgbClr val="FFFFFF"/>
                </a:solidFill>
                <a:latin typeface="Century Gothic"/>
                <a:cs typeface="Century Gothic"/>
              </a:rPr>
              <a:t>that</a:t>
            </a:r>
            <a:r>
              <a:rPr sz="1200" spc="33" dirty="0">
                <a:solidFill>
                  <a:srgbClr val="FFFFFF"/>
                </a:solidFill>
                <a:latin typeface="Century Gothic"/>
                <a:cs typeface="Century Gothic"/>
              </a:rPr>
              <a:t> </a:t>
            </a:r>
            <a:r>
              <a:rPr sz="1200" spc="-33" dirty="0">
                <a:solidFill>
                  <a:srgbClr val="FFFFFF"/>
                </a:solidFill>
                <a:latin typeface="Century Gothic"/>
                <a:cs typeface="Century Gothic"/>
              </a:rPr>
              <a:t>of </a:t>
            </a:r>
            <a:r>
              <a:rPr sz="1200" dirty="0">
                <a:solidFill>
                  <a:srgbClr val="FFFFFF"/>
                </a:solidFill>
                <a:latin typeface="Century Gothic"/>
                <a:cs typeface="Century Gothic"/>
              </a:rPr>
              <a:t>existing</a:t>
            </a:r>
            <a:r>
              <a:rPr sz="1200" spc="247" dirty="0">
                <a:solidFill>
                  <a:srgbClr val="FFFFFF"/>
                </a:solidFill>
                <a:latin typeface="Century Gothic"/>
                <a:cs typeface="Century Gothic"/>
              </a:rPr>
              <a:t> </a:t>
            </a:r>
            <a:r>
              <a:rPr sz="1200" dirty="0">
                <a:solidFill>
                  <a:srgbClr val="FFFFFF"/>
                </a:solidFill>
                <a:latin typeface="Century Gothic"/>
                <a:cs typeface="Century Gothic"/>
              </a:rPr>
              <a:t>centralized</a:t>
            </a:r>
            <a:r>
              <a:rPr sz="1200" spc="287" dirty="0">
                <a:solidFill>
                  <a:srgbClr val="FFFFFF"/>
                </a:solidFill>
                <a:latin typeface="Century Gothic"/>
                <a:cs typeface="Century Gothic"/>
              </a:rPr>
              <a:t> </a:t>
            </a:r>
            <a:r>
              <a:rPr sz="1200" spc="67" dirty="0">
                <a:solidFill>
                  <a:srgbClr val="FFFFFF"/>
                </a:solidFill>
                <a:latin typeface="Century Gothic"/>
                <a:cs typeface="Century Gothic"/>
              </a:rPr>
              <a:t>systems</a:t>
            </a:r>
            <a:endParaRPr sz="1200">
              <a:latin typeface="Century Gothic"/>
              <a:cs typeface="Century Gothic"/>
            </a:endParaRPr>
          </a:p>
        </p:txBody>
      </p:sp>
      <p:pic>
        <p:nvPicPr>
          <p:cNvPr id="23" name="object 23"/>
          <p:cNvPicPr/>
          <p:nvPr/>
        </p:nvPicPr>
        <p:blipFill>
          <a:blip r:embed="rId10" cstate="print"/>
          <a:stretch>
            <a:fillRect/>
          </a:stretch>
        </p:blipFill>
        <p:spPr>
          <a:xfrm>
            <a:off x="698501" y="4991101"/>
            <a:ext cx="469900" cy="6223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393439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米国の巻き返し？　</a:t>
            </a:r>
            <a:r>
              <a:rPr kumimoji="1" lang="en-US" altLang="ja-JP" sz="2400" dirty="0">
                <a:latin typeface="BIZ UDPゴシック" panose="020B0400000000000000" pitchFamily="50" charset="-128"/>
                <a:ea typeface="BIZ UDPゴシック" panose="020B0400000000000000" pitchFamily="50" charset="-128"/>
              </a:rPr>
              <a:t>IMF</a:t>
            </a:r>
            <a:r>
              <a:rPr kumimoji="1" lang="ja-JP" altLang="en-US" sz="2400" dirty="0">
                <a:latin typeface="BIZ UDPゴシック" panose="020B0400000000000000" pitchFamily="50" charset="-128"/>
                <a:ea typeface="BIZ UDPゴシック" panose="020B0400000000000000" pitchFamily="50" charset="-128"/>
              </a:rPr>
              <a:t>のデジタル通貨</a:t>
            </a:r>
            <a:r>
              <a:rPr kumimoji="1" lang="en-US" altLang="ja-JP" sz="2400" dirty="0" err="1">
                <a:latin typeface="BIZ UDPゴシック" panose="020B0400000000000000" pitchFamily="50" charset="-128"/>
                <a:ea typeface="BIZ UDPゴシック" panose="020B0400000000000000" pitchFamily="50" charset="-128"/>
              </a:rPr>
              <a:t>UniCoin</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 name="object 4">
            <a:extLst>
              <a:ext uri="{FF2B5EF4-FFF2-40B4-BE49-F238E27FC236}">
                <a16:creationId xmlns:a16="http://schemas.microsoft.com/office/drawing/2014/main" id="{77036003-4BEF-4D1B-9633-AA62F994804F}"/>
              </a:ext>
            </a:extLst>
          </p:cNvPr>
          <p:cNvPicPr/>
          <p:nvPr/>
        </p:nvPicPr>
        <p:blipFill>
          <a:blip r:embed="rId2" cstate="print"/>
          <a:stretch>
            <a:fillRect/>
          </a:stretch>
        </p:blipFill>
        <p:spPr>
          <a:xfrm>
            <a:off x="216458" y="580490"/>
            <a:ext cx="5879542" cy="3354765"/>
          </a:xfrm>
          <a:prstGeom prst="rect">
            <a:avLst/>
          </a:prstGeom>
        </p:spPr>
      </p:pic>
      <p:pic>
        <p:nvPicPr>
          <p:cNvPr id="7" name="object 4">
            <a:extLst>
              <a:ext uri="{FF2B5EF4-FFF2-40B4-BE49-F238E27FC236}">
                <a16:creationId xmlns:a16="http://schemas.microsoft.com/office/drawing/2014/main" id="{0D7EC91C-1CD2-4E1A-9308-43A1FE1888EA}"/>
              </a:ext>
            </a:extLst>
          </p:cNvPr>
          <p:cNvPicPr/>
          <p:nvPr/>
        </p:nvPicPr>
        <p:blipFill>
          <a:blip r:embed="rId3" cstate="print"/>
          <a:stretch>
            <a:fillRect/>
          </a:stretch>
        </p:blipFill>
        <p:spPr>
          <a:xfrm>
            <a:off x="9126717" y="699519"/>
            <a:ext cx="2903340" cy="3648201"/>
          </a:xfrm>
          <a:prstGeom prst="rect">
            <a:avLst/>
          </a:prstGeom>
        </p:spPr>
      </p:pic>
      <p:pic>
        <p:nvPicPr>
          <p:cNvPr id="8" name="object 5">
            <a:extLst>
              <a:ext uri="{FF2B5EF4-FFF2-40B4-BE49-F238E27FC236}">
                <a16:creationId xmlns:a16="http://schemas.microsoft.com/office/drawing/2014/main" id="{94CCF9A6-1281-4439-93E4-D44A0F5288FD}"/>
              </a:ext>
            </a:extLst>
          </p:cNvPr>
          <p:cNvPicPr/>
          <p:nvPr/>
        </p:nvPicPr>
        <p:blipFill>
          <a:blip r:embed="rId4" cstate="print"/>
          <a:stretch>
            <a:fillRect/>
          </a:stretch>
        </p:blipFill>
        <p:spPr>
          <a:xfrm>
            <a:off x="6668085" y="699520"/>
            <a:ext cx="2085340" cy="3648202"/>
          </a:xfrm>
          <a:prstGeom prst="rect">
            <a:avLst/>
          </a:prstGeom>
        </p:spPr>
      </p:pic>
      <p:pic>
        <p:nvPicPr>
          <p:cNvPr id="9" name="object 5">
            <a:extLst>
              <a:ext uri="{FF2B5EF4-FFF2-40B4-BE49-F238E27FC236}">
                <a16:creationId xmlns:a16="http://schemas.microsoft.com/office/drawing/2014/main" id="{F30D9184-EFA0-44D4-9090-DEB75886FB42}"/>
              </a:ext>
            </a:extLst>
          </p:cNvPr>
          <p:cNvPicPr/>
          <p:nvPr/>
        </p:nvPicPr>
        <p:blipFill>
          <a:blip r:embed="rId5" cstate="print"/>
          <a:stretch>
            <a:fillRect/>
          </a:stretch>
        </p:blipFill>
        <p:spPr>
          <a:xfrm>
            <a:off x="532306" y="4036774"/>
            <a:ext cx="5190402" cy="2780130"/>
          </a:xfrm>
          <a:prstGeom prst="rect">
            <a:avLst/>
          </a:prstGeom>
        </p:spPr>
      </p:pic>
      <p:pic>
        <p:nvPicPr>
          <p:cNvPr id="11" name="object 8">
            <a:extLst>
              <a:ext uri="{FF2B5EF4-FFF2-40B4-BE49-F238E27FC236}">
                <a16:creationId xmlns:a16="http://schemas.microsoft.com/office/drawing/2014/main" id="{0157AE01-5064-40D7-BC01-7A1D91420D0C}"/>
              </a:ext>
            </a:extLst>
          </p:cNvPr>
          <p:cNvPicPr/>
          <p:nvPr/>
        </p:nvPicPr>
        <p:blipFill>
          <a:blip r:embed="rId6" cstate="print"/>
          <a:stretch>
            <a:fillRect/>
          </a:stretch>
        </p:blipFill>
        <p:spPr>
          <a:xfrm>
            <a:off x="6096000" y="4736597"/>
            <a:ext cx="5943600" cy="1884679"/>
          </a:xfrm>
          <a:prstGeom prst="rect">
            <a:avLst/>
          </a:prstGeom>
        </p:spPr>
      </p:pic>
    </p:spTree>
    <p:extLst>
      <p:ext uri="{BB962C8B-B14F-4D97-AF65-F5344CB8AC3E}">
        <p14:creationId xmlns:p14="http://schemas.microsoft.com/office/powerpoint/2010/main" val="329319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0AD39E-E9E9-F6FA-5AB3-0654A40F2F8C}"/>
              </a:ext>
            </a:extLst>
          </p:cNvPr>
          <p:cNvSpPr/>
          <p:nvPr/>
        </p:nvSpPr>
        <p:spPr>
          <a:xfrm>
            <a:off x="1696123" y="5818277"/>
            <a:ext cx="1171575" cy="12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8B5FA6D-5242-6C24-AD43-82AC75E92FAC}"/>
              </a:ext>
            </a:extLst>
          </p:cNvPr>
          <p:cNvCxnSpPr/>
          <p:nvPr/>
        </p:nvCxnSpPr>
        <p:spPr>
          <a:xfrm>
            <a:off x="1046045" y="5939718"/>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743F62E-D2CF-3243-85AF-2F13032FC1BE}"/>
              </a:ext>
            </a:extLst>
          </p:cNvPr>
          <p:cNvCxnSpPr/>
          <p:nvPr/>
        </p:nvCxnSpPr>
        <p:spPr>
          <a:xfrm>
            <a:off x="1037710" y="4796717"/>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58F4C88-A49A-9A4C-32ED-A1E90D0D6CEE}"/>
              </a:ext>
            </a:extLst>
          </p:cNvPr>
          <p:cNvCxnSpPr/>
          <p:nvPr/>
        </p:nvCxnSpPr>
        <p:spPr>
          <a:xfrm>
            <a:off x="1046045" y="3625140"/>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F744410-F701-02D4-E4EB-2AD50FD86924}"/>
              </a:ext>
            </a:extLst>
          </p:cNvPr>
          <p:cNvCxnSpPr/>
          <p:nvPr/>
        </p:nvCxnSpPr>
        <p:spPr>
          <a:xfrm>
            <a:off x="987704" y="2424991"/>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CF55B90-2831-DD88-F417-948D3EEE7103}"/>
              </a:ext>
            </a:extLst>
          </p:cNvPr>
          <p:cNvCxnSpPr/>
          <p:nvPr/>
        </p:nvCxnSpPr>
        <p:spPr>
          <a:xfrm>
            <a:off x="987704" y="1296279"/>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2F9177C7-FA9C-C5CC-E9BB-3DC57DE03F21}"/>
              </a:ext>
            </a:extLst>
          </p:cNvPr>
          <p:cNvSpPr/>
          <p:nvPr/>
        </p:nvSpPr>
        <p:spPr>
          <a:xfrm>
            <a:off x="6546130" y="3126198"/>
            <a:ext cx="1171575" cy="2813520"/>
          </a:xfrm>
          <a:prstGeom prst="rect">
            <a:avLst/>
          </a:prstGeom>
          <a:solidFill>
            <a:schemeClr val="accent4">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535822-A294-63F7-A333-5BE3FCC4A5C3}"/>
              </a:ext>
            </a:extLst>
          </p:cNvPr>
          <p:cNvSpPr/>
          <p:nvPr/>
        </p:nvSpPr>
        <p:spPr>
          <a:xfrm>
            <a:off x="3996408" y="4996746"/>
            <a:ext cx="1171575" cy="9429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0BB1384-5C0C-BB03-B766-400BDEE324B2}"/>
              </a:ext>
            </a:extLst>
          </p:cNvPr>
          <p:cNvSpPr/>
          <p:nvPr/>
        </p:nvSpPr>
        <p:spPr>
          <a:xfrm>
            <a:off x="9318500" y="1296279"/>
            <a:ext cx="1171575" cy="4643439"/>
          </a:xfrm>
          <a:prstGeom prst="rect">
            <a:avLst/>
          </a:prstGeom>
          <a:solidFill>
            <a:schemeClr val="accent2">
              <a:lumMod val="75000"/>
            </a:scheme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A59337B-42A4-7EFD-47E7-0EC033156C04}"/>
              </a:ext>
            </a:extLst>
          </p:cNvPr>
          <p:cNvSpPr txBox="1"/>
          <p:nvPr/>
        </p:nvSpPr>
        <p:spPr>
          <a:xfrm>
            <a:off x="1356496" y="4744604"/>
            <a:ext cx="1530249"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4</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530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0" name="テキスト ボックス 19">
            <a:extLst>
              <a:ext uri="{FF2B5EF4-FFF2-40B4-BE49-F238E27FC236}">
                <a16:creationId xmlns:a16="http://schemas.microsoft.com/office/drawing/2014/main" id="{C77BCAF4-B798-7573-A067-0829C0954523}"/>
              </a:ext>
            </a:extLst>
          </p:cNvPr>
          <p:cNvSpPr txBox="1"/>
          <p:nvPr/>
        </p:nvSpPr>
        <p:spPr>
          <a:xfrm>
            <a:off x="3664225" y="4580258"/>
            <a:ext cx="2234802"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100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1</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京</a:t>
            </a:r>
            <a:r>
              <a:rPr lang="en-US" altLang="ja-JP" sz="2400" dirty="0">
                <a:solidFill>
                  <a:schemeClr val="bg1"/>
                </a:solidFill>
                <a:latin typeface="HGS創英角ｺﾞｼｯｸUB" panose="020B0900000000000000" pitchFamily="50" charset="-128"/>
                <a:ea typeface="HGS創英角ｺﾞｼｯｸUB" panose="020B0900000000000000" pitchFamily="50" charset="-128"/>
              </a:rPr>
              <a:t>3,000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1" name="テキスト ボックス 20">
            <a:extLst>
              <a:ext uri="{FF2B5EF4-FFF2-40B4-BE49-F238E27FC236}">
                <a16:creationId xmlns:a16="http://schemas.microsoft.com/office/drawing/2014/main" id="{0554D424-33A0-E123-B684-7634FD4E0C1D}"/>
              </a:ext>
            </a:extLst>
          </p:cNvPr>
          <p:cNvSpPr txBox="1"/>
          <p:nvPr/>
        </p:nvSpPr>
        <p:spPr>
          <a:xfrm>
            <a:off x="6418726" y="3144234"/>
            <a:ext cx="1479955" cy="830997"/>
          </a:xfrm>
          <a:prstGeom prst="rect">
            <a:avLst/>
          </a:prstGeom>
          <a:noFill/>
        </p:spPr>
        <p:txBody>
          <a:bodyPr wrap="square" rtlCol="0">
            <a:spAutoFit/>
          </a:bodyPr>
          <a:lstStyle/>
          <a:p>
            <a:pPr algn="ctr"/>
            <a:r>
              <a:rPr lang="en-US" altLang="ja-JP" sz="2400" dirty="0">
                <a:latin typeface="HGS創英角ｺﾞｼｯｸUB" panose="020B0900000000000000" pitchFamily="50" charset="-128"/>
                <a:ea typeface="HGS創英角ｺﾞｼｯｸUB" panose="020B0900000000000000" pitchFamily="50" charset="-128"/>
              </a:rPr>
              <a:t>3</a:t>
            </a:r>
            <a:r>
              <a:rPr kumimoji="1" lang="en-US" altLang="ja-JP" sz="2400" dirty="0">
                <a:latin typeface="HGS創英角ｺﾞｼｯｸUB" panose="020B0900000000000000" pitchFamily="50" charset="-128"/>
                <a:ea typeface="HGS創英角ｺﾞｼｯｸUB" panose="020B0900000000000000" pitchFamily="50" charset="-128"/>
              </a:rPr>
              <a:t>00</a:t>
            </a:r>
            <a:r>
              <a:rPr kumimoji="1" lang="ja-JP" altLang="en-US" sz="2400" dirty="0">
                <a:latin typeface="HGS創英角ｺﾞｼｯｸUB" panose="020B0900000000000000" pitchFamily="50" charset="-128"/>
                <a:ea typeface="HGS創英角ｺﾞｼｯｸUB" panose="020B0900000000000000" pitchFamily="50" charset="-128"/>
              </a:rPr>
              <a:t>兆</a:t>
            </a:r>
            <a:r>
              <a:rPr kumimoji="1" lang="ja-JP" altLang="en-US" sz="1600" dirty="0">
                <a:latin typeface="HGS創英角ｺﾞｼｯｸUB" panose="020B0900000000000000" pitchFamily="50" charset="-128"/>
                <a:ea typeface="HGS創英角ｺﾞｼｯｸUB" panose="020B0900000000000000" pitchFamily="50" charset="-128"/>
              </a:rPr>
              <a:t>㌦</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4</a:t>
            </a:r>
            <a:r>
              <a:rPr lang="ja-JP" altLang="en-US" sz="2400" dirty="0">
                <a:latin typeface="HGS創英角ｺﾞｼｯｸUB" panose="020B0900000000000000" pitchFamily="50" charset="-128"/>
                <a:ea typeface="HGS創英角ｺﾞｼｯｸUB" panose="020B0900000000000000" pitchFamily="50" charset="-128"/>
              </a:rPr>
              <a:t>京円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3" name="テキスト ボックス 22">
            <a:extLst>
              <a:ext uri="{FF2B5EF4-FFF2-40B4-BE49-F238E27FC236}">
                <a16:creationId xmlns:a16="http://schemas.microsoft.com/office/drawing/2014/main" id="{3D2B8570-C872-F461-8C71-2128BDF253E9}"/>
              </a:ext>
            </a:extLst>
          </p:cNvPr>
          <p:cNvSpPr txBox="1"/>
          <p:nvPr/>
        </p:nvSpPr>
        <p:spPr>
          <a:xfrm>
            <a:off x="1565749" y="603414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1971</a:t>
            </a:r>
            <a:endParaRPr kumimoji="1" lang="ja-JP" altLang="en-US" sz="2400" dirty="0">
              <a:latin typeface="Amasis MT Pro Black" panose="02040A04050005020304" pitchFamily="18" charset="0"/>
            </a:endParaRPr>
          </a:p>
        </p:txBody>
      </p:sp>
      <p:sp>
        <p:nvSpPr>
          <p:cNvPr id="24" name="テキスト ボックス 23">
            <a:extLst>
              <a:ext uri="{FF2B5EF4-FFF2-40B4-BE49-F238E27FC236}">
                <a16:creationId xmlns:a16="http://schemas.microsoft.com/office/drawing/2014/main" id="{049B6E22-55E4-D190-D315-4A5EEE1442B0}"/>
              </a:ext>
            </a:extLst>
          </p:cNvPr>
          <p:cNvSpPr txBox="1"/>
          <p:nvPr/>
        </p:nvSpPr>
        <p:spPr>
          <a:xfrm>
            <a:off x="3832699" y="606115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2000</a:t>
            </a:r>
            <a:endParaRPr kumimoji="1" lang="ja-JP" altLang="en-US" sz="2400" dirty="0">
              <a:latin typeface="Amasis MT Pro Black" panose="02040A04050005020304" pitchFamily="18" charset="0"/>
            </a:endParaRPr>
          </a:p>
        </p:txBody>
      </p:sp>
      <p:sp>
        <p:nvSpPr>
          <p:cNvPr id="25" name="テキスト ボックス 24">
            <a:extLst>
              <a:ext uri="{FF2B5EF4-FFF2-40B4-BE49-F238E27FC236}">
                <a16:creationId xmlns:a16="http://schemas.microsoft.com/office/drawing/2014/main" id="{677D2F78-0ECD-AC0E-E097-E7541AE1C478}"/>
              </a:ext>
            </a:extLst>
          </p:cNvPr>
          <p:cNvSpPr txBox="1"/>
          <p:nvPr/>
        </p:nvSpPr>
        <p:spPr>
          <a:xfrm>
            <a:off x="6466360" y="606115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2021</a:t>
            </a:r>
            <a:endParaRPr kumimoji="1" lang="ja-JP" altLang="en-US" sz="2400" dirty="0">
              <a:latin typeface="Amasis MT Pro Black" panose="02040A04050005020304" pitchFamily="18" charset="0"/>
            </a:endParaRPr>
          </a:p>
        </p:txBody>
      </p:sp>
      <p:sp>
        <p:nvSpPr>
          <p:cNvPr id="26" name="テキスト ボックス 25">
            <a:extLst>
              <a:ext uri="{FF2B5EF4-FFF2-40B4-BE49-F238E27FC236}">
                <a16:creationId xmlns:a16="http://schemas.microsoft.com/office/drawing/2014/main" id="{DC221A89-E853-2982-EF23-2A62FDAB7CC5}"/>
              </a:ext>
            </a:extLst>
          </p:cNvPr>
          <p:cNvSpPr txBox="1"/>
          <p:nvPr/>
        </p:nvSpPr>
        <p:spPr>
          <a:xfrm>
            <a:off x="8674664" y="6067186"/>
            <a:ext cx="2459243"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2025</a:t>
            </a:r>
            <a:r>
              <a:rPr lang="ja-JP" altLang="en-US" sz="2400" dirty="0">
                <a:latin typeface="Amasis MT Pro Black" panose="02040A04050005020304" pitchFamily="18" charset="0"/>
              </a:rPr>
              <a:t>－</a:t>
            </a:r>
            <a:r>
              <a:rPr lang="en-US" altLang="ja-JP" sz="2400" dirty="0">
                <a:latin typeface="Amasis MT Pro Black" panose="02040A04050005020304" pitchFamily="18" charset="0"/>
              </a:rPr>
              <a:t>2030</a:t>
            </a:r>
            <a:endParaRPr kumimoji="1" lang="ja-JP" altLang="en-US" sz="2400" dirty="0">
              <a:latin typeface="Amasis MT Pro Black" panose="02040A04050005020304" pitchFamily="18" charset="0"/>
            </a:endParaRPr>
          </a:p>
        </p:txBody>
      </p:sp>
      <p:cxnSp>
        <p:nvCxnSpPr>
          <p:cNvPr id="28" name="直線矢印コネクタ 27">
            <a:extLst>
              <a:ext uri="{FF2B5EF4-FFF2-40B4-BE49-F238E27FC236}">
                <a16:creationId xmlns:a16="http://schemas.microsoft.com/office/drawing/2014/main" id="{0A4575BE-450E-F89B-1C3C-6832B9B20BF1}"/>
              </a:ext>
            </a:extLst>
          </p:cNvPr>
          <p:cNvCxnSpPr>
            <a:cxnSpLocks/>
            <a:stCxn id="4" idx="0"/>
          </p:cNvCxnSpPr>
          <p:nvPr/>
        </p:nvCxnSpPr>
        <p:spPr>
          <a:xfrm flipV="1">
            <a:off x="2281911" y="1318598"/>
            <a:ext cx="7036589" cy="4499679"/>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84A557D-7715-69F8-97DA-E46A64D2141A}"/>
              </a:ext>
            </a:extLst>
          </p:cNvPr>
          <p:cNvSpPr txBox="1"/>
          <p:nvPr/>
        </p:nvSpPr>
        <p:spPr>
          <a:xfrm>
            <a:off x="3517185" y="2587288"/>
            <a:ext cx="2955117" cy="461665"/>
          </a:xfrm>
          <a:prstGeom prst="rect">
            <a:avLst/>
          </a:prstGeom>
          <a:solidFill>
            <a:schemeClr val="accent4"/>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2021</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31" name="テキスト ボックス 30">
            <a:extLst>
              <a:ext uri="{FF2B5EF4-FFF2-40B4-BE49-F238E27FC236}">
                <a16:creationId xmlns:a16="http://schemas.microsoft.com/office/drawing/2014/main" id="{7D6DD8D9-1BDD-6647-5E90-30B0CAEE7F5D}"/>
              </a:ext>
            </a:extLst>
          </p:cNvPr>
          <p:cNvSpPr txBox="1"/>
          <p:nvPr/>
        </p:nvSpPr>
        <p:spPr>
          <a:xfrm>
            <a:off x="6034763" y="763000"/>
            <a:ext cx="3133720" cy="461665"/>
          </a:xfrm>
          <a:prstGeom prst="rect">
            <a:avLst/>
          </a:prstGeom>
          <a:solidFill>
            <a:schemeClr val="accent4"/>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2030</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750</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32" name="テキスト ボックス 31">
            <a:extLst>
              <a:ext uri="{FF2B5EF4-FFF2-40B4-BE49-F238E27FC236}">
                <a16:creationId xmlns:a16="http://schemas.microsoft.com/office/drawing/2014/main" id="{1E2E902A-64A5-2EF1-2E80-97386D195AF1}"/>
              </a:ext>
            </a:extLst>
          </p:cNvPr>
          <p:cNvSpPr txBox="1"/>
          <p:nvPr/>
        </p:nvSpPr>
        <p:spPr>
          <a:xfrm>
            <a:off x="9000071" y="514403"/>
            <a:ext cx="1829397"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3,000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kumimoji="1" lang="en-US" altLang="ja-JP" sz="2400" dirty="0">
                <a:latin typeface="HGS創英角ｺﾞｼｯｸUB" panose="020B0900000000000000" pitchFamily="50" charset="-128"/>
                <a:ea typeface="HGS創英角ｺﾞｼｯｸUB" panose="020B0900000000000000" pitchFamily="50" charset="-128"/>
              </a:rPr>
              <a:t>40</a:t>
            </a:r>
            <a:r>
              <a:rPr kumimoji="1" lang="ja-JP" altLang="en-US" sz="2400" dirty="0">
                <a:latin typeface="HGS創英角ｺﾞｼｯｸUB" panose="020B0900000000000000" pitchFamily="50" charset="-128"/>
                <a:ea typeface="HGS創英角ｺﾞｼｯｸUB" panose="020B0900000000000000" pitchFamily="50" charset="-128"/>
              </a:rPr>
              <a:t>京円</a:t>
            </a:r>
            <a:endParaRPr kumimoji="1" lang="en-US" altLang="ja-JP" sz="2400" dirty="0">
              <a:latin typeface="HGS創英角ｺﾞｼｯｸUB" panose="020B0900000000000000" pitchFamily="50" charset="-128"/>
              <a:ea typeface="HGS創英角ｺﾞｼｯｸUB" panose="020B0900000000000000" pitchFamily="50" charset="-128"/>
            </a:endParaRPr>
          </a:p>
        </p:txBody>
      </p:sp>
      <p:sp>
        <p:nvSpPr>
          <p:cNvPr id="33" name="テキスト ボックス 32">
            <a:extLst>
              <a:ext uri="{FF2B5EF4-FFF2-40B4-BE49-F238E27FC236}">
                <a16:creationId xmlns:a16="http://schemas.microsoft.com/office/drawing/2014/main" id="{6A000695-F384-2B29-BF04-02BEA8E1B93E}"/>
              </a:ext>
            </a:extLst>
          </p:cNvPr>
          <p:cNvSpPr txBox="1"/>
          <p:nvPr/>
        </p:nvSpPr>
        <p:spPr>
          <a:xfrm>
            <a:off x="88777" y="6440004"/>
            <a:ext cx="451603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ニクソンショック：米ドル紙幣と金との兌換停止</a:t>
            </a:r>
            <a:endParaRPr kumimoji="1" lang="en-US" altLang="ja-JP" sz="1600"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66BEFBCC-F811-DB8F-5F49-ACE49857F91E}"/>
              </a:ext>
            </a:extLst>
          </p:cNvPr>
          <p:cNvSpPr txBox="1"/>
          <p:nvPr/>
        </p:nvSpPr>
        <p:spPr>
          <a:xfrm>
            <a:off x="7818315" y="6489683"/>
            <a:ext cx="440031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未払いでデリバティブ</a:t>
            </a:r>
            <a:r>
              <a:rPr lang="en-US" altLang="ja-JP" sz="1600" dirty="0">
                <a:latin typeface="BIZ UDPゴシック" panose="020B0400000000000000" pitchFamily="50" charset="-128"/>
                <a:ea typeface="BIZ UDPゴシック" panose="020B0400000000000000" pitchFamily="50" charset="-128"/>
              </a:rPr>
              <a:t>2,000</a:t>
            </a:r>
            <a:r>
              <a:rPr lang="ja-JP" altLang="en-US" sz="1600" dirty="0">
                <a:latin typeface="BIZ UDPゴシック" panose="020B0400000000000000" pitchFamily="50" charset="-128"/>
                <a:ea typeface="BIZ UDPゴシック" panose="020B0400000000000000" pitchFamily="50" charset="-128"/>
              </a:rPr>
              <a:t>兆㌦（</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京円）</a:t>
            </a:r>
            <a:endParaRPr kumimoji="1" lang="en-US" altLang="ja-JP" sz="1600" dirty="0">
              <a:latin typeface="BIZ UDPゴシック" panose="020B0400000000000000" pitchFamily="50" charset="-128"/>
              <a:ea typeface="BIZ UDPゴシック" panose="020B0400000000000000" pitchFamily="50" charset="-128"/>
            </a:endParaRPr>
          </a:p>
        </p:txBody>
      </p:sp>
      <p:sp>
        <p:nvSpPr>
          <p:cNvPr id="36" name="正方形/長方形 35">
            <a:extLst>
              <a:ext uri="{FF2B5EF4-FFF2-40B4-BE49-F238E27FC236}">
                <a16:creationId xmlns:a16="http://schemas.microsoft.com/office/drawing/2014/main" id="{BB57754F-79C3-4A44-B0C0-894621931FE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Global Debt</a:t>
            </a:r>
            <a:r>
              <a:rPr lang="ja-JP" altLang="en-US" sz="2400" b="1" dirty="0">
                <a:latin typeface="BIZ UDPゴシック" panose="020B0400000000000000" pitchFamily="50" charset="-128"/>
                <a:ea typeface="BIZ UDPゴシック" panose="020B0400000000000000" pitchFamily="50" charset="-128"/>
              </a:rPr>
              <a:t>（世界債務）</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3647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BRICS</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概況</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06086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a:t>
            </a:r>
            <a:r>
              <a:rPr kumimoji="1" lang="ja-JP" altLang="en-US" sz="2400" b="1" dirty="0">
                <a:latin typeface="BIZ UDPゴシック" panose="020B0400000000000000" pitchFamily="50" charset="-128"/>
                <a:ea typeface="BIZ UDPゴシック" panose="020B0400000000000000" pitchFamily="50" charset="-128"/>
              </a:rPr>
              <a:t>の現況</a:t>
            </a:r>
          </a:p>
        </p:txBody>
      </p:sp>
      <p:pic>
        <p:nvPicPr>
          <p:cNvPr id="4" name="図 3">
            <a:extLst>
              <a:ext uri="{FF2B5EF4-FFF2-40B4-BE49-F238E27FC236}">
                <a16:creationId xmlns:a16="http://schemas.microsoft.com/office/drawing/2014/main" id="{418DD941-F8D4-F9E5-0D7C-4511DDB3B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2991"/>
            <a:ext cx="12192000" cy="5339160"/>
          </a:xfrm>
          <a:prstGeom prst="rect">
            <a:avLst/>
          </a:prstGeom>
        </p:spPr>
      </p:pic>
      <p:sp>
        <p:nvSpPr>
          <p:cNvPr id="7" name="テキスト ボックス 6">
            <a:extLst>
              <a:ext uri="{FF2B5EF4-FFF2-40B4-BE49-F238E27FC236}">
                <a16:creationId xmlns:a16="http://schemas.microsoft.com/office/drawing/2014/main" id="{4C7A8DC1-BDE4-D4B7-B361-1263B1833D36}"/>
              </a:ext>
            </a:extLst>
          </p:cNvPr>
          <p:cNvSpPr txBox="1"/>
          <p:nvPr/>
        </p:nvSpPr>
        <p:spPr>
          <a:xfrm>
            <a:off x="4628032" y="6497633"/>
            <a:ext cx="2938183" cy="338554"/>
          </a:xfrm>
          <a:prstGeom prst="rect">
            <a:avLst/>
          </a:prstGeom>
          <a:noFill/>
        </p:spPr>
        <p:txBody>
          <a:bodyPr wrap="square">
            <a:spAutoFit/>
          </a:bodyPr>
          <a:lstStyle/>
          <a:p>
            <a:pPr algn="ctr"/>
            <a:r>
              <a:rPr lang="en-US" altLang="ja-JP" sz="1600" dirty="0">
                <a:latin typeface="BIZ UDPゴシック" panose="020B0400000000000000" pitchFamily="50" charset="-128"/>
                <a:ea typeface="BIZ UDPゴシック" panose="020B0400000000000000" pitchFamily="50" charset="-128"/>
              </a:rPr>
              <a:t>https://brics-pay.com/</a:t>
            </a:r>
            <a:endParaRPr lang="ja-JP" altLang="en-US" sz="16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7A09299-CEAD-9EED-C9F4-45AFF32E4B51}"/>
              </a:ext>
            </a:extLst>
          </p:cNvPr>
          <p:cNvSpPr txBox="1"/>
          <p:nvPr/>
        </p:nvSpPr>
        <p:spPr>
          <a:xfrm>
            <a:off x="1" y="581368"/>
            <a:ext cx="12191999" cy="400110"/>
          </a:xfrm>
          <a:prstGeom prst="rect">
            <a:avLst/>
          </a:prstGeom>
          <a:noFill/>
        </p:spPr>
        <p:txBody>
          <a:bodyPr wrap="square" rtlCol="0">
            <a:spAutoFit/>
          </a:bodyPr>
          <a:lstStyle/>
          <a:p>
            <a:pPr algn="ctr"/>
            <a:r>
              <a:rPr kumimoji="1" lang="ja-JP" altLang="en-US" sz="2000">
                <a:latin typeface="BIZ UDPゴシック" panose="020B0400000000000000" pitchFamily="50" charset="-128"/>
                <a:ea typeface="BIZ UDPゴシック" panose="020B0400000000000000" pitchFamily="50" charset="-128"/>
              </a:rPr>
              <a:t>脱工業化／脱炭素化する</a:t>
            </a:r>
            <a:r>
              <a:rPr kumimoji="1" lang="en-US" altLang="ja-JP" sz="2000">
                <a:latin typeface="BIZ UDPゴシック" panose="020B0400000000000000" pitchFamily="50" charset="-128"/>
                <a:ea typeface="BIZ UDPゴシック" panose="020B0400000000000000" pitchFamily="50" charset="-128"/>
              </a:rPr>
              <a:t>G7</a:t>
            </a:r>
            <a:r>
              <a:rPr kumimoji="1" lang="ja-JP" altLang="en-US" sz="2000">
                <a:latin typeface="BIZ UDPゴシック" panose="020B0400000000000000" pitchFamily="50" charset="-128"/>
                <a:ea typeface="BIZ UDPゴシック" panose="020B0400000000000000" pitchFamily="50" charset="-128"/>
              </a:rPr>
              <a:t>とは異なる、実態経済／コモディティ生産を主体とする</a:t>
            </a:r>
            <a:r>
              <a:rPr kumimoji="1" lang="en-US" altLang="ja-JP" sz="2000">
                <a:latin typeface="BIZ UDPゴシック" panose="020B0400000000000000" pitchFamily="50" charset="-128"/>
                <a:ea typeface="BIZ UDPゴシック" panose="020B0400000000000000" pitchFamily="50" charset="-128"/>
              </a:rPr>
              <a:t>BRICS</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4678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213" y="1460634"/>
            <a:ext cx="1374040" cy="9160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666" y="1463181"/>
            <a:ext cx="1523166" cy="951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415" y="1449695"/>
            <a:ext cx="1446992" cy="96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709" y="3443159"/>
            <a:ext cx="1484501" cy="9927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675" y="3457965"/>
            <a:ext cx="1489198" cy="9927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9505" y="3465010"/>
            <a:ext cx="1374040" cy="9234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3292" y="1460634"/>
            <a:ext cx="1434666" cy="9564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3743" y="3459335"/>
            <a:ext cx="1553766" cy="92170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09" y="3465010"/>
            <a:ext cx="1456423" cy="970948"/>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5D3D0C69-EF7C-859A-1353-3ED17E5A884E}"/>
              </a:ext>
            </a:extLst>
          </p:cNvPr>
          <p:cNvSpPr txBox="1"/>
          <p:nvPr/>
        </p:nvSpPr>
        <p:spPr>
          <a:xfrm>
            <a:off x="2198520" y="3186272"/>
            <a:ext cx="10178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5434717" y="3203479"/>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437647" y="3215123"/>
            <a:ext cx="101723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2343856" y="1206105"/>
            <a:ext cx="1005383" cy="28322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3942043" y="120236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282578" y="319820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8988998" y="3215923"/>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8840455" y="120588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563026" y="121068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6716" y="3437748"/>
            <a:ext cx="1451381" cy="967587"/>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800337" y="3198830"/>
            <a:ext cx="1199453"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4129" y="4687471"/>
            <a:ext cx="1553765" cy="1035364"/>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8926065" y="4457046"/>
            <a:ext cx="1122765"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042451" y="1202828"/>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50" name="正方形/長方形 49">
            <a:extLst>
              <a:ext uri="{FF2B5EF4-FFF2-40B4-BE49-F238E27FC236}">
                <a16:creationId xmlns:a16="http://schemas.microsoft.com/office/drawing/2014/main" id="{D8FD0B50-EAEF-4590-B180-7928DF985A6A}"/>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新枢軸：</a:t>
            </a:r>
            <a:r>
              <a:rPr lang="en-US" altLang="ja-JP" sz="2400" dirty="0">
                <a:latin typeface="BIZ UDPゴシック" panose="020B0400000000000000" pitchFamily="50" charset="-128"/>
                <a:ea typeface="BIZ UDPゴシック" panose="020B0400000000000000" pitchFamily="50" charset="-128"/>
              </a:rPr>
              <a:t>BRICS</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9" name="Picture 24" descr="国旗 フリーイラスト - 無料の印刷用ぬりえ">
            <a:extLst>
              <a:ext uri="{FF2B5EF4-FFF2-40B4-BE49-F238E27FC236}">
                <a16:creationId xmlns:a16="http://schemas.microsoft.com/office/drawing/2014/main" id="{AE71338B-BE5A-4EE3-AF9D-286105913B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97823" y="1465688"/>
            <a:ext cx="1374040" cy="91785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コネクタ: カギ線 6">
            <a:extLst>
              <a:ext uri="{FF2B5EF4-FFF2-40B4-BE49-F238E27FC236}">
                <a16:creationId xmlns:a16="http://schemas.microsoft.com/office/drawing/2014/main" id="{5CBBC611-8BB1-4CA0-8187-9A53788BB7E8}"/>
              </a:ext>
            </a:extLst>
          </p:cNvPr>
          <p:cNvCxnSpPr>
            <a:stCxn id="1052" idx="2"/>
            <a:endCxn id="1032" idx="2"/>
          </p:cNvCxnSpPr>
          <p:nvPr/>
        </p:nvCxnSpPr>
        <p:spPr>
          <a:xfrm rot="5400000">
            <a:off x="5259373" y="3562923"/>
            <a:ext cx="30623" cy="1715447"/>
          </a:xfrm>
          <a:prstGeom prst="bentConnector3">
            <a:avLst>
              <a:gd name="adj1" fmla="val 1069748"/>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CE822BC-199F-4DFE-B92B-45496FAE875B}"/>
              </a:ext>
            </a:extLst>
          </p:cNvPr>
          <p:cNvSpPr txBox="1"/>
          <p:nvPr/>
        </p:nvSpPr>
        <p:spPr>
          <a:xfrm>
            <a:off x="4416961" y="4503628"/>
            <a:ext cx="1812924" cy="446276"/>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国交正常化合意</a:t>
            </a:r>
            <a:endParaRPr kumimoji="1" lang="en-US" altLang="ja-JP" sz="1100" dirty="0">
              <a:latin typeface="BIZ UDPゴシック" panose="020B0400000000000000" pitchFamily="50" charset="-128"/>
              <a:ea typeface="BIZ UDPゴシック" panose="020B0400000000000000" pitchFamily="50" charset="-128"/>
            </a:endParaRPr>
          </a:p>
          <a:p>
            <a:pPr algn="ctr"/>
            <a:endParaRPr kumimoji="1" lang="en-US" altLang="ja-JP" sz="100" dirty="0">
              <a:latin typeface="BIZ UDPゴシック" panose="020B0400000000000000" pitchFamily="50" charset="-128"/>
              <a:ea typeface="BIZ UDPゴシック" panose="020B0400000000000000" pitchFamily="50" charset="-128"/>
            </a:endParaRPr>
          </a:p>
          <a:p>
            <a:pPr algn="ctr"/>
            <a:r>
              <a:rPr lang="en-US" altLang="ja-JP" sz="1100" dirty="0">
                <a:latin typeface="BIZ UDPゴシック" panose="020B0400000000000000" pitchFamily="50" charset="-128"/>
                <a:ea typeface="BIZ UDPゴシック" panose="020B0400000000000000" pitchFamily="50" charset="-128"/>
              </a:rPr>
              <a:t>2023</a:t>
            </a:r>
            <a:r>
              <a:rPr lang="ja-JP" altLang="en-US" sz="1100" dirty="0">
                <a:latin typeface="BIZ UDPゴシック" panose="020B0400000000000000" pitchFamily="50" charset="-128"/>
                <a:ea typeface="BIZ UDPゴシック" panose="020B0400000000000000" pitchFamily="50" charset="-128"/>
              </a:rPr>
              <a:t>年</a:t>
            </a:r>
            <a:r>
              <a:rPr lang="en-US" altLang="ja-JP" sz="1100" dirty="0">
                <a:latin typeface="BIZ UDPゴシック" panose="020B0400000000000000" pitchFamily="50" charset="-128"/>
                <a:ea typeface="BIZ UDPゴシック" panose="020B0400000000000000" pitchFamily="50" charset="-128"/>
              </a:rPr>
              <a:t>3</a:t>
            </a:r>
            <a:r>
              <a:rPr lang="ja-JP" altLang="en-US" sz="1100" dirty="0">
                <a:latin typeface="BIZ UDPゴシック" panose="020B0400000000000000" pitchFamily="50" charset="-128"/>
                <a:ea typeface="BIZ UDPゴシック" panose="020B0400000000000000" pitchFamily="50" charset="-128"/>
              </a:rPr>
              <a:t>月</a:t>
            </a:r>
            <a:r>
              <a:rPr lang="en-US" altLang="ja-JP" sz="1100" dirty="0">
                <a:latin typeface="BIZ UDPゴシック" panose="020B0400000000000000" pitchFamily="50" charset="-128"/>
                <a:ea typeface="BIZ UDPゴシック" panose="020B0400000000000000" pitchFamily="50" charset="-128"/>
              </a:rPr>
              <a:t>11</a:t>
            </a:r>
            <a:r>
              <a:rPr lang="ja-JP" altLang="en-US" sz="1100" dirty="0">
                <a:latin typeface="BIZ UDPゴシック" panose="020B0400000000000000" pitchFamily="50" charset="-128"/>
                <a:ea typeface="BIZ UDPゴシック" panose="020B0400000000000000" pitchFamily="50" charset="-128"/>
              </a:rPr>
              <a:t>日</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12" name="Picture 2" descr="すべての画像">
            <a:extLst>
              <a:ext uri="{FF2B5EF4-FFF2-40B4-BE49-F238E27FC236}">
                <a16:creationId xmlns:a16="http://schemas.microsoft.com/office/drawing/2014/main" id="{F73BD37A-74EB-4E82-9FB9-9143170C89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76910" y="3394088"/>
            <a:ext cx="1504964" cy="1056676"/>
          </a:xfrm>
          <a:prstGeom prst="rect">
            <a:avLst/>
          </a:prstGeom>
          <a:noFill/>
          <a:extLst>
            <a:ext uri="{909E8E84-426E-40DD-AFC4-6F175D3DCCD1}">
              <a14:hiddenFill xmlns:a14="http://schemas.microsoft.com/office/drawing/2010/main">
                <a:solidFill>
                  <a:srgbClr val="FFFFFF"/>
                </a:solidFill>
              </a14:hiddenFill>
            </a:ext>
          </a:extLst>
        </p:spPr>
      </p:pic>
      <p:sp>
        <p:nvSpPr>
          <p:cNvPr id="53" name="テキスト ボックス 52">
            <a:extLst>
              <a:ext uri="{FF2B5EF4-FFF2-40B4-BE49-F238E27FC236}">
                <a16:creationId xmlns:a16="http://schemas.microsoft.com/office/drawing/2014/main" id="{191C2E55-9BF2-4BD7-800D-6F2451F61152}"/>
              </a:ext>
            </a:extLst>
          </p:cNvPr>
          <p:cNvSpPr txBox="1"/>
          <p:nvPr/>
        </p:nvSpPr>
        <p:spPr>
          <a:xfrm>
            <a:off x="10650310" y="4365128"/>
            <a:ext cx="1198432"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アルゼンチン</a:t>
            </a:r>
          </a:p>
        </p:txBody>
      </p:sp>
      <p:cxnSp>
        <p:nvCxnSpPr>
          <p:cNvPr id="14" name="コネクタ: カギ線 13">
            <a:extLst>
              <a:ext uri="{FF2B5EF4-FFF2-40B4-BE49-F238E27FC236}">
                <a16:creationId xmlns:a16="http://schemas.microsoft.com/office/drawing/2014/main" id="{8EDF47C2-9871-4CFB-9C66-CC4D81C5C849}"/>
              </a:ext>
            </a:extLst>
          </p:cNvPr>
          <p:cNvCxnSpPr>
            <a:cxnSpLocks/>
            <a:stCxn id="49" idx="3"/>
            <a:endCxn id="12" idx="0"/>
          </p:cNvCxnSpPr>
          <p:nvPr/>
        </p:nvCxnSpPr>
        <p:spPr>
          <a:xfrm>
            <a:off x="10071863" y="1924618"/>
            <a:ext cx="1157529" cy="1469470"/>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905D3769-8EC8-4637-879E-47FC4A96A331}"/>
              </a:ext>
            </a:extLst>
          </p:cNvPr>
          <p:cNvSpPr txBox="1"/>
          <p:nvPr/>
        </p:nvSpPr>
        <p:spPr>
          <a:xfrm rot="5400000">
            <a:off x="10453735" y="2356821"/>
            <a:ext cx="1812924"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南米共通通貨</a:t>
            </a:r>
            <a:r>
              <a:rPr kumimoji="1" lang="en-US" altLang="ja-JP" sz="1100" dirty="0">
                <a:latin typeface="BIZ UDPゴシック" panose="020B0400000000000000" pitchFamily="50" charset="-128"/>
                <a:ea typeface="BIZ UDPゴシック" panose="020B0400000000000000" pitchFamily="50" charset="-128"/>
              </a:rPr>
              <a:t>Sur</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37" name="Picture 4" descr="アラブ首長国連邦 国旗 に対する画像結果">
            <a:extLst>
              <a:ext uri="{FF2B5EF4-FFF2-40B4-BE49-F238E27FC236}">
                <a16:creationId xmlns:a16="http://schemas.microsoft.com/office/drawing/2014/main" id="{E80C79DC-4BBC-40B7-B379-2E4A8A1477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4717" y="5024354"/>
            <a:ext cx="1470849" cy="8336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1" name="テキスト ボックス 70">
            <a:extLst>
              <a:ext uri="{FF2B5EF4-FFF2-40B4-BE49-F238E27FC236}">
                <a16:creationId xmlns:a16="http://schemas.microsoft.com/office/drawing/2014/main" id="{8FD89A41-382B-4133-9925-A8D7EAEDB28F}"/>
              </a:ext>
            </a:extLst>
          </p:cNvPr>
          <p:cNvSpPr txBox="1"/>
          <p:nvPr/>
        </p:nvSpPr>
        <p:spPr>
          <a:xfrm>
            <a:off x="5400655" y="5816803"/>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アラブ首長国連邦</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38" name="Picture 6" descr="カタールの旗">
            <a:extLst>
              <a:ext uri="{FF2B5EF4-FFF2-40B4-BE49-F238E27FC236}">
                <a16:creationId xmlns:a16="http://schemas.microsoft.com/office/drawing/2014/main" id="{FFB89B7E-E535-4E06-954E-5F402D4FCC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2725" y="5157238"/>
            <a:ext cx="1566485" cy="6151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3" name="テキスト ボックス 72">
            <a:extLst>
              <a:ext uri="{FF2B5EF4-FFF2-40B4-BE49-F238E27FC236}">
                <a16:creationId xmlns:a16="http://schemas.microsoft.com/office/drawing/2014/main" id="{0CB141AE-AB9D-4625-9148-3EA4773B1297}"/>
              </a:ext>
            </a:extLst>
          </p:cNvPr>
          <p:cNvSpPr txBox="1"/>
          <p:nvPr/>
        </p:nvSpPr>
        <p:spPr>
          <a:xfrm>
            <a:off x="3600229" y="5746772"/>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カタール</a:t>
            </a:r>
          </a:p>
        </p:txBody>
      </p:sp>
      <p:cxnSp>
        <p:nvCxnSpPr>
          <p:cNvPr id="55" name="コネクタ: カギ線 54">
            <a:extLst>
              <a:ext uri="{FF2B5EF4-FFF2-40B4-BE49-F238E27FC236}">
                <a16:creationId xmlns:a16="http://schemas.microsoft.com/office/drawing/2014/main" id="{EF308643-60F0-401A-B827-E7BEC20830F6}"/>
              </a:ext>
            </a:extLst>
          </p:cNvPr>
          <p:cNvCxnSpPr>
            <a:stCxn id="1034" idx="2"/>
            <a:endCxn id="38" idx="1"/>
          </p:cNvCxnSpPr>
          <p:nvPr/>
        </p:nvCxnSpPr>
        <p:spPr>
          <a:xfrm rot="16200000" flipH="1">
            <a:off x="2625969" y="4498068"/>
            <a:ext cx="1014060" cy="919451"/>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904389BE-70AA-4B59-A040-9618D202764F}"/>
              </a:ext>
            </a:extLst>
          </p:cNvPr>
          <p:cNvSpPr txBox="1"/>
          <p:nvPr/>
        </p:nvSpPr>
        <p:spPr>
          <a:xfrm>
            <a:off x="2352402" y="5193997"/>
            <a:ext cx="1423641" cy="523220"/>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友好</a:t>
            </a:r>
            <a:endParaRPr lang="en-US" altLang="ja-JP" sz="1200" dirty="0">
              <a:latin typeface="BIZ UDP明朝 Medium" panose="02020500000000000000" pitchFamily="18" charset="-128"/>
              <a:ea typeface="BIZ UDP明朝 Medium" panose="02020500000000000000" pitchFamily="18" charset="-128"/>
            </a:endParaRPr>
          </a:p>
          <a:p>
            <a:pPr algn="ctr"/>
            <a:endParaRPr lang="en-US" altLang="ja-JP" sz="300" dirty="0">
              <a:latin typeface="BIZ UDP明朝 Medium" panose="02020500000000000000" pitchFamily="18" charset="-128"/>
              <a:ea typeface="BIZ UDP明朝 Medium" panose="02020500000000000000" pitchFamily="18" charset="-128"/>
            </a:endParaRPr>
          </a:p>
          <a:p>
            <a:pPr algn="ctr"/>
            <a:r>
              <a:rPr kumimoji="1" lang="ja-JP" altLang="en-US" sz="1200" dirty="0">
                <a:latin typeface="BIZ UDP明朝 Medium" panose="02020500000000000000" pitchFamily="18" charset="-128"/>
                <a:ea typeface="BIZ UDP明朝 Medium" panose="02020500000000000000" pitchFamily="18" charset="-128"/>
              </a:rPr>
              <a:t>トルコ軍派遣</a:t>
            </a:r>
          </a:p>
        </p:txBody>
      </p:sp>
    </p:spTree>
    <p:extLst>
      <p:ext uri="{BB962C8B-B14F-4D97-AF65-F5344CB8AC3E}">
        <p14:creationId xmlns:p14="http://schemas.microsoft.com/office/powerpoint/2010/main" val="148690147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21914</TotalTime>
  <Words>3484</Words>
  <Application>Microsoft Office PowerPoint</Application>
  <PresentationFormat>ワイド画面</PresentationFormat>
  <Paragraphs>640</Paragraphs>
  <Slides>47</Slides>
  <Notes>2</Notes>
  <HiddenSlides>0</HiddenSlides>
  <MMClips>0</MMClips>
  <ScaleCrop>false</ScaleCrop>
  <HeadingPairs>
    <vt:vector size="8" baseType="variant">
      <vt:variant>
        <vt:lpstr>使用されているフォント</vt:lpstr>
      </vt:variant>
      <vt:variant>
        <vt:i4>34</vt:i4>
      </vt:variant>
      <vt:variant>
        <vt:lpstr>テーマ</vt:lpstr>
      </vt:variant>
      <vt:variant>
        <vt:i4>1</vt:i4>
      </vt:variant>
      <vt:variant>
        <vt:lpstr>埋め込まれた OLE サーバー</vt:lpstr>
      </vt:variant>
      <vt:variant>
        <vt:i4>1</vt:i4>
      </vt:variant>
      <vt:variant>
        <vt:lpstr>スライド タイトル</vt:lpstr>
      </vt:variant>
      <vt:variant>
        <vt:i4>47</vt:i4>
      </vt:variant>
    </vt:vector>
  </HeadingPairs>
  <TitlesOfParts>
    <vt:vector size="83" baseType="lpstr">
      <vt:lpstr>BIZ UDPゴシック</vt:lpstr>
      <vt:lpstr>BIZ UDP明朝 Medium</vt:lpstr>
      <vt:lpstr>BIZ UDゴシック</vt:lpstr>
      <vt:lpstr>HGP創英角ｺﾞｼｯｸUB</vt:lpstr>
      <vt:lpstr>HGP創英角ﾎﾟｯﾌﾟ体</vt:lpstr>
      <vt:lpstr>HGS行書体</vt:lpstr>
      <vt:lpstr>HGS創英角ｺﾞｼｯｸUB</vt:lpstr>
      <vt:lpstr>HGS明朝B</vt:lpstr>
      <vt:lpstr>Malgun Gothic</vt:lpstr>
      <vt:lpstr>Microsoft YaHei</vt:lpstr>
      <vt:lpstr>Montserrat Subrayada</vt:lpstr>
      <vt:lpstr>UD デジタル 教科書体 NK-B</vt:lpstr>
      <vt:lpstr>UD Digi Kyokasho NK-R</vt:lpstr>
      <vt:lpstr>UD Digi Kyokasho NK-R</vt:lpstr>
      <vt:lpstr>UD デジタル 教科書体 NP-B</vt:lpstr>
      <vt:lpstr>Yet R</vt:lpstr>
      <vt:lpstr>メイリオ</vt:lpstr>
      <vt:lpstr>游ゴシック</vt:lpstr>
      <vt:lpstr>游ゴシック Light</vt:lpstr>
      <vt:lpstr>Amasis MT Pro Black</vt:lpstr>
      <vt:lpstr>Arial</vt:lpstr>
      <vt:lpstr>Bahnschrift Light</vt:lpstr>
      <vt:lpstr>Berlin Sans FB</vt:lpstr>
      <vt:lpstr>Berlin Sans FB Demi</vt:lpstr>
      <vt:lpstr>Britannic Bold</vt:lpstr>
      <vt:lpstr>Calibri</vt:lpstr>
      <vt:lpstr>Calibri Light</vt:lpstr>
      <vt:lpstr>Cascadia Code</vt:lpstr>
      <vt:lpstr>Century Gothic</vt:lpstr>
      <vt:lpstr>Constantia</vt:lpstr>
      <vt:lpstr>Cooper Black</vt:lpstr>
      <vt:lpstr>Georgia Pro Black</vt:lpstr>
      <vt:lpstr>Times New Roman</vt:lpstr>
      <vt:lpstr>Trebuchet MS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GEOGRAPHICAL LAYOUT OF SETTLEMENTS THROUGH THE NEW INTERNATIONAL PAYMENT SYSTEM (NIPS)</vt:lpstr>
      <vt:lpstr>NIPS PROJECT IN THE FIFTH ANNUAL OF THE BRICS BUSINESS COUNCIL</vt:lpstr>
      <vt:lpstr>PROPOSED DISTRIBUTED ROUTER STRUCTURE</vt:lpstr>
      <vt:lpstr>SDR BASKET AND THE NEW UNIT OF ACCOUNT</vt:lpstr>
      <vt:lpstr>PowerPoint プレゼンテーション</vt:lpstr>
      <vt:lpstr>NIPS BRICS PAY SYSTEM MAIN COMPONENTS</vt:lpstr>
      <vt:lpstr>SAMPLE PILOT TRANSACTION:  A TOURIST FROM ONE BRICS COUNTRY MAKES A PURCHASE IN ANOTHER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About us</vt:lpstr>
      <vt:lpstr>DCMS as a response to existing challenges</vt:lpstr>
      <vt:lpstr>DCMS is fundamentally different from SWIFT</vt:lpstr>
      <vt:lpstr>PowerPoint プレゼンテーション</vt:lpstr>
      <vt:lpstr>DCMS builds smart chains to deliver message</vt:lpstr>
      <vt:lpstr>DCMS profits</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裕 阿部</dc:creator>
  <cp:lastModifiedBy>Abe,YutakaTKZIM</cp:lastModifiedBy>
  <cp:revision>122</cp:revision>
  <dcterms:created xsi:type="dcterms:W3CDTF">2023-10-08T09:21:58Z</dcterms:created>
  <dcterms:modified xsi:type="dcterms:W3CDTF">2024-11-15T02:10:40Z</dcterms:modified>
</cp:coreProperties>
</file>